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90" r:id="rId3"/>
    <p:sldId id="258" r:id="rId4"/>
    <p:sldId id="259" r:id="rId5"/>
    <p:sldId id="261" r:id="rId6"/>
    <p:sldId id="257" r:id="rId7"/>
    <p:sldId id="281" r:id="rId8"/>
    <p:sldId id="282" r:id="rId9"/>
    <p:sldId id="284" r:id="rId10"/>
    <p:sldId id="285" r:id="rId11"/>
    <p:sldId id="286" r:id="rId12"/>
    <p:sldId id="287" r:id="rId13"/>
    <p:sldId id="288" r:id="rId14"/>
    <p:sldId id="263" r:id="rId15"/>
    <p:sldId id="289" r:id="rId16"/>
    <p:sldId id="280" r:id="rId17"/>
    <p:sldId id="291" r:id="rId1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6666FF"/>
    <a:srgbClr val="4D4D4D"/>
    <a:srgbClr val="00CC66"/>
    <a:srgbClr val="DDDDDD"/>
    <a:srgbClr val="008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7" autoAdjust="0"/>
    <p:restoredTop sz="73162" autoAdjust="0"/>
  </p:normalViewPr>
  <p:slideViewPr>
    <p:cSldViewPr>
      <p:cViewPr varScale="1">
        <p:scale>
          <a:sx n="73" d="100"/>
          <a:sy n="73" d="100"/>
        </p:scale>
        <p:origin x="168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tx1">
                    <a:lumMod val="50000"/>
                  </a:schemeClr>
                </a:solidFill>
              </a:rPr>
              <a:t>NH₃</a:t>
            </a:r>
            <a:r>
              <a:rPr lang="ja-JP" altLang="en-US" dirty="0">
                <a:solidFill>
                  <a:schemeClr val="tx1">
                    <a:lumMod val="50000"/>
                  </a:schemeClr>
                </a:solidFill>
              </a:rPr>
              <a:t>濃度</a:t>
            </a:r>
          </a:p>
        </c:rich>
      </c:tx>
      <c:layout>
        <c:manualLayout>
          <c:xMode val="edge"/>
          <c:yMode val="edge"/>
          <c:x val="0.42656694388108063"/>
          <c:y val="3.18626001530408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Sheet1!$D$3</c:f>
              <c:strCache>
                <c:ptCount val="1"/>
                <c:pt idx="0">
                  <c:v>NH₃濃度</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Sheet1!$C$4:$C$14</c:f>
              <c:numCache>
                <c:formatCode>General</c:formatCode>
                <c:ptCount val="11"/>
                <c:pt idx="0">
                  <c:v>0</c:v>
                </c:pt>
                <c:pt idx="1">
                  <c:v>2</c:v>
                </c:pt>
                <c:pt idx="2">
                  <c:v>5</c:v>
                </c:pt>
                <c:pt idx="3">
                  <c:v>10</c:v>
                </c:pt>
                <c:pt idx="4">
                  <c:v>15</c:v>
                </c:pt>
                <c:pt idx="5">
                  <c:v>30</c:v>
                </c:pt>
                <c:pt idx="6">
                  <c:v>40</c:v>
                </c:pt>
                <c:pt idx="7">
                  <c:v>50</c:v>
                </c:pt>
                <c:pt idx="8">
                  <c:v>60</c:v>
                </c:pt>
                <c:pt idx="9">
                  <c:v>71</c:v>
                </c:pt>
                <c:pt idx="10">
                  <c:v>80</c:v>
                </c:pt>
              </c:numCache>
            </c:numRef>
          </c:xVal>
          <c:yVal>
            <c:numRef>
              <c:f>Sheet1!$D$4:$D$14</c:f>
              <c:numCache>
                <c:formatCode>General</c:formatCode>
                <c:ptCount val="11"/>
                <c:pt idx="0">
                  <c:v>87</c:v>
                </c:pt>
                <c:pt idx="1">
                  <c:v>109</c:v>
                </c:pt>
                <c:pt idx="2">
                  <c:v>85</c:v>
                </c:pt>
                <c:pt idx="3">
                  <c:v>86</c:v>
                </c:pt>
                <c:pt idx="4">
                  <c:v>108</c:v>
                </c:pt>
                <c:pt idx="5">
                  <c:v>128</c:v>
                </c:pt>
                <c:pt idx="6">
                  <c:v>79</c:v>
                </c:pt>
                <c:pt idx="7">
                  <c:v>75</c:v>
                </c:pt>
                <c:pt idx="8">
                  <c:v>80</c:v>
                </c:pt>
                <c:pt idx="9">
                  <c:v>100</c:v>
                </c:pt>
                <c:pt idx="10">
                  <c:v>66</c:v>
                </c:pt>
              </c:numCache>
            </c:numRef>
          </c:yVal>
          <c:smooth val="0"/>
          <c:extLst>
            <c:ext xmlns:c16="http://schemas.microsoft.com/office/drawing/2014/chart" uri="{C3380CC4-5D6E-409C-BE32-E72D297353CC}">
              <c16:uniqueId val="{00000001-E658-4749-8B6A-9028B6C319D5}"/>
            </c:ext>
          </c:extLst>
        </c:ser>
        <c:dLbls>
          <c:showLegendKey val="0"/>
          <c:showVal val="0"/>
          <c:showCatName val="0"/>
          <c:showSerName val="0"/>
          <c:showPercent val="0"/>
          <c:showBubbleSize val="0"/>
        </c:dLbls>
        <c:axId val="449572208"/>
        <c:axId val="449572536"/>
      </c:scatterChart>
      <c:valAx>
        <c:axId val="449572208"/>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solidFill>
                      <a:schemeClr val="tx1">
                        <a:lumMod val="50000"/>
                      </a:schemeClr>
                    </a:solidFill>
                  </a:rPr>
                  <a:t>術後日数</a:t>
                </a:r>
                <a:r>
                  <a:rPr lang="en-US" altLang="ja-JP" dirty="0">
                    <a:solidFill>
                      <a:schemeClr val="tx1">
                        <a:lumMod val="50000"/>
                      </a:schemeClr>
                    </a:solidFill>
                  </a:rPr>
                  <a:t>(</a:t>
                </a:r>
                <a:r>
                  <a:rPr lang="ja-JP" altLang="en-US" dirty="0">
                    <a:solidFill>
                      <a:schemeClr val="tx1">
                        <a:lumMod val="50000"/>
                      </a:schemeClr>
                    </a:solidFill>
                  </a:rPr>
                  <a:t>日</a:t>
                </a:r>
                <a:r>
                  <a:rPr lang="en-US" altLang="ja-JP" dirty="0">
                    <a:solidFill>
                      <a:schemeClr val="tx1">
                        <a:lumMod val="50000"/>
                      </a:schemeClr>
                    </a:solidFill>
                  </a:rPr>
                  <a:t>)</a:t>
                </a:r>
                <a:endParaRPr lang="ja-JP" altLang="en-US" dirty="0">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9572536"/>
        <c:crosses val="autoZero"/>
        <c:crossBetween val="midCat"/>
      </c:valAx>
      <c:valAx>
        <c:axId val="449572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a:solidFill>
                      <a:schemeClr val="tx1">
                        <a:lumMod val="50000"/>
                      </a:schemeClr>
                    </a:solidFill>
                  </a:rPr>
                  <a:t>NH</a:t>
                </a:r>
                <a:r>
                  <a:rPr lang="ja-JP" altLang="en-US" dirty="0">
                    <a:solidFill>
                      <a:schemeClr val="tx1">
                        <a:lumMod val="50000"/>
                      </a:schemeClr>
                    </a:solidFill>
                  </a:rPr>
                  <a:t>₃濃度</a:t>
                </a:r>
                <a:r>
                  <a:rPr lang="en-US" altLang="ja-JP" dirty="0">
                    <a:solidFill>
                      <a:schemeClr val="tx1">
                        <a:lumMod val="50000"/>
                      </a:schemeClr>
                    </a:solidFill>
                  </a:rPr>
                  <a:t>(µg/dl)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957220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tx1">
                    <a:lumMod val="50000"/>
                  </a:schemeClr>
                </a:solidFill>
              </a:rPr>
              <a:t>TBA</a:t>
            </a:r>
            <a:r>
              <a:rPr lang="ja-JP" altLang="en-US" dirty="0">
                <a:solidFill>
                  <a:schemeClr val="tx1">
                    <a:lumMod val="50000"/>
                  </a:schemeClr>
                </a:solidFill>
              </a:rPr>
              <a:t>濃度</a:t>
            </a:r>
          </a:p>
        </c:rich>
      </c:tx>
      <c:layout>
        <c:manualLayout>
          <c:xMode val="edge"/>
          <c:yMode val="edge"/>
          <c:x val="0.41782564081085616"/>
          <c:y val="1.77368108655424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071981627296588"/>
          <c:y val="0.17909284165690126"/>
          <c:w val="0.56434411124141393"/>
          <c:h val="0.61914104038997986"/>
        </c:manualLayout>
      </c:layout>
      <c:scatterChart>
        <c:scatterStyle val="lineMarker"/>
        <c:varyColors val="0"/>
        <c:ser>
          <c:idx val="0"/>
          <c:order val="0"/>
          <c:tx>
            <c:strRef>
              <c:f>Sheet1!$L$3</c:f>
              <c:strCache>
                <c:ptCount val="1"/>
                <c:pt idx="0">
                  <c:v>TBA濃度</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Sheet1!$K$4:$K$14</c:f>
              <c:numCache>
                <c:formatCode>General</c:formatCode>
                <c:ptCount val="11"/>
                <c:pt idx="0">
                  <c:v>0</c:v>
                </c:pt>
                <c:pt idx="1">
                  <c:v>2</c:v>
                </c:pt>
                <c:pt idx="2">
                  <c:v>5</c:v>
                </c:pt>
                <c:pt idx="3">
                  <c:v>10</c:v>
                </c:pt>
                <c:pt idx="4">
                  <c:v>15</c:v>
                </c:pt>
                <c:pt idx="5">
                  <c:v>30</c:v>
                </c:pt>
                <c:pt idx="6">
                  <c:v>40</c:v>
                </c:pt>
                <c:pt idx="7">
                  <c:v>50</c:v>
                </c:pt>
                <c:pt idx="8">
                  <c:v>60</c:v>
                </c:pt>
                <c:pt idx="9">
                  <c:v>71</c:v>
                </c:pt>
                <c:pt idx="10">
                  <c:v>80</c:v>
                </c:pt>
              </c:numCache>
            </c:numRef>
          </c:xVal>
          <c:yVal>
            <c:numRef>
              <c:f>Sheet1!$L$4:$L$14</c:f>
              <c:numCache>
                <c:formatCode>General</c:formatCode>
                <c:ptCount val="11"/>
                <c:pt idx="0">
                  <c:v>268.2</c:v>
                </c:pt>
                <c:pt idx="1">
                  <c:v>35.1</c:v>
                </c:pt>
                <c:pt idx="2">
                  <c:v>71.900000000000006</c:v>
                </c:pt>
                <c:pt idx="3">
                  <c:v>102.4</c:v>
                </c:pt>
                <c:pt idx="4">
                  <c:v>37.6</c:v>
                </c:pt>
                <c:pt idx="5">
                  <c:v>42.8</c:v>
                </c:pt>
                <c:pt idx="6">
                  <c:v>51.3</c:v>
                </c:pt>
                <c:pt idx="7">
                  <c:v>12.7</c:v>
                </c:pt>
                <c:pt idx="8">
                  <c:v>91.9</c:v>
                </c:pt>
                <c:pt idx="9">
                  <c:v>27.6</c:v>
                </c:pt>
                <c:pt idx="10">
                  <c:v>28.9</c:v>
                </c:pt>
              </c:numCache>
            </c:numRef>
          </c:yVal>
          <c:smooth val="0"/>
          <c:extLst>
            <c:ext xmlns:c16="http://schemas.microsoft.com/office/drawing/2014/chart" uri="{C3380CC4-5D6E-409C-BE32-E72D297353CC}">
              <c16:uniqueId val="{00000001-846D-4659-A606-4D9D59E30FCC}"/>
            </c:ext>
          </c:extLst>
        </c:ser>
        <c:dLbls>
          <c:showLegendKey val="0"/>
          <c:showVal val="0"/>
          <c:showCatName val="0"/>
          <c:showSerName val="0"/>
          <c:showPercent val="0"/>
          <c:showBubbleSize val="0"/>
        </c:dLbls>
        <c:axId val="580932688"/>
        <c:axId val="580933016"/>
      </c:scatterChart>
      <c:valAx>
        <c:axId val="580932688"/>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solidFill>
                      <a:schemeClr val="tx1">
                        <a:lumMod val="50000"/>
                      </a:schemeClr>
                    </a:solidFill>
                  </a:rPr>
                  <a:t>術後日数</a:t>
                </a:r>
                <a:r>
                  <a:rPr lang="en-US" altLang="ja-JP" dirty="0">
                    <a:solidFill>
                      <a:schemeClr val="tx1">
                        <a:lumMod val="50000"/>
                      </a:schemeClr>
                    </a:solidFill>
                  </a:rPr>
                  <a:t>(</a:t>
                </a:r>
                <a:r>
                  <a:rPr lang="ja-JP" altLang="en-US" dirty="0">
                    <a:solidFill>
                      <a:schemeClr val="tx1">
                        <a:lumMod val="50000"/>
                      </a:schemeClr>
                    </a:solidFill>
                  </a:rPr>
                  <a:t>日</a:t>
                </a:r>
                <a:r>
                  <a:rPr lang="en-US" altLang="ja-JP" dirty="0">
                    <a:solidFill>
                      <a:schemeClr val="tx1">
                        <a:lumMod val="50000"/>
                      </a:schemeClr>
                    </a:solidFill>
                  </a:rPr>
                  <a:t>)</a:t>
                </a:r>
                <a:endParaRPr lang="ja-JP" altLang="en-US" dirty="0">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0933016"/>
        <c:crosses val="autoZero"/>
        <c:crossBetween val="midCat"/>
      </c:valAx>
      <c:valAx>
        <c:axId val="580933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a:solidFill>
                      <a:schemeClr val="tx1">
                        <a:lumMod val="50000"/>
                      </a:schemeClr>
                    </a:solidFill>
                  </a:rPr>
                  <a:t>TBA</a:t>
                </a:r>
                <a:r>
                  <a:rPr lang="ja-JP" altLang="en-US" dirty="0">
                    <a:solidFill>
                      <a:schemeClr val="tx1">
                        <a:lumMod val="50000"/>
                      </a:schemeClr>
                    </a:solidFill>
                  </a:rPr>
                  <a:t>濃度</a:t>
                </a:r>
                <a:r>
                  <a:rPr lang="en-US" altLang="ja-JP" dirty="0">
                    <a:solidFill>
                      <a:schemeClr val="tx1">
                        <a:lumMod val="50000"/>
                      </a:schemeClr>
                    </a:solidFill>
                  </a:rPr>
                  <a:t>(µmol/L)</a:t>
                </a:r>
                <a:endParaRPr lang="ja-JP" altLang="en-US" dirty="0">
                  <a:solidFill>
                    <a:schemeClr val="tx1">
                      <a:lumMod val="50000"/>
                    </a:schemeClr>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0932688"/>
        <c:crosses val="autoZero"/>
        <c:crossBetween val="midCat"/>
      </c:valAx>
      <c:spPr>
        <a:noFill/>
        <a:ln>
          <a:noFill/>
        </a:ln>
        <a:effectLst/>
      </c:spPr>
    </c:plotArea>
    <c:legend>
      <c:legendPos val="r"/>
      <c:layout>
        <c:manualLayout>
          <c:xMode val="edge"/>
          <c:yMode val="edge"/>
          <c:x val="0.73742335399564429"/>
          <c:y val="0.49346461366572397"/>
          <c:w val="0.25394957279276259"/>
          <c:h val="0.13917627702777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4099" name="Rectangle 3"/>
          <p:cNvSpPr>
            <a:spLocks noGrp="1" noChangeArrowheads="1"/>
          </p:cNvSpPr>
          <p:nvPr>
            <p:ph type="dt" sz="quarter" idx="1"/>
          </p:nvPr>
        </p:nvSpPr>
        <p:spPr bwMode="auto">
          <a:xfrm>
            <a:off x="3816029" y="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endParaRPr lang="en-US" altLang="ja-JP"/>
          </a:p>
        </p:txBody>
      </p:sp>
      <p:sp>
        <p:nvSpPr>
          <p:cNvPr id="4100" name="Rectangle 4"/>
          <p:cNvSpPr>
            <a:spLocks noGrp="1" noChangeArrowheads="1"/>
          </p:cNvSpPr>
          <p:nvPr>
            <p:ph type="ftr" sz="quarter" idx="2"/>
          </p:nvPr>
        </p:nvSpPr>
        <p:spPr bwMode="auto">
          <a:xfrm>
            <a:off x="0" y="937102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4101" name="Rectangle 5"/>
          <p:cNvSpPr>
            <a:spLocks noGrp="1" noChangeArrowheads="1"/>
          </p:cNvSpPr>
          <p:nvPr>
            <p:ph type="sldNum" sz="quarter" idx="3"/>
          </p:nvPr>
        </p:nvSpPr>
        <p:spPr bwMode="auto">
          <a:xfrm>
            <a:off x="3816029" y="937102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fld id="{BBF2C3F2-F483-4BF5-AF53-F3B30A6569AA}" type="slidenum">
              <a:rPr lang="en-US" altLang="ja-JP"/>
              <a:pPr/>
              <a:t>‹#›</a:t>
            </a:fld>
            <a:endParaRPr lang="en-US" altLang="ja-JP"/>
          </a:p>
        </p:txBody>
      </p:sp>
    </p:spTree>
    <p:extLst>
      <p:ext uri="{BB962C8B-B14F-4D97-AF65-F5344CB8AC3E}">
        <p14:creationId xmlns:p14="http://schemas.microsoft.com/office/powerpoint/2010/main" val="182945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3075" name="Rectangle 3"/>
          <p:cNvSpPr>
            <a:spLocks noGrp="1" noChangeArrowheads="1"/>
          </p:cNvSpPr>
          <p:nvPr>
            <p:ph type="dt" idx="1"/>
          </p:nvPr>
        </p:nvSpPr>
        <p:spPr bwMode="auto">
          <a:xfrm>
            <a:off x="3817113" y="0"/>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endParaRPr lang="en-US" altLang="ja-JP"/>
          </a:p>
        </p:txBody>
      </p:sp>
      <p:sp>
        <p:nvSpPr>
          <p:cNvPr id="3076" name="Rectangle 4"/>
          <p:cNvSpPr>
            <a:spLocks noGrp="1" noRot="1" noChangeAspect="1" noChangeArrowheads="1" noTextEdit="1"/>
          </p:cNvSpPr>
          <p:nvPr>
            <p:ph type="sldImg" idx="2"/>
          </p:nvPr>
        </p:nvSpPr>
        <p:spPr bwMode="auto">
          <a:xfrm>
            <a:off x="903288" y="741363"/>
            <a:ext cx="4927600" cy="36957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98464" y="4685512"/>
            <a:ext cx="4938836" cy="44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0" y="9373346"/>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3079" name="Rectangle 7"/>
          <p:cNvSpPr>
            <a:spLocks noGrp="1" noChangeArrowheads="1"/>
          </p:cNvSpPr>
          <p:nvPr>
            <p:ph type="sldNum" sz="quarter" idx="5"/>
          </p:nvPr>
        </p:nvSpPr>
        <p:spPr bwMode="auto">
          <a:xfrm>
            <a:off x="3817113" y="9373346"/>
            <a:ext cx="2918650" cy="4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fld id="{F46D222D-3DAA-4930-B091-03B8F2B78C9A}" type="slidenum">
              <a:rPr lang="en-US" altLang="ja-JP"/>
              <a:pPr/>
              <a:t>‹#›</a:t>
            </a:fld>
            <a:endParaRPr lang="en-US" altLang="ja-JP"/>
          </a:p>
        </p:txBody>
      </p:sp>
    </p:spTree>
    <p:extLst>
      <p:ext uri="{BB962C8B-B14F-4D97-AF65-F5344CB8AC3E}">
        <p14:creationId xmlns:p14="http://schemas.microsoft.com/office/powerpoint/2010/main" val="3348423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sz="1400" dirty="0"/>
              <a:t>島根県益田大動物診療所の加藤圭介と申します。</a:t>
            </a:r>
            <a:endParaRPr lang="ja-JP" altLang="ja-JP" sz="1400" dirty="0"/>
          </a:p>
        </p:txBody>
      </p:sp>
    </p:spTree>
    <p:extLst>
      <p:ext uri="{BB962C8B-B14F-4D97-AF65-F5344CB8AC3E}">
        <p14:creationId xmlns:p14="http://schemas.microsoft.com/office/powerpoint/2010/main" val="384444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10</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肝臓は萎縮し、退色が認められました。肝臓右葉の下肋部にて、門脈から後大静脈への連絡部位を確認いたしました。</a:t>
            </a:r>
            <a:endParaRPr lang="en-US" altLang="ja-JP" dirty="0"/>
          </a:p>
          <a:p>
            <a:r>
              <a:rPr lang="ja-JP" altLang="en-US" dirty="0"/>
              <a:t>周囲の結合織を除去し、シャント血管を露出致しました。</a:t>
            </a:r>
            <a:endParaRPr lang="en-US" altLang="ja-JP" dirty="0"/>
          </a:p>
          <a:p>
            <a:endParaRPr lang="ja-JP" altLang="ja-JP" dirty="0"/>
          </a:p>
        </p:txBody>
      </p:sp>
    </p:spTree>
    <p:extLst>
      <p:ext uri="{BB962C8B-B14F-4D97-AF65-F5344CB8AC3E}">
        <p14:creationId xmlns:p14="http://schemas.microsoft.com/office/powerpoint/2010/main" val="197902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11</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シャント血管を腸鉗子にて把持し、先ほどと同条件、同時間で血管造影検査を実施致しました。</a:t>
            </a:r>
            <a:endParaRPr lang="ja-JP" altLang="ja-JP" dirty="0"/>
          </a:p>
        </p:txBody>
      </p:sp>
    </p:spTree>
    <p:extLst>
      <p:ext uri="{BB962C8B-B14F-4D97-AF65-F5344CB8AC3E}">
        <p14:creationId xmlns:p14="http://schemas.microsoft.com/office/powerpoint/2010/main" val="162881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12</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左の画像は先ほど提示致しましたシャント血管の遮断前の画像です。</a:t>
            </a:r>
            <a:endParaRPr lang="en-US" altLang="ja-JP" dirty="0"/>
          </a:p>
          <a:p>
            <a:r>
              <a:rPr lang="ja-JP" altLang="en-US" dirty="0"/>
              <a:t>右の画像はシャント血管を腸鉗子にて遮断した画像です。</a:t>
            </a:r>
            <a:endParaRPr lang="en-US" altLang="ja-JP" dirty="0"/>
          </a:p>
          <a:p>
            <a:r>
              <a:rPr lang="ja-JP" altLang="en-US" dirty="0"/>
              <a:t>右の画像にて後大静脈から心臓に造影剤が移行する前に、肝実質内に向かう血管の走行が認められたため、遮断している血管がシャント血管であると診断いたしました。</a:t>
            </a:r>
            <a:endParaRPr lang="en-US" altLang="ja-JP" dirty="0"/>
          </a:p>
        </p:txBody>
      </p:sp>
    </p:spTree>
    <p:extLst>
      <p:ext uri="{BB962C8B-B14F-4D97-AF65-F5344CB8AC3E}">
        <p14:creationId xmlns:p14="http://schemas.microsoft.com/office/powerpoint/2010/main" val="199924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13</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endParaRPr lang="ja-JP" altLang="ja-JP" dirty="0"/>
          </a:p>
        </p:txBody>
      </p:sp>
    </p:spTree>
    <p:extLst>
      <p:ext uri="{BB962C8B-B14F-4D97-AF65-F5344CB8AC3E}">
        <p14:creationId xmlns:p14="http://schemas.microsoft.com/office/powerpoint/2010/main" val="57768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14</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sz="1400" dirty="0"/>
              <a:t>術後経過です。</a:t>
            </a:r>
            <a:endParaRPr lang="en-US" altLang="ja-JP" sz="1400" dirty="0"/>
          </a:p>
          <a:p>
            <a:r>
              <a:rPr lang="ja-JP" altLang="en-US" sz="1400" dirty="0"/>
              <a:t>小動物領域では門脈シャントの結紮手術後の発作症候群の留意が行われます。</a:t>
            </a:r>
            <a:endParaRPr lang="en-US" altLang="ja-JP" sz="1400" dirty="0"/>
          </a:p>
          <a:p>
            <a:r>
              <a:rPr lang="ja-JP" altLang="en-US" sz="1400" dirty="0"/>
              <a:t>発生機序は明らかではありませんが、結紮後、肝臓での代謝促進により、体内に蓄積されていたベンゾジアゼピン受容体アゴニストが急激に代謝されることで引きおこる</a:t>
            </a:r>
            <a:endParaRPr lang="en-US" altLang="ja-JP" sz="1400" dirty="0"/>
          </a:p>
          <a:p>
            <a:r>
              <a:rPr lang="ja-JP" altLang="en-US" sz="1400" dirty="0"/>
              <a:t>と言われています。</a:t>
            </a:r>
            <a:endParaRPr lang="en-US" altLang="ja-JP" sz="1400" dirty="0"/>
          </a:p>
          <a:p>
            <a:r>
              <a:rPr lang="ja-JP" altLang="en-US" sz="1400" dirty="0"/>
              <a:t>この発作を予防するのにジアゼパムの漸減投与が有効であるという報告を参考に、プロトコルを実施致しました。</a:t>
            </a:r>
            <a:endParaRPr lang="en-US" altLang="ja-JP" sz="1400" dirty="0"/>
          </a:p>
          <a:p>
            <a:r>
              <a:rPr lang="ja-JP" altLang="en-US" sz="1400" dirty="0"/>
              <a:t>プロトコルは以下の通りです</a:t>
            </a:r>
            <a:endParaRPr lang="en-US" altLang="ja-JP" sz="1400" dirty="0"/>
          </a:p>
          <a:p>
            <a:r>
              <a:rPr lang="ja-JP" altLang="en-US" sz="1400" dirty="0"/>
              <a:t>術後から現在に至るまで発作は認められないですが、牛での発生は明確ではなく、留意の必要性については、今後検討が必要であると考えます。</a:t>
            </a:r>
            <a:endParaRPr lang="en-US" altLang="ja-JP" sz="1400" dirty="0"/>
          </a:p>
          <a:p>
            <a:endParaRPr lang="ja-JP" altLang="ja-JP" sz="1400" dirty="0"/>
          </a:p>
        </p:txBody>
      </p:sp>
    </p:spTree>
    <p:extLst>
      <p:ext uri="{BB962C8B-B14F-4D97-AF65-F5344CB8AC3E}">
        <p14:creationId xmlns:p14="http://schemas.microsoft.com/office/powerpoint/2010/main" val="358739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15</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sz="1400" dirty="0"/>
              <a:t>血中のアンモニア濃度と</a:t>
            </a:r>
            <a:r>
              <a:rPr lang="en-US" altLang="ja-JP" sz="1400" dirty="0"/>
              <a:t>TBA</a:t>
            </a:r>
            <a:r>
              <a:rPr lang="ja-JP" altLang="en-US" sz="1400" dirty="0"/>
              <a:t>濃度のモニタリングを実施致しました。</a:t>
            </a:r>
            <a:endParaRPr lang="en-US" altLang="ja-JP" sz="1400" dirty="0"/>
          </a:p>
          <a:p>
            <a:r>
              <a:rPr lang="ja-JP" altLang="en-US" sz="1400" dirty="0"/>
              <a:t>血中アンモニア濃度は術後緩やかに減少しました。</a:t>
            </a:r>
            <a:endParaRPr lang="en-US" altLang="ja-JP" sz="1400" dirty="0"/>
          </a:p>
          <a:p>
            <a:r>
              <a:rPr lang="ja-JP" altLang="en-US" sz="1400" dirty="0"/>
              <a:t>血中</a:t>
            </a:r>
            <a:r>
              <a:rPr lang="en-US" altLang="ja-JP" sz="1400" dirty="0"/>
              <a:t>TBA</a:t>
            </a:r>
            <a:r>
              <a:rPr lang="ja-JP" altLang="en-US" sz="1400" dirty="0"/>
              <a:t>濃度は術後急激に減少し、その後の上昇は認めませんでした。</a:t>
            </a:r>
            <a:endParaRPr lang="en-US" altLang="ja-JP" sz="1400" dirty="0"/>
          </a:p>
          <a:p>
            <a:r>
              <a:rPr lang="ja-JP" altLang="en-US" sz="1400" dirty="0"/>
              <a:t>配合飼料の採食量も上昇し、発育の改善を認めたため、治癒といたしました。</a:t>
            </a:r>
            <a:endParaRPr lang="ja-JP" altLang="ja-JP" sz="1400" dirty="0"/>
          </a:p>
        </p:txBody>
      </p:sp>
    </p:spTree>
    <p:extLst>
      <p:ext uri="{BB962C8B-B14F-4D97-AF65-F5344CB8AC3E}">
        <p14:creationId xmlns:p14="http://schemas.microsoft.com/office/powerpoint/2010/main" val="333116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16</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en-US" altLang="ja-JP" dirty="0"/>
              <a:t>CPSS</a:t>
            </a:r>
            <a:r>
              <a:rPr lang="ja-JP" altLang="en-US" dirty="0"/>
              <a:t>の診断についてです。</a:t>
            </a:r>
            <a:endParaRPr lang="en-US" altLang="ja-JP" dirty="0"/>
          </a:p>
          <a:p>
            <a:endParaRPr lang="ja-JP" altLang="ja-JP" dirty="0"/>
          </a:p>
        </p:txBody>
      </p:sp>
    </p:spTree>
    <p:extLst>
      <p:ext uri="{BB962C8B-B14F-4D97-AF65-F5344CB8AC3E}">
        <p14:creationId xmlns:p14="http://schemas.microsoft.com/office/powerpoint/2010/main" val="121911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17</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牛における</a:t>
            </a:r>
            <a:r>
              <a:rPr lang="en-US" altLang="ja-JP" dirty="0"/>
              <a:t>CPSS</a:t>
            </a:r>
            <a:r>
              <a:rPr lang="ja-JP" altLang="en-US" dirty="0"/>
              <a:t>の根治治療の確立についてです。</a:t>
            </a:r>
            <a:endParaRPr lang="en-US" altLang="ja-JP" dirty="0"/>
          </a:p>
        </p:txBody>
      </p:sp>
    </p:spTree>
    <p:extLst>
      <p:ext uri="{BB962C8B-B14F-4D97-AF65-F5344CB8AC3E}">
        <p14:creationId xmlns:p14="http://schemas.microsoft.com/office/powerpoint/2010/main" val="144122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2</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endParaRPr lang="ja-JP" altLang="ja-JP" dirty="0"/>
          </a:p>
        </p:txBody>
      </p:sp>
    </p:spTree>
    <p:extLst>
      <p:ext uri="{BB962C8B-B14F-4D97-AF65-F5344CB8AC3E}">
        <p14:creationId xmlns:p14="http://schemas.microsoft.com/office/powerpoint/2010/main" val="34047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3</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endParaRPr lang="ja-JP" altLang="ja-JP" dirty="0"/>
          </a:p>
        </p:txBody>
      </p:sp>
    </p:spTree>
    <p:extLst>
      <p:ext uri="{BB962C8B-B14F-4D97-AF65-F5344CB8AC3E}">
        <p14:creationId xmlns:p14="http://schemas.microsoft.com/office/powerpoint/2010/main" val="173787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4</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sz="1400" dirty="0"/>
              <a:t>初診時の血液検査所見です。</a:t>
            </a:r>
            <a:endParaRPr lang="en-US" altLang="ja-JP" sz="1400" dirty="0"/>
          </a:p>
          <a:p>
            <a:r>
              <a:rPr lang="ja-JP" altLang="en-US" sz="1400" dirty="0"/>
              <a:t>血清中</a:t>
            </a:r>
            <a:r>
              <a:rPr lang="en-US" altLang="ja-JP" sz="1400" dirty="0"/>
              <a:t>GGT</a:t>
            </a:r>
            <a:r>
              <a:rPr lang="ja-JP" altLang="en-US" sz="1400" dirty="0"/>
              <a:t>、</a:t>
            </a:r>
            <a:r>
              <a:rPr lang="en-US" altLang="ja-JP" sz="1400" dirty="0"/>
              <a:t>NH3</a:t>
            </a:r>
            <a:r>
              <a:rPr lang="ja-JP" altLang="en-US" sz="1400" dirty="0"/>
              <a:t>の高値、</a:t>
            </a:r>
            <a:r>
              <a:rPr lang="en-US" altLang="ja-JP" sz="1400" dirty="0"/>
              <a:t>TP</a:t>
            </a:r>
            <a:r>
              <a:rPr lang="ja-JP" altLang="en-US" sz="1400" dirty="0"/>
              <a:t>、</a:t>
            </a:r>
            <a:r>
              <a:rPr lang="en-US" altLang="ja-JP" sz="1400" dirty="0"/>
              <a:t>ALB</a:t>
            </a:r>
            <a:r>
              <a:rPr lang="ja-JP" altLang="en-US" sz="1400" dirty="0"/>
              <a:t>の低値より、肝機能低下が疑われました。</a:t>
            </a:r>
            <a:endParaRPr lang="en-US" altLang="ja-JP" sz="1400" dirty="0"/>
          </a:p>
          <a:p>
            <a:r>
              <a:rPr lang="ja-JP" altLang="en-US" sz="1400" dirty="0"/>
              <a:t>また、血清中</a:t>
            </a:r>
            <a:r>
              <a:rPr lang="en-US" altLang="ja-JP" sz="1400" dirty="0"/>
              <a:t>TBA</a:t>
            </a:r>
            <a:r>
              <a:rPr lang="ja-JP" altLang="en-US" sz="1400" dirty="0"/>
              <a:t>の高値より門脈体循環シャントの可能性も示唆されたため、超音波検査を実施しました。</a:t>
            </a:r>
            <a:endParaRPr lang="en-US" altLang="ja-JP" sz="1400" dirty="0"/>
          </a:p>
          <a:p>
            <a:endParaRPr lang="en-US" altLang="ja-JP" sz="1400" dirty="0"/>
          </a:p>
        </p:txBody>
      </p:sp>
    </p:spTree>
    <p:extLst>
      <p:ext uri="{BB962C8B-B14F-4D97-AF65-F5344CB8AC3E}">
        <p14:creationId xmlns:p14="http://schemas.microsoft.com/office/powerpoint/2010/main" val="221236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5</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超音波検査所見です。</a:t>
            </a:r>
            <a:endParaRPr lang="en-US" altLang="ja-JP" dirty="0"/>
          </a:p>
          <a:p>
            <a:r>
              <a:rPr lang="en-US" altLang="ja-JP" dirty="0"/>
              <a:t>A</a:t>
            </a:r>
            <a:r>
              <a:rPr lang="ja-JP" altLang="en-US" dirty="0"/>
              <a:t>は後代静脈と門脈を描写した画像です。</a:t>
            </a:r>
            <a:endParaRPr lang="en-US" altLang="ja-JP" dirty="0"/>
          </a:p>
          <a:p>
            <a:r>
              <a:rPr lang="ja-JP" altLang="en-US" dirty="0"/>
              <a:t>この画像にカラードプラをあてた画像が</a:t>
            </a:r>
            <a:r>
              <a:rPr lang="en-US" altLang="ja-JP" dirty="0"/>
              <a:t>B</a:t>
            </a:r>
            <a:r>
              <a:rPr lang="ja-JP" altLang="en-US" dirty="0"/>
              <a:t>と</a:t>
            </a:r>
            <a:r>
              <a:rPr lang="en-US" altLang="ja-JP" dirty="0"/>
              <a:t>C</a:t>
            </a:r>
            <a:r>
              <a:rPr lang="ja-JP" altLang="en-US" dirty="0"/>
              <a:t>になります。</a:t>
            </a:r>
            <a:endParaRPr lang="en-US" altLang="ja-JP" dirty="0"/>
          </a:p>
          <a:p>
            <a:r>
              <a:rPr lang="ja-JP" altLang="en-US" dirty="0"/>
              <a:t>それぞれの画像の矢頭にて乱流を認め、シャント部位の存在が示唆されました。</a:t>
            </a:r>
            <a:endParaRPr lang="en-US" altLang="ja-JP" dirty="0"/>
          </a:p>
          <a:p>
            <a:r>
              <a:rPr lang="ja-JP" altLang="en-US" dirty="0"/>
              <a:t>そこで確定診断および術中のシャント部位の確認を目的とした門脈造影検査下での完全結紮術を実施致しました。</a:t>
            </a:r>
            <a:endParaRPr lang="ja-JP" altLang="ja-JP" dirty="0"/>
          </a:p>
        </p:txBody>
      </p:sp>
    </p:spTree>
    <p:extLst>
      <p:ext uri="{BB962C8B-B14F-4D97-AF65-F5344CB8AC3E}">
        <p14:creationId xmlns:p14="http://schemas.microsoft.com/office/powerpoint/2010/main" val="20013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6</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endParaRPr lang="en-US" altLang="ja-JP" sz="1400" dirty="0"/>
          </a:p>
          <a:p>
            <a:endParaRPr lang="ja-JP" altLang="ja-JP" dirty="0"/>
          </a:p>
        </p:txBody>
      </p:sp>
    </p:spTree>
    <p:extLst>
      <p:ext uri="{BB962C8B-B14F-4D97-AF65-F5344CB8AC3E}">
        <p14:creationId xmlns:p14="http://schemas.microsoft.com/office/powerpoint/2010/main" val="129734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7</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endParaRPr lang="ja-JP" altLang="ja-JP" dirty="0"/>
          </a:p>
        </p:txBody>
      </p:sp>
    </p:spTree>
    <p:extLst>
      <p:ext uri="{BB962C8B-B14F-4D97-AF65-F5344CB8AC3E}">
        <p14:creationId xmlns:p14="http://schemas.microsoft.com/office/powerpoint/2010/main" val="39655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8</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条件は以下の通りです</a:t>
            </a:r>
            <a:endParaRPr lang="ja-JP" altLang="ja-JP" dirty="0"/>
          </a:p>
        </p:txBody>
      </p:sp>
    </p:spTree>
    <p:extLst>
      <p:ext uri="{BB962C8B-B14F-4D97-AF65-F5344CB8AC3E}">
        <p14:creationId xmlns:p14="http://schemas.microsoft.com/office/powerpoint/2010/main" val="375622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DD40-771C-4139-A20D-D9C4EE61C9D2}" type="slidenum">
              <a:rPr lang="en-US" altLang="ja-JP"/>
              <a:pPr/>
              <a:t>9</a:t>
            </a:fld>
            <a:endParaRPr lang="en-US" altLang="ja-JP"/>
          </a:p>
        </p:txBody>
      </p:sp>
      <p:sp>
        <p:nvSpPr>
          <p:cNvPr id="6146" name="Rectangle 2"/>
          <p:cNvSpPr>
            <a:spLocks noGrp="1" noRot="1" noChangeAspect="1" noChangeArrowheads="1" noTextEdit="1"/>
          </p:cNvSpPr>
          <p:nvPr>
            <p:ph type="sldImg"/>
          </p:nvPr>
        </p:nvSpPr>
        <p:spPr>
          <a:xfrm>
            <a:off x="903288" y="741363"/>
            <a:ext cx="4927600" cy="3695700"/>
          </a:xfrm>
          <a:ln cap="flat"/>
        </p:spPr>
      </p:sp>
      <p:sp>
        <p:nvSpPr>
          <p:cNvPr id="6147" name="Rectangle 3"/>
          <p:cNvSpPr>
            <a:spLocks noGrp="1" noChangeArrowheads="1"/>
          </p:cNvSpPr>
          <p:nvPr>
            <p:ph type="body" idx="1"/>
          </p:nvPr>
        </p:nvSpPr>
        <p:spPr>
          <a:ln/>
        </p:spPr>
        <p:txBody>
          <a:bodyPr/>
          <a:lstStyle/>
          <a:p>
            <a:r>
              <a:rPr lang="ja-JP" altLang="en-US" dirty="0"/>
              <a:t>前腸間膜静脈から後大静脈へ向かい、心臓にかけて造影をはじめに確認致しました。その際、肝実質への門脈からの血管走行が不明瞭であることから、門脈から後大静脈にシャント血管が存在することが明らかとなりました。この造影剤の走行から、シャント部位を探索を実施いたしました。</a:t>
            </a:r>
            <a:endParaRPr lang="en-US" altLang="ja-JP" dirty="0"/>
          </a:p>
        </p:txBody>
      </p:sp>
    </p:spTree>
    <p:extLst>
      <p:ext uri="{BB962C8B-B14F-4D97-AF65-F5344CB8AC3E}">
        <p14:creationId xmlns:p14="http://schemas.microsoft.com/office/powerpoint/2010/main" val="3104036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314450" y="981075"/>
            <a:ext cx="6477000" cy="1143000"/>
          </a:xfrm>
        </p:spPr>
        <p:txBody>
          <a:bodyPr/>
          <a:lstStyle>
            <a:lvl1pPr algn="ctr">
              <a:defRPr/>
            </a:lvl1pPr>
          </a:lstStyle>
          <a:p>
            <a:pPr lvl="0"/>
            <a:r>
              <a:rPr lang="ja-JP" altLang="en-US" noProof="0"/>
              <a:t>マスター タイトルの書式設定</a:t>
            </a:r>
          </a:p>
        </p:txBody>
      </p:sp>
      <p:sp>
        <p:nvSpPr>
          <p:cNvPr id="2051" name="Rectangle 3"/>
          <p:cNvSpPr>
            <a:spLocks noGrp="1" noChangeArrowheads="1"/>
          </p:cNvSpPr>
          <p:nvPr>
            <p:ph type="subTitle" sz="quarter" idx="1"/>
          </p:nvPr>
        </p:nvSpPr>
        <p:spPr>
          <a:xfrm>
            <a:off x="1381859" y="2420941"/>
            <a:ext cx="6380285" cy="3743325"/>
          </a:xfrm>
        </p:spPr>
        <p:txBody>
          <a:bodyPr/>
          <a:lstStyle>
            <a:lvl1pPr marL="0" indent="0" algn="ctr">
              <a:buFontTx/>
              <a:buNone/>
              <a:defRPr/>
            </a:lvl1pPr>
          </a:lstStyle>
          <a:p>
            <a:pPr lvl="0"/>
            <a:r>
              <a:rPr lang="ja-JP" altLang="en-US" noProof="0"/>
              <a:t>マスター サブタイトルの書式設定</a:t>
            </a:r>
          </a:p>
        </p:txBody>
      </p:sp>
      <p:pic>
        <p:nvPicPr>
          <p:cNvPr id="2100"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6378"/>
            <a:ext cx="9144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2"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9144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8995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6615" y="836613"/>
            <a:ext cx="1910862" cy="55038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182567" y="836613"/>
            <a:ext cx="5593373" cy="55038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1215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600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3"/>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197"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4"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3311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182567" y="1844675"/>
            <a:ext cx="375138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74628" y="1844675"/>
            <a:ext cx="37528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1883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271" y="1535113"/>
            <a:ext cx="4041531" cy="63976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4988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15261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3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3"/>
            <a:ext cx="3008435" cy="4691063"/>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0365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0813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body" idx="1"/>
          </p:nvPr>
        </p:nvSpPr>
        <p:spPr bwMode="auto">
          <a:xfrm>
            <a:off x="1182567" y="1844675"/>
            <a:ext cx="764491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title"/>
          </p:nvPr>
        </p:nvSpPr>
        <p:spPr bwMode="auto">
          <a:xfrm>
            <a:off x="1182567" y="836616"/>
            <a:ext cx="7644911"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 タイトルの書式設定</a:t>
            </a:r>
          </a:p>
        </p:txBody>
      </p:sp>
      <p:pic>
        <p:nvPicPr>
          <p:cNvPr id="1085"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56378"/>
            <a:ext cx="9144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639" y="549275"/>
            <a:ext cx="983274"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kumimoji="1" sz="3600">
          <a:solidFill>
            <a:srgbClr val="B2B2B2"/>
          </a:solidFill>
          <a:latin typeface="+mj-lt"/>
          <a:ea typeface="+mj-ea"/>
          <a:cs typeface="+mj-cs"/>
        </a:defRPr>
      </a:lvl1pPr>
      <a:lvl2pPr algn="l" rtl="0" eaLnBrk="1" fontAlgn="base" hangingPunct="1">
        <a:spcBef>
          <a:spcPct val="0"/>
        </a:spcBef>
        <a:spcAft>
          <a:spcPct val="0"/>
        </a:spcAft>
        <a:defRPr kumimoji="1" sz="3600">
          <a:solidFill>
            <a:srgbClr val="B2B2B2"/>
          </a:solidFill>
          <a:latin typeface="Verdana" pitchFamily="34" charset="0"/>
          <a:ea typeface="ＭＳ Ｐゴシック" charset="-128"/>
        </a:defRPr>
      </a:lvl2pPr>
      <a:lvl3pPr algn="l" rtl="0" eaLnBrk="1" fontAlgn="base" hangingPunct="1">
        <a:spcBef>
          <a:spcPct val="0"/>
        </a:spcBef>
        <a:spcAft>
          <a:spcPct val="0"/>
        </a:spcAft>
        <a:defRPr kumimoji="1" sz="3600">
          <a:solidFill>
            <a:srgbClr val="B2B2B2"/>
          </a:solidFill>
          <a:latin typeface="Verdana" pitchFamily="34" charset="0"/>
          <a:ea typeface="ＭＳ Ｐゴシック" charset="-128"/>
        </a:defRPr>
      </a:lvl3pPr>
      <a:lvl4pPr algn="l" rtl="0" eaLnBrk="1" fontAlgn="base" hangingPunct="1">
        <a:spcBef>
          <a:spcPct val="0"/>
        </a:spcBef>
        <a:spcAft>
          <a:spcPct val="0"/>
        </a:spcAft>
        <a:defRPr kumimoji="1" sz="3600">
          <a:solidFill>
            <a:srgbClr val="B2B2B2"/>
          </a:solidFill>
          <a:latin typeface="Verdana" pitchFamily="34" charset="0"/>
          <a:ea typeface="ＭＳ Ｐゴシック" charset="-128"/>
        </a:defRPr>
      </a:lvl4pPr>
      <a:lvl5pPr algn="l" rtl="0" eaLnBrk="1" fontAlgn="base" hangingPunct="1">
        <a:spcBef>
          <a:spcPct val="0"/>
        </a:spcBef>
        <a:spcAft>
          <a:spcPct val="0"/>
        </a:spcAft>
        <a:defRPr kumimoji="1" sz="3600">
          <a:solidFill>
            <a:srgbClr val="B2B2B2"/>
          </a:solidFill>
          <a:latin typeface="Verdana" pitchFamily="34" charset="0"/>
          <a:ea typeface="ＭＳ Ｐゴシック" charset="-128"/>
        </a:defRPr>
      </a:lvl5pPr>
      <a:lvl6pPr marL="457197" algn="l" rtl="0" eaLnBrk="1" fontAlgn="base" hangingPunct="1">
        <a:spcBef>
          <a:spcPct val="0"/>
        </a:spcBef>
        <a:spcAft>
          <a:spcPct val="0"/>
        </a:spcAft>
        <a:defRPr kumimoji="1" sz="3600">
          <a:solidFill>
            <a:srgbClr val="B2B2B2"/>
          </a:solidFill>
          <a:latin typeface="Verdana" pitchFamily="34" charset="0"/>
          <a:ea typeface="ＭＳ Ｐゴシック" charset="-128"/>
        </a:defRPr>
      </a:lvl6pPr>
      <a:lvl7pPr marL="914395" algn="l" rtl="0" eaLnBrk="1" fontAlgn="base" hangingPunct="1">
        <a:spcBef>
          <a:spcPct val="0"/>
        </a:spcBef>
        <a:spcAft>
          <a:spcPct val="0"/>
        </a:spcAft>
        <a:defRPr kumimoji="1" sz="3600">
          <a:solidFill>
            <a:srgbClr val="B2B2B2"/>
          </a:solidFill>
          <a:latin typeface="Verdana" pitchFamily="34" charset="0"/>
          <a:ea typeface="ＭＳ Ｐゴシック" charset="-128"/>
        </a:defRPr>
      </a:lvl7pPr>
      <a:lvl8pPr marL="1371592" algn="l" rtl="0" eaLnBrk="1" fontAlgn="base" hangingPunct="1">
        <a:spcBef>
          <a:spcPct val="0"/>
        </a:spcBef>
        <a:spcAft>
          <a:spcPct val="0"/>
        </a:spcAft>
        <a:defRPr kumimoji="1" sz="3600">
          <a:solidFill>
            <a:srgbClr val="B2B2B2"/>
          </a:solidFill>
          <a:latin typeface="Verdana" pitchFamily="34" charset="0"/>
          <a:ea typeface="ＭＳ Ｐゴシック" charset="-128"/>
        </a:defRPr>
      </a:lvl8pPr>
      <a:lvl9pPr marL="1828789" algn="l" rtl="0" eaLnBrk="1" fontAlgn="base" hangingPunct="1">
        <a:spcBef>
          <a:spcPct val="0"/>
        </a:spcBef>
        <a:spcAft>
          <a:spcPct val="0"/>
        </a:spcAft>
        <a:defRPr kumimoji="1" sz="3600">
          <a:solidFill>
            <a:srgbClr val="B2B2B2"/>
          </a:solidFill>
          <a:latin typeface="Verdana" pitchFamily="34" charset="0"/>
          <a:ea typeface="ＭＳ Ｐゴシック" charset="-128"/>
        </a:defRPr>
      </a:lvl9pPr>
    </p:titleStyle>
    <p:bodyStyle>
      <a:lvl1pPr marL="342898" indent="-342898" algn="l" rtl="0" eaLnBrk="1" fontAlgn="base" hangingPunct="1">
        <a:spcBef>
          <a:spcPct val="20000"/>
        </a:spcBef>
        <a:spcAft>
          <a:spcPct val="0"/>
        </a:spcAft>
        <a:buClr>
          <a:schemeClr val="bg2"/>
        </a:buClr>
        <a:buSzPct val="80000"/>
        <a:buChar char="•"/>
        <a:defRPr kumimoji="1" sz="3200">
          <a:solidFill>
            <a:srgbClr val="B2B2B2"/>
          </a:solidFill>
          <a:latin typeface="+mn-lt"/>
          <a:ea typeface="+mn-ea"/>
          <a:cs typeface="+mn-cs"/>
        </a:defRPr>
      </a:lvl1pPr>
      <a:lvl2pPr marL="742946" indent="-285749" algn="l" rtl="0" eaLnBrk="1" fontAlgn="base" hangingPunct="1">
        <a:spcBef>
          <a:spcPct val="20000"/>
        </a:spcBef>
        <a:spcAft>
          <a:spcPct val="0"/>
        </a:spcAft>
        <a:buClr>
          <a:schemeClr val="bg2"/>
        </a:buClr>
        <a:buSzPct val="80000"/>
        <a:buChar char="•"/>
        <a:defRPr kumimoji="1" sz="2800">
          <a:solidFill>
            <a:srgbClr val="B2B2B2"/>
          </a:solidFill>
          <a:latin typeface="+mn-lt"/>
          <a:ea typeface="+mn-ea"/>
        </a:defRPr>
      </a:lvl2pPr>
      <a:lvl3pPr marL="1142993" indent="-228599" algn="l" rtl="0" eaLnBrk="1" fontAlgn="base" hangingPunct="1">
        <a:spcBef>
          <a:spcPct val="20000"/>
        </a:spcBef>
        <a:spcAft>
          <a:spcPct val="0"/>
        </a:spcAft>
        <a:buClr>
          <a:schemeClr val="bg2"/>
        </a:buClr>
        <a:buSzPct val="80000"/>
        <a:buChar char="•"/>
        <a:defRPr kumimoji="1" sz="2400">
          <a:solidFill>
            <a:srgbClr val="B2B2B2"/>
          </a:solidFill>
          <a:latin typeface="+mn-lt"/>
          <a:ea typeface="+mn-ea"/>
        </a:defRPr>
      </a:lvl3pPr>
      <a:lvl4pPr marL="1600191"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4pPr>
      <a:lvl5pPr marL="2057388"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5pPr>
      <a:lvl6pPr marL="2514585"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6pPr>
      <a:lvl7pPr marL="2971783"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7pPr>
      <a:lvl8pPr marL="3428980"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8pPr>
      <a:lvl9pPr marL="3886177" indent="-228599"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398E018-58B4-4520-A69B-5A138D95E36F}"/>
              </a:ext>
            </a:extLst>
          </p:cNvPr>
          <p:cNvSpPr txBox="1"/>
          <p:nvPr/>
        </p:nvSpPr>
        <p:spPr>
          <a:xfrm>
            <a:off x="-36512" y="1124744"/>
            <a:ext cx="9073625" cy="2062103"/>
          </a:xfrm>
          <a:prstGeom prst="rect">
            <a:avLst/>
          </a:prstGeom>
          <a:noFill/>
        </p:spPr>
        <p:txBody>
          <a:bodyPr wrap="square" rtlCol="0">
            <a:spAutoFit/>
          </a:bodyPr>
          <a:lstStyle/>
          <a:p>
            <a:pPr algn="ctr"/>
            <a:r>
              <a:rPr lang="ja-JP" altLang="en-US" sz="2000" dirty="0">
                <a:solidFill>
                  <a:srgbClr val="4D4D4D"/>
                </a:solidFill>
              </a:rPr>
              <a:t>令和</a:t>
            </a:r>
            <a:r>
              <a:rPr lang="en-US" altLang="ja-JP" sz="2000" dirty="0">
                <a:solidFill>
                  <a:srgbClr val="4D4D4D"/>
                </a:solidFill>
              </a:rPr>
              <a:t>4</a:t>
            </a:r>
            <a:r>
              <a:rPr lang="ja-JP" altLang="en-US" sz="2000" dirty="0">
                <a:solidFill>
                  <a:srgbClr val="4D4D4D"/>
                </a:solidFill>
              </a:rPr>
              <a:t>年度島根県獣医学会</a:t>
            </a:r>
            <a:endParaRPr lang="en-US" altLang="ja-JP" sz="2000" dirty="0">
              <a:solidFill>
                <a:srgbClr val="4D4D4D"/>
              </a:solidFill>
            </a:endParaRPr>
          </a:p>
          <a:p>
            <a:pPr algn="ctr"/>
            <a:r>
              <a:rPr lang="ja-JP" altLang="en-US" sz="2000" dirty="0">
                <a:solidFill>
                  <a:srgbClr val="4D4D4D"/>
                </a:solidFill>
              </a:rPr>
              <a:t>産業動物部門</a:t>
            </a:r>
            <a:endParaRPr lang="en-US" altLang="ja-JP" sz="2000" dirty="0">
              <a:solidFill>
                <a:srgbClr val="4D4D4D"/>
              </a:solidFill>
            </a:endParaRPr>
          </a:p>
          <a:p>
            <a:pPr algn="ctr"/>
            <a:endParaRPr lang="en-US" altLang="ja-JP" sz="3200" dirty="0">
              <a:solidFill>
                <a:srgbClr val="4D4D4D"/>
              </a:solidFill>
            </a:endParaRPr>
          </a:p>
          <a:p>
            <a:pPr algn="ctr"/>
            <a:r>
              <a:rPr lang="ja-JP" altLang="en-US" sz="2800" dirty="0">
                <a:solidFill>
                  <a:srgbClr val="4D4D4D"/>
                </a:solidFill>
              </a:rPr>
              <a:t>門脈造影検査下にて実施した短絡血管結紮法により治癒した先天性肝外門脈体循環シャントの黒毛和種子牛１症例</a:t>
            </a:r>
            <a:endParaRPr lang="en-US" altLang="ja-JP" sz="2800" dirty="0">
              <a:solidFill>
                <a:srgbClr val="4D4D4D"/>
              </a:solidFill>
            </a:endParaRPr>
          </a:p>
        </p:txBody>
      </p:sp>
      <p:sp>
        <p:nvSpPr>
          <p:cNvPr id="7" name="Rectangle 3">
            <a:extLst>
              <a:ext uri="{FF2B5EF4-FFF2-40B4-BE49-F238E27FC236}">
                <a16:creationId xmlns:a16="http://schemas.microsoft.com/office/drawing/2014/main" id="{01F45ACB-FB29-4BCA-A053-ABC0619EF4C3}"/>
              </a:ext>
            </a:extLst>
          </p:cNvPr>
          <p:cNvSpPr>
            <a:spLocks noGrp="1" noChangeArrowheads="1"/>
          </p:cNvSpPr>
          <p:nvPr>
            <p:ph type="subTitle" idx="1"/>
          </p:nvPr>
        </p:nvSpPr>
        <p:spPr>
          <a:xfrm>
            <a:off x="719934" y="3933056"/>
            <a:ext cx="7704137" cy="1752600"/>
          </a:xfrm>
        </p:spPr>
        <p:txBody>
          <a:bodyPr/>
          <a:lstStyle/>
          <a:p>
            <a:pPr algn="ctr" eaLnBrk="1" hangingPunct="1"/>
            <a:r>
              <a:rPr lang="en-US" altLang="zh-TW" sz="2400" dirty="0">
                <a:solidFill>
                  <a:srgbClr val="4D4D4D"/>
                </a:solidFill>
              </a:rPr>
              <a:t>(</a:t>
            </a:r>
            <a:r>
              <a:rPr lang="ja-JP" altLang="en-US" sz="2400" dirty="0">
                <a:solidFill>
                  <a:srgbClr val="4D4D4D"/>
                </a:solidFill>
              </a:rPr>
              <a:t>株</a:t>
            </a:r>
            <a:r>
              <a:rPr lang="en-US" altLang="zh-TW" sz="2400" dirty="0">
                <a:solidFill>
                  <a:srgbClr val="4D4D4D"/>
                </a:solidFill>
              </a:rPr>
              <a:t>)</a:t>
            </a:r>
            <a:r>
              <a:rPr lang="zh-TW" altLang="en-US" sz="2400" dirty="0">
                <a:solidFill>
                  <a:srgbClr val="4D4D4D"/>
                </a:solidFill>
              </a:rPr>
              <a:t>益田大動物診療所</a:t>
            </a:r>
            <a:r>
              <a:rPr lang="ja-JP" altLang="en-US" sz="2400" dirty="0">
                <a:solidFill>
                  <a:srgbClr val="4D4D4D"/>
                </a:solidFill>
              </a:rPr>
              <a:t>　　</a:t>
            </a:r>
            <a:endParaRPr lang="en-US" altLang="ja-JP" sz="2400" dirty="0">
              <a:solidFill>
                <a:srgbClr val="4D4D4D"/>
              </a:solidFill>
            </a:endParaRPr>
          </a:p>
          <a:p>
            <a:pPr algn="ctr" eaLnBrk="1" hangingPunct="1"/>
            <a:r>
              <a:rPr lang="ja-JP" altLang="en-US" sz="2400" dirty="0">
                <a:solidFill>
                  <a:srgbClr val="4D4D4D"/>
                </a:solidFill>
              </a:rPr>
              <a:t>加藤圭介</a:t>
            </a:r>
            <a:r>
              <a:rPr lang="zh-TW" altLang="en-US" sz="2400" dirty="0">
                <a:solidFill>
                  <a:srgbClr val="4D4D4D"/>
                </a:solidFill>
              </a:rPr>
              <a:t>、</a:t>
            </a:r>
            <a:r>
              <a:rPr lang="ja-JP" altLang="en-US" sz="2400" dirty="0">
                <a:solidFill>
                  <a:srgbClr val="4D4D4D"/>
                </a:solidFill>
              </a:rPr>
              <a:t>高橋海秀、永吉夢輝、伊藤容平、山本哲也</a:t>
            </a:r>
            <a:endParaRPr lang="en-US" altLang="ja-JP" sz="2400" dirty="0">
              <a:solidFill>
                <a:srgbClr val="4D4D4D"/>
              </a:solidFill>
            </a:endParaRPr>
          </a:p>
          <a:p>
            <a:pPr algn="ctr" eaLnBrk="1" hangingPunct="1"/>
            <a:r>
              <a:rPr lang="ja-JP" altLang="en-US" sz="2400" dirty="0">
                <a:solidFill>
                  <a:srgbClr val="4D4D4D"/>
                </a:solidFill>
              </a:rPr>
              <a:t>原知也、足立全、</a:t>
            </a:r>
            <a:r>
              <a:rPr lang="zh-TW" altLang="en-US" sz="2400" dirty="0">
                <a:solidFill>
                  <a:srgbClr val="4D4D4D"/>
                </a:solidFill>
              </a:rPr>
              <a:t>岸本昌也、加藤大介</a:t>
            </a:r>
            <a:endParaRPr lang="en-US" altLang="zh-TW" sz="2400" dirty="0">
              <a:solidFill>
                <a:srgbClr val="4D4D4D"/>
              </a:solidFill>
            </a:endParaRPr>
          </a:p>
          <a:p>
            <a:pPr algn="ctr" eaLnBrk="1" hangingPunct="1"/>
            <a:endParaRPr lang="en-US" altLang="ja-JP" sz="2400" dirty="0">
              <a:solidFill>
                <a:srgbClr val="4D4D4D"/>
              </a:solidFill>
            </a:endParaRPr>
          </a:p>
          <a:p>
            <a:pPr algn="ctr" eaLnBrk="1" hangingPunct="1"/>
            <a:endParaRPr lang="zh-TW" altLang="en-US" sz="2400" dirty="0">
              <a:solidFill>
                <a:srgbClr val="4D4D4D"/>
              </a:solidFill>
            </a:endParaRPr>
          </a:p>
          <a:p>
            <a:pPr algn="ctr" eaLnBrk="1" hangingPunct="1"/>
            <a:endParaRPr lang="ja-JP" altLang="ja-JP" sz="24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487"/>
    </mc:Choice>
    <mc:Fallback xmlns="">
      <p:transition spd="slow" advTm="154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1979712" y="332656"/>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
        <p:nvSpPr>
          <p:cNvPr id="18" name="テキスト ボックス 17">
            <a:extLst>
              <a:ext uri="{FF2B5EF4-FFF2-40B4-BE49-F238E27FC236}">
                <a16:creationId xmlns:a16="http://schemas.microsoft.com/office/drawing/2014/main" id="{B33090C1-C585-49DA-976C-B05CEAA42096}"/>
              </a:ext>
            </a:extLst>
          </p:cNvPr>
          <p:cNvSpPr txBox="1"/>
          <p:nvPr/>
        </p:nvSpPr>
        <p:spPr>
          <a:xfrm>
            <a:off x="420468" y="773419"/>
            <a:ext cx="360040" cy="369332"/>
          </a:xfrm>
          <a:prstGeom prst="rect">
            <a:avLst/>
          </a:prstGeom>
          <a:noFill/>
        </p:spPr>
        <p:txBody>
          <a:bodyPr wrap="square" rtlCol="0">
            <a:spAutoFit/>
          </a:bodyPr>
          <a:lstStyle/>
          <a:p>
            <a:r>
              <a:rPr lang="ja-JP" altLang="en-US" dirty="0"/>
              <a:t>⑧</a:t>
            </a:r>
            <a:endParaRPr kumimoji="1" lang="ja-JP" altLang="en-US" dirty="0"/>
          </a:p>
        </p:txBody>
      </p:sp>
      <p:sp>
        <p:nvSpPr>
          <p:cNvPr id="19" name="テキスト ボックス 18">
            <a:extLst>
              <a:ext uri="{FF2B5EF4-FFF2-40B4-BE49-F238E27FC236}">
                <a16:creationId xmlns:a16="http://schemas.microsoft.com/office/drawing/2014/main" id="{E2BE2C56-DAE4-43B0-819A-1D34230168A1}"/>
              </a:ext>
            </a:extLst>
          </p:cNvPr>
          <p:cNvSpPr txBox="1"/>
          <p:nvPr/>
        </p:nvSpPr>
        <p:spPr>
          <a:xfrm>
            <a:off x="4679949" y="773419"/>
            <a:ext cx="360040" cy="369332"/>
          </a:xfrm>
          <a:prstGeom prst="rect">
            <a:avLst/>
          </a:prstGeom>
          <a:noFill/>
        </p:spPr>
        <p:txBody>
          <a:bodyPr wrap="square" rtlCol="0">
            <a:spAutoFit/>
          </a:bodyPr>
          <a:lstStyle/>
          <a:p>
            <a:r>
              <a:rPr kumimoji="1" lang="ja-JP" altLang="en-US" dirty="0"/>
              <a:t>⑨</a:t>
            </a:r>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131904" y="5356967"/>
            <a:ext cx="8904592" cy="116837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⑧肝臓は萎縮し、退色していた</a:t>
            </a:r>
            <a:endParaRPr lang="en-US" altLang="ja-JP" dirty="0">
              <a:solidFill>
                <a:schemeClr val="tx1"/>
              </a:solidFill>
              <a:latin typeface="Arial" charset="0"/>
              <a:ea typeface="ＭＳ Ｐゴシック" charset="-128"/>
            </a:endParaRPr>
          </a:p>
          <a:p>
            <a:r>
              <a:rPr lang="ja-JP" altLang="en-US" dirty="0">
                <a:solidFill>
                  <a:schemeClr val="tx1"/>
                </a:solidFill>
                <a:latin typeface="Arial" charset="0"/>
                <a:ea typeface="ＭＳ Ｐゴシック" charset="-128"/>
              </a:rPr>
              <a:t>　 門脈から後大静脈への連絡部位を確認</a:t>
            </a:r>
            <a:r>
              <a:rPr lang="en-US" altLang="ja-JP" dirty="0">
                <a:solidFill>
                  <a:schemeClr val="tx1"/>
                </a:solidFill>
                <a:latin typeface="Arial" charset="0"/>
                <a:ea typeface="ＭＳ Ｐゴシック" charset="-128"/>
              </a:rPr>
              <a:t>(CVC</a:t>
            </a:r>
            <a:r>
              <a:rPr lang="ja-JP" altLang="en-US" dirty="0">
                <a:solidFill>
                  <a:schemeClr val="tx1"/>
                </a:solidFill>
                <a:latin typeface="Arial" charset="0"/>
                <a:ea typeface="ＭＳ Ｐゴシック" charset="-128"/>
              </a:rPr>
              <a:t>：後大静脈、</a:t>
            </a:r>
            <a:r>
              <a:rPr lang="en-US" altLang="ja-JP" dirty="0">
                <a:solidFill>
                  <a:schemeClr val="tx1"/>
                </a:solidFill>
                <a:latin typeface="Arial" charset="0"/>
                <a:ea typeface="ＭＳ Ｐゴシック" charset="-128"/>
              </a:rPr>
              <a:t>PV</a:t>
            </a:r>
            <a:r>
              <a:rPr lang="ja-JP" altLang="en-US" dirty="0">
                <a:solidFill>
                  <a:schemeClr val="tx1"/>
                </a:solidFill>
                <a:latin typeface="Arial" charset="0"/>
                <a:ea typeface="ＭＳ Ｐゴシック" charset="-128"/>
              </a:rPr>
              <a:t>：門脈、矢頭：シャント血管）</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　</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⑨周囲の結合織を除去しシャント部位を露出</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pic>
        <p:nvPicPr>
          <p:cNvPr id="5" name="図 4">
            <a:extLst>
              <a:ext uri="{FF2B5EF4-FFF2-40B4-BE49-F238E27FC236}">
                <a16:creationId xmlns:a16="http://schemas.microsoft.com/office/drawing/2014/main" id="{A9E975AE-F29A-4A55-95C3-39B3996B0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93" y="985964"/>
            <a:ext cx="3381840" cy="4343123"/>
          </a:xfrm>
          <a:prstGeom prst="rect">
            <a:avLst/>
          </a:prstGeom>
        </p:spPr>
      </p:pic>
      <p:pic>
        <p:nvPicPr>
          <p:cNvPr id="7" name="図 6">
            <a:extLst>
              <a:ext uri="{FF2B5EF4-FFF2-40B4-BE49-F238E27FC236}">
                <a16:creationId xmlns:a16="http://schemas.microsoft.com/office/drawing/2014/main" id="{7B1F1CE9-5031-40C0-A9DC-11B707442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5798" y="958085"/>
            <a:ext cx="3395902" cy="4343123"/>
          </a:xfrm>
          <a:prstGeom prst="rect">
            <a:avLst/>
          </a:prstGeom>
        </p:spPr>
      </p:pic>
      <p:sp>
        <p:nvSpPr>
          <p:cNvPr id="8" name="テキスト ボックス 7">
            <a:extLst>
              <a:ext uri="{FF2B5EF4-FFF2-40B4-BE49-F238E27FC236}">
                <a16:creationId xmlns:a16="http://schemas.microsoft.com/office/drawing/2014/main" id="{D7FB6782-343A-4940-A079-16AD241D1E87}"/>
              </a:ext>
            </a:extLst>
          </p:cNvPr>
          <p:cNvSpPr txBox="1"/>
          <p:nvPr/>
        </p:nvSpPr>
        <p:spPr>
          <a:xfrm>
            <a:off x="1115616" y="3501008"/>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17" name="テキスト ボックス 16">
            <a:extLst>
              <a:ext uri="{FF2B5EF4-FFF2-40B4-BE49-F238E27FC236}">
                <a16:creationId xmlns:a16="http://schemas.microsoft.com/office/drawing/2014/main" id="{CF1C54BB-334A-45F5-96FD-AAB040621A96}"/>
              </a:ext>
            </a:extLst>
          </p:cNvPr>
          <p:cNvSpPr txBox="1"/>
          <p:nvPr/>
        </p:nvSpPr>
        <p:spPr>
          <a:xfrm>
            <a:off x="2555776" y="3501008"/>
            <a:ext cx="864096" cy="369332"/>
          </a:xfrm>
          <a:prstGeom prst="rect">
            <a:avLst/>
          </a:prstGeom>
          <a:noFill/>
        </p:spPr>
        <p:txBody>
          <a:bodyPr wrap="square" rtlCol="0">
            <a:spAutoFit/>
          </a:bodyPr>
          <a:lstStyle/>
          <a:p>
            <a:r>
              <a:rPr kumimoji="1" lang="en-US" altLang="ja-JP" dirty="0">
                <a:solidFill>
                  <a:schemeClr val="bg1"/>
                </a:solidFill>
              </a:rPr>
              <a:t>PV</a:t>
            </a:r>
          </a:p>
        </p:txBody>
      </p:sp>
      <p:sp>
        <p:nvSpPr>
          <p:cNvPr id="21" name="テキスト ボックス 20">
            <a:extLst>
              <a:ext uri="{FF2B5EF4-FFF2-40B4-BE49-F238E27FC236}">
                <a16:creationId xmlns:a16="http://schemas.microsoft.com/office/drawing/2014/main" id="{28AFF1C3-46E9-470E-8A74-914D9709A71A}"/>
              </a:ext>
            </a:extLst>
          </p:cNvPr>
          <p:cNvSpPr txBox="1"/>
          <p:nvPr/>
        </p:nvSpPr>
        <p:spPr>
          <a:xfrm rot="5400000">
            <a:off x="2161065" y="3253626"/>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2" name="テキスト ボックス 21">
            <a:extLst>
              <a:ext uri="{FF2B5EF4-FFF2-40B4-BE49-F238E27FC236}">
                <a16:creationId xmlns:a16="http://schemas.microsoft.com/office/drawing/2014/main" id="{A55F3844-8409-4833-BD11-CD70A3C20DAC}"/>
              </a:ext>
            </a:extLst>
          </p:cNvPr>
          <p:cNvSpPr txBox="1"/>
          <p:nvPr/>
        </p:nvSpPr>
        <p:spPr>
          <a:xfrm>
            <a:off x="5868144" y="2788193"/>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23" name="テキスト ボックス 22">
            <a:extLst>
              <a:ext uri="{FF2B5EF4-FFF2-40B4-BE49-F238E27FC236}">
                <a16:creationId xmlns:a16="http://schemas.microsoft.com/office/drawing/2014/main" id="{D14118AA-ECF8-4080-8124-8DF0709A109F}"/>
              </a:ext>
            </a:extLst>
          </p:cNvPr>
          <p:cNvSpPr txBox="1"/>
          <p:nvPr/>
        </p:nvSpPr>
        <p:spPr>
          <a:xfrm rot="5400000">
            <a:off x="6942521" y="2803671"/>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4" name="テキスト ボックス 23">
            <a:extLst>
              <a:ext uri="{FF2B5EF4-FFF2-40B4-BE49-F238E27FC236}">
                <a16:creationId xmlns:a16="http://schemas.microsoft.com/office/drawing/2014/main" id="{E92982EB-4315-4DBE-9B67-454E19808196}"/>
              </a:ext>
            </a:extLst>
          </p:cNvPr>
          <p:cNvSpPr txBox="1"/>
          <p:nvPr/>
        </p:nvSpPr>
        <p:spPr>
          <a:xfrm>
            <a:off x="7222736" y="3157525"/>
            <a:ext cx="864096" cy="369332"/>
          </a:xfrm>
          <a:prstGeom prst="rect">
            <a:avLst/>
          </a:prstGeom>
          <a:noFill/>
        </p:spPr>
        <p:txBody>
          <a:bodyPr wrap="square" rtlCol="0">
            <a:spAutoFit/>
          </a:bodyPr>
          <a:lstStyle/>
          <a:p>
            <a:r>
              <a:rPr kumimoji="1" lang="en-US" altLang="ja-JP" dirty="0">
                <a:solidFill>
                  <a:schemeClr val="bg1"/>
                </a:solidFill>
              </a:rPr>
              <a:t>PV</a:t>
            </a:r>
          </a:p>
        </p:txBody>
      </p:sp>
    </p:spTree>
    <p:extLst>
      <p:ext uri="{BB962C8B-B14F-4D97-AF65-F5344CB8AC3E}">
        <p14:creationId xmlns:p14="http://schemas.microsoft.com/office/powerpoint/2010/main" val="3456252510"/>
      </p:ext>
    </p:extLst>
  </p:cSld>
  <p:clrMapOvr>
    <a:masterClrMapping/>
  </p:clrMapOvr>
  <mc:AlternateContent xmlns:mc="http://schemas.openxmlformats.org/markup-compatibility/2006" xmlns:p14="http://schemas.microsoft.com/office/powerpoint/2010/main">
    <mc:Choice Requires="p14">
      <p:transition spd="slow" p14:dur="2000" advTm="22077"/>
    </mc:Choice>
    <mc:Fallback xmlns="">
      <p:transition spd="slow" advTm="22077"/>
    </mc:Fallback>
  </mc:AlternateContent>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1979712" y="332656"/>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
        <p:nvSpPr>
          <p:cNvPr id="18" name="テキスト ボックス 17">
            <a:extLst>
              <a:ext uri="{FF2B5EF4-FFF2-40B4-BE49-F238E27FC236}">
                <a16:creationId xmlns:a16="http://schemas.microsoft.com/office/drawing/2014/main" id="{B33090C1-C585-49DA-976C-B05CEAA42096}"/>
              </a:ext>
            </a:extLst>
          </p:cNvPr>
          <p:cNvSpPr txBox="1"/>
          <p:nvPr/>
        </p:nvSpPr>
        <p:spPr>
          <a:xfrm>
            <a:off x="420468" y="773419"/>
            <a:ext cx="360040" cy="369332"/>
          </a:xfrm>
          <a:prstGeom prst="rect">
            <a:avLst/>
          </a:prstGeom>
          <a:noFill/>
        </p:spPr>
        <p:txBody>
          <a:bodyPr wrap="square" rtlCol="0">
            <a:spAutoFit/>
          </a:bodyPr>
          <a:lstStyle/>
          <a:p>
            <a:r>
              <a:rPr kumimoji="1" lang="ja-JP" altLang="en-US" dirty="0"/>
              <a:t>⑩</a:t>
            </a:r>
          </a:p>
        </p:txBody>
      </p:sp>
      <p:sp>
        <p:nvSpPr>
          <p:cNvPr id="19" name="テキスト ボックス 18">
            <a:extLst>
              <a:ext uri="{FF2B5EF4-FFF2-40B4-BE49-F238E27FC236}">
                <a16:creationId xmlns:a16="http://schemas.microsoft.com/office/drawing/2014/main" id="{E2BE2C56-DAE4-43B0-819A-1D34230168A1}"/>
              </a:ext>
            </a:extLst>
          </p:cNvPr>
          <p:cNvSpPr txBox="1"/>
          <p:nvPr/>
        </p:nvSpPr>
        <p:spPr>
          <a:xfrm>
            <a:off x="4679949" y="773419"/>
            <a:ext cx="360040" cy="369332"/>
          </a:xfrm>
          <a:prstGeom prst="rect">
            <a:avLst/>
          </a:prstGeom>
          <a:noFill/>
        </p:spPr>
        <p:txBody>
          <a:bodyPr wrap="square" rtlCol="0">
            <a:spAutoFit/>
          </a:bodyPr>
          <a:lstStyle/>
          <a:p>
            <a:r>
              <a:rPr lang="ja-JP" altLang="en-US" dirty="0"/>
              <a:t>⑪</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131904" y="5356967"/>
            <a:ext cx="7057999" cy="116837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⑧シャント血管を鉗子にて把持</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⑨同様の造影剤を</a:t>
            </a:r>
            <a:r>
              <a:rPr lang="en-US" altLang="ja-JP" dirty="0">
                <a:solidFill>
                  <a:schemeClr val="tx1"/>
                </a:solidFill>
                <a:latin typeface="Arial" charset="0"/>
                <a:ea typeface="ＭＳ Ｐゴシック" charset="-128"/>
              </a:rPr>
              <a:t>50ml</a:t>
            </a:r>
            <a:r>
              <a:rPr lang="ja-JP" altLang="en-US" dirty="0">
                <a:solidFill>
                  <a:schemeClr val="tx1"/>
                </a:solidFill>
                <a:latin typeface="Arial" charset="0"/>
                <a:ea typeface="ＭＳ Ｐゴシック" charset="-128"/>
              </a:rPr>
              <a:t>投与し、血管造影検査を実施</a:t>
            </a:r>
            <a:r>
              <a:rPr lang="en-US" altLang="ja-JP" dirty="0">
                <a:solidFill>
                  <a:schemeClr val="tx1"/>
                </a:solidFill>
                <a:latin typeface="Arial" charset="0"/>
                <a:ea typeface="ＭＳ Ｐゴシック" charset="-128"/>
              </a:rPr>
              <a:t>(</a:t>
            </a:r>
            <a:r>
              <a:rPr lang="ja-JP" altLang="en-US" dirty="0">
                <a:solidFill>
                  <a:schemeClr val="tx1"/>
                </a:solidFill>
                <a:latin typeface="Arial" charset="0"/>
                <a:ea typeface="ＭＳ Ｐゴシック" charset="-128"/>
              </a:rPr>
              <a:t>同時間、同条件</a:t>
            </a:r>
            <a:r>
              <a:rPr lang="en-US" altLang="ja-JP" dirty="0">
                <a:solidFill>
                  <a:schemeClr val="tx1"/>
                </a:solidFill>
                <a:latin typeface="Arial" charset="0"/>
                <a:ea typeface="ＭＳ Ｐゴシック" charset="-128"/>
              </a:rPr>
              <a:t>)</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8" name="テキスト ボックス 7">
            <a:extLst>
              <a:ext uri="{FF2B5EF4-FFF2-40B4-BE49-F238E27FC236}">
                <a16:creationId xmlns:a16="http://schemas.microsoft.com/office/drawing/2014/main" id="{D7FB6782-343A-4940-A079-16AD241D1E87}"/>
              </a:ext>
            </a:extLst>
          </p:cNvPr>
          <p:cNvSpPr txBox="1"/>
          <p:nvPr/>
        </p:nvSpPr>
        <p:spPr>
          <a:xfrm>
            <a:off x="1115616" y="3501008"/>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17" name="テキスト ボックス 16">
            <a:extLst>
              <a:ext uri="{FF2B5EF4-FFF2-40B4-BE49-F238E27FC236}">
                <a16:creationId xmlns:a16="http://schemas.microsoft.com/office/drawing/2014/main" id="{CF1C54BB-334A-45F5-96FD-AAB040621A96}"/>
              </a:ext>
            </a:extLst>
          </p:cNvPr>
          <p:cNvSpPr txBox="1"/>
          <p:nvPr/>
        </p:nvSpPr>
        <p:spPr>
          <a:xfrm>
            <a:off x="2555776" y="3501008"/>
            <a:ext cx="864096" cy="369332"/>
          </a:xfrm>
          <a:prstGeom prst="rect">
            <a:avLst/>
          </a:prstGeom>
          <a:noFill/>
        </p:spPr>
        <p:txBody>
          <a:bodyPr wrap="square" rtlCol="0">
            <a:spAutoFit/>
          </a:bodyPr>
          <a:lstStyle/>
          <a:p>
            <a:r>
              <a:rPr kumimoji="1" lang="en-US" altLang="ja-JP" dirty="0">
                <a:solidFill>
                  <a:schemeClr val="bg1"/>
                </a:solidFill>
              </a:rPr>
              <a:t>PV</a:t>
            </a:r>
          </a:p>
        </p:txBody>
      </p:sp>
      <p:sp>
        <p:nvSpPr>
          <p:cNvPr id="21" name="テキスト ボックス 20">
            <a:extLst>
              <a:ext uri="{FF2B5EF4-FFF2-40B4-BE49-F238E27FC236}">
                <a16:creationId xmlns:a16="http://schemas.microsoft.com/office/drawing/2014/main" id="{28AFF1C3-46E9-470E-8A74-914D9709A71A}"/>
              </a:ext>
            </a:extLst>
          </p:cNvPr>
          <p:cNvSpPr txBox="1"/>
          <p:nvPr/>
        </p:nvSpPr>
        <p:spPr>
          <a:xfrm rot="5400000">
            <a:off x="2161065" y="3253626"/>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2" name="テキスト ボックス 21">
            <a:extLst>
              <a:ext uri="{FF2B5EF4-FFF2-40B4-BE49-F238E27FC236}">
                <a16:creationId xmlns:a16="http://schemas.microsoft.com/office/drawing/2014/main" id="{A55F3844-8409-4833-BD11-CD70A3C20DAC}"/>
              </a:ext>
            </a:extLst>
          </p:cNvPr>
          <p:cNvSpPr txBox="1"/>
          <p:nvPr/>
        </p:nvSpPr>
        <p:spPr>
          <a:xfrm>
            <a:off x="5868144" y="2788193"/>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23" name="テキスト ボックス 22">
            <a:extLst>
              <a:ext uri="{FF2B5EF4-FFF2-40B4-BE49-F238E27FC236}">
                <a16:creationId xmlns:a16="http://schemas.microsoft.com/office/drawing/2014/main" id="{D14118AA-ECF8-4080-8124-8DF0709A109F}"/>
              </a:ext>
            </a:extLst>
          </p:cNvPr>
          <p:cNvSpPr txBox="1"/>
          <p:nvPr/>
        </p:nvSpPr>
        <p:spPr>
          <a:xfrm rot="5400000">
            <a:off x="6942521" y="2803671"/>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4" name="テキスト ボックス 23">
            <a:extLst>
              <a:ext uri="{FF2B5EF4-FFF2-40B4-BE49-F238E27FC236}">
                <a16:creationId xmlns:a16="http://schemas.microsoft.com/office/drawing/2014/main" id="{E92982EB-4315-4DBE-9B67-454E19808196}"/>
              </a:ext>
            </a:extLst>
          </p:cNvPr>
          <p:cNvSpPr txBox="1"/>
          <p:nvPr/>
        </p:nvSpPr>
        <p:spPr>
          <a:xfrm>
            <a:off x="7222736" y="3157525"/>
            <a:ext cx="864096" cy="369332"/>
          </a:xfrm>
          <a:prstGeom prst="rect">
            <a:avLst/>
          </a:prstGeom>
          <a:noFill/>
        </p:spPr>
        <p:txBody>
          <a:bodyPr wrap="square" rtlCol="0">
            <a:spAutoFit/>
          </a:bodyPr>
          <a:lstStyle/>
          <a:p>
            <a:r>
              <a:rPr kumimoji="1" lang="en-US" altLang="ja-JP" dirty="0">
                <a:solidFill>
                  <a:schemeClr val="bg1"/>
                </a:solidFill>
              </a:rPr>
              <a:t>PV</a:t>
            </a:r>
          </a:p>
        </p:txBody>
      </p:sp>
      <p:pic>
        <p:nvPicPr>
          <p:cNvPr id="13" name="図 12">
            <a:extLst>
              <a:ext uri="{FF2B5EF4-FFF2-40B4-BE49-F238E27FC236}">
                <a16:creationId xmlns:a16="http://schemas.microsoft.com/office/drawing/2014/main" id="{F37A1856-F2CB-4CB8-A41A-09F0043CB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36" t="9471" r="860" b="30942"/>
          <a:stretch/>
        </p:blipFill>
        <p:spPr>
          <a:xfrm rot="10800000">
            <a:off x="5090284" y="950827"/>
            <a:ext cx="3579486" cy="4249922"/>
          </a:xfrm>
          <a:prstGeom prst="rect">
            <a:avLst/>
          </a:prstGeom>
        </p:spPr>
      </p:pic>
      <p:pic>
        <p:nvPicPr>
          <p:cNvPr id="5" name="図 4">
            <a:extLst>
              <a:ext uri="{FF2B5EF4-FFF2-40B4-BE49-F238E27FC236}">
                <a16:creationId xmlns:a16="http://schemas.microsoft.com/office/drawing/2014/main" id="{A3DAF8E0-2AC0-4C65-863D-4C78E6CABD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00" t="-20431" r="14602" b="25596"/>
          <a:stretch/>
        </p:blipFill>
        <p:spPr>
          <a:xfrm>
            <a:off x="904909" y="-219415"/>
            <a:ext cx="3479179" cy="5481431"/>
          </a:xfrm>
          <a:prstGeom prst="rect">
            <a:avLst/>
          </a:prstGeom>
        </p:spPr>
      </p:pic>
    </p:spTree>
    <p:extLst>
      <p:ext uri="{BB962C8B-B14F-4D97-AF65-F5344CB8AC3E}">
        <p14:creationId xmlns:p14="http://schemas.microsoft.com/office/powerpoint/2010/main" val="991093225"/>
      </p:ext>
    </p:extLst>
  </p:cSld>
  <p:clrMapOvr>
    <a:masterClrMapping/>
  </p:clrMapOvr>
  <mc:AlternateContent xmlns:mc="http://schemas.openxmlformats.org/markup-compatibility/2006" xmlns:p14="http://schemas.microsoft.com/office/powerpoint/2010/main">
    <mc:Choice Requires="p14">
      <p:transition spd="slow" p14:dur="2000" advTm="11173"/>
    </mc:Choice>
    <mc:Fallback xmlns="">
      <p:transition spd="slow" advTm="11173"/>
    </mc:Fallback>
  </mc:AlternateContent>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1979712" y="332656"/>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
        <p:nvSpPr>
          <p:cNvPr id="18" name="テキスト ボックス 17">
            <a:extLst>
              <a:ext uri="{FF2B5EF4-FFF2-40B4-BE49-F238E27FC236}">
                <a16:creationId xmlns:a16="http://schemas.microsoft.com/office/drawing/2014/main" id="{B33090C1-C585-49DA-976C-B05CEAA42096}"/>
              </a:ext>
            </a:extLst>
          </p:cNvPr>
          <p:cNvSpPr txBox="1"/>
          <p:nvPr/>
        </p:nvSpPr>
        <p:spPr>
          <a:xfrm>
            <a:off x="58720" y="775660"/>
            <a:ext cx="360040" cy="369332"/>
          </a:xfrm>
          <a:prstGeom prst="rect">
            <a:avLst/>
          </a:prstGeom>
          <a:noFill/>
        </p:spPr>
        <p:txBody>
          <a:bodyPr wrap="square" rtlCol="0">
            <a:spAutoFit/>
          </a:bodyPr>
          <a:lstStyle/>
          <a:p>
            <a:r>
              <a:rPr lang="ja-JP" altLang="en-US" dirty="0"/>
              <a:t>⑦</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215900" y="5367364"/>
            <a:ext cx="8172524" cy="113278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⑦遮断前の血管造影画像</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⑫腸鉗子にて遮断後の血管造影画像</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　　→</a:t>
            </a:r>
            <a:r>
              <a:rPr lang="ja-JP" altLang="en-US" dirty="0">
                <a:solidFill>
                  <a:srgbClr val="FF0000"/>
                </a:solidFill>
                <a:latin typeface="Arial" charset="0"/>
                <a:ea typeface="ＭＳ Ｐゴシック" charset="-128"/>
              </a:rPr>
              <a:t>後大静脈から心臓かけて造影剤が移行せず、肝実質全体に造影を確認</a:t>
            </a:r>
            <a:endParaRPr lang="en-US" altLang="ja-JP" dirty="0">
              <a:solidFill>
                <a:srgbClr val="FF0000"/>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u="sng" dirty="0">
                <a:solidFill>
                  <a:srgbClr val="FF0000"/>
                </a:solidFill>
                <a:latin typeface="Arial" charset="0"/>
                <a:ea typeface="ＭＳ Ｐゴシック" charset="-128"/>
              </a:rPr>
              <a:t>遮断している血管がシャント部位と診断</a:t>
            </a:r>
            <a:endParaRPr lang="en-US" altLang="ja-JP" u="sng" dirty="0">
              <a:solidFill>
                <a:srgbClr val="FF0000"/>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　</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grpSp>
        <p:nvGrpSpPr>
          <p:cNvPr id="3" name="グループ化 2">
            <a:extLst>
              <a:ext uri="{FF2B5EF4-FFF2-40B4-BE49-F238E27FC236}">
                <a16:creationId xmlns:a16="http://schemas.microsoft.com/office/drawing/2014/main" id="{4D80BAB3-4C19-400E-BA6B-664F1EEB15CC}"/>
              </a:ext>
            </a:extLst>
          </p:cNvPr>
          <p:cNvGrpSpPr/>
          <p:nvPr/>
        </p:nvGrpSpPr>
        <p:grpSpPr>
          <a:xfrm>
            <a:off x="0" y="1144995"/>
            <a:ext cx="4499992" cy="4084205"/>
            <a:chOff x="1008204" y="1052736"/>
            <a:chExt cx="7358360" cy="4568009"/>
          </a:xfrm>
        </p:grpSpPr>
        <p:pic>
          <p:nvPicPr>
            <p:cNvPr id="5" name="図 4">
              <a:extLst>
                <a:ext uri="{FF2B5EF4-FFF2-40B4-BE49-F238E27FC236}">
                  <a16:creationId xmlns:a16="http://schemas.microsoft.com/office/drawing/2014/main" id="{7300156E-7BF3-40B3-BC75-4E3F68097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22351" y="-323467"/>
              <a:ext cx="4568009" cy="7320416"/>
            </a:xfrm>
            <a:prstGeom prst="rect">
              <a:avLst/>
            </a:prstGeom>
          </p:spPr>
        </p:pic>
        <p:sp>
          <p:nvSpPr>
            <p:cNvPr id="6" name="テキスト ボックス 5">
              <a:extLst>
                <a:ext uri="{FF2B5EF4-FFF2-40B4-BE49-F238E27FC236}">
                  <a16:creationId xmlns:a16="http://schemas.microsoft.com/office/drawing/2014/main" id="{22089123-CA08-4295-95D1-6DC833DFC8CD}"/>
                </a:ext>
              </a:extLst>
            </p:cNvPr>
            <p:cNvSpPr txBox="1"/>
            <p:nvPr/>
          </p:nvSpPr>
          <p:spPr>
            <a:xfrm>
              <a:off x="6418629" y="5025496"/>
              <a:ext cx="1299692" cy="327113"/>
            </a:xfrm>
            <a:prstGeom prst="rect">
              <a:avLst/>
            </a:prstGeom>
            <a:noFill/>
          </p:spPr>
          <p:txBody>
            <a:bodyPr wrap="square" rtlCol="0">
              <a:spAutoFit/>
            </a:bodyPr>
            <a:lstStyle/>
            <a:p>
              <a:r>
                <a:rPr kumimoji="1" lang="ja-JP" altLang="en-US" sz="1200" dirty="0">
                  <a:solidFill>
                    <a:schemeClr val="bg1"/>
                  </a:solidFill>
                </a:rPr>
                <a:t>心臓</a:t>
              </a:r>
            </a:p>
          </p:txBody>
        </p:sp>
        <p:sp>
          <p:nvSpPr>
            <p:cNvPr id="16" name="テキスト ボックス 15">
              <a:extLst>
                <a:ext uri="{FF2B5EF4-FFF2-40B4-BE49-F238E27FC236}">
                  <a16:creationId xmlns:a16="http://schemas.microsoft.com/office/drawing/2014/main" id="{338FE351-971F-4790-97C6-6CCB243E2539}"/>
                </a:ext>
              </a:extLst>
            </p:cNvPr>
            <p:cNvSpPr txBox="1"/>
            <p:nvPr/>
          </p:nvSpPr>
          <p:spPr>
            <a:xfrm>
              <a:off x="6107971" y="3369386"/>
              <a:ext cx="960504" cy="327113"/>
            </a:xfrm>
            <a:prstGeom prst="rect">
              <a:avLst/>
            </a:prstGeom>
            <a:noFill/>
          </p:spPr>
          <p:txBody>
            <a:bodyPr wrap="square" rtlCol="0">
              <a:spAutoFit/>
            </a:bodyPr>
            <a:lstStyle/>
            <a:p>
              <a:r>
                <a:rPr kumimoji="1" lang="en-US" altLang="ja-JP" sz="1200" dirty="0">
                  <a:solidFill>
                    <a:schemeClr val="bg1"/>
                  </a:solidFill>
                </a:rPr>
                <a:t>CVC</a:t>
              </a:r>
              <a:endParaRPr kumimoji="1" lang="ja-JP" altLang="en-US" sz="1200" dirty="0">
                <a:solidFill>
                  <a:schemeClr val="bg1"/>
                </a:solidFill>
              </a:endParaRPr>
            </a:p>
          </p:txBody>
        </p:sp>
        <p:sp>
          <p:nvSpPr>
            <p:cNvPr id="13" name="テキスト ボックス 12">
              <a:extLst>
                <a:ext uri="{FF2B5EF4-FFF2-40B4-BE49-F238E27FC236}">
                  <a16:creationId xmlns:a16="http://schemas.microsoft.com/office/drawing/2014/main" id="{68E16881-AB73-456A-9314-16C8CEF67B0C}"/>
                </a:ext>
              </a:extLst>
            </p:cNvPr>
            <p:cNvSpPr txBox="1"/>
            <p:nvPr/>
          </p:nvSpPr>
          <p:spPr>
            <a:xfrm>
              <a:off x="2676589" y="3567193"/>
              <a:ext cx="960502" cy="327113"/>
            </a:xfrm>
            <a:prstGeom prst="rect">
              <a:avLst/>
            </a:prstGeom>
            <a:noFill/>
          </p:spPr>
          <p:txBody>
            <a:bodyPr wrap="square" rtlCol="0">
              <a:spAutoFit/>
            </a:bodyPr>
            <a:lstStyle/>
            <a:p>
              <a:r>
                <a:rPr lang="ja-JP" altLang="en-US" sz="1200" dirty="0">
                  <a:solidFill>
                    <a:schemeClr val="bg1"/>
                  </a:solidFill>
                </a:rPr>
                <a:t>肝臓</a:t>
              </a:r>
              <a:endParaRPr kumimoji="1" lang="ja-JP" altLang="en-US" sz="1200" dirty="0">
                <a:solidFill>
                  <a:schemeClr val="bg1"/>
                </a:solidFill>
              </a:endParaRPr>
            </a:p>
          </p:txBody>
        </p:sp>
        <p:sp>
          <p:nvSpPr>
            <p:cNvPr id="14" name="テキスト ボックス 13">
              <a:extLst>
                <a:ext uri="{FF2B5EF4-FFF2-40B4-BE49-F238E27FC236}">
                  <a16:creationId xmlns:a16="http://schemas.microsoft.com/office/drawing/2014/main" id="{5AC8149D-6B25-4562-8A77-780FED8F9CA1}"/>
                </a:ext>
              </a:extLst>
            </p:cNvPr>
            <p:cNvSpPr txBox="1"/>
            <p:nvPr/>
          </p:nvSpPr>
          <p:spPr>
            <a:xfrm>
              <a:off x="1008204" y="3993325"/>
              <a:ext cx="1853915" cy="327113"/>
            </a:xfrm>
            <a:prstGeom prst="rect">
              <a:avLst/>
            </a:prstGeom>
            <a:noFill/>
          </p:spPr>
          <p:txBody>
            <a:bodyPr wrap="square" rtlCol="0">
              <a:spAutoFit/>
            </a:bodyPr>
            <a:lstStyle/>
            <a:p>
              <a:r>
                <a:rPr lang="ja-JP" altLang="en-US" sz="1200" dirty="0">
                  <a:solidFill>
                    <a:schemeClr val="bg1"/>
                  </a:solidFill>
                </a:rPr>
                <a:t>前腸間膜静脈</a:t>
              </a:r>
              <a:endParaRPr kumimoji="1" lang="ja-JP" altLang="en-US" sz="1200" dirty="0">
                <a:solidFill>
                  <a:schemeClr val="bg1"/>
                </a:solidFill>
              </a:endParaRPr>
            </a:p>
          </p:txBody>
        </p:sp>
      </p:grpSp>
      <p:pic>
        <p:nvPicPr>
          <p:cNvPr id="7" name="図 6">
            <a:extLst>
              <a:ext uri="{FF2B5EF4-FFF2-40B4-BE49-F238E27FC236}">
                <a16:creationId xmlns:a16="http://schemas.microsoft.com/office/drawing/2014/main" id="{C36B801A-FA24-44BA-80EC-A9899254A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50" b="3298"/>
          <a:stretch/>
        </p:blipFill>
        <p:spPr>
          <a:xfrm rot="16200000">
            <a:off x="4799412" y="907441"/>
            <a:ext cx="4084206" cy="4559310"/>
          </a:xfrm>
          <a:prstGeom prst="rect">
            <a:avLst/>
          </a:prstGeom>
        </p:spPr>
      </p:pic>
      <p:sp>
        <p:nvSpPr>
          <p:cNvPr id="19" name="テキスト ボックス 18">
            <a:extLst>
              <a:ext uri="{FF2B5EF4-FFF2-40B4-BE49-F238E27FC236}">
                <a16:creationId xmlns:a16="http://schemas.microsoft.com/office/drawing/2014/main" id="{5AB8FA5F-8D97-4CE0-84EB-AB006EEFE380}"/>
              </a:ext>
            </a:extLst>
          </p:cNvPr>
          <p:cNvSpPr txBox="1"/>
          <p:nvPr/>
        </p:nvSpPr>
        <p:spPr>
          <a:xfrm>
            <a:off x="8494450" y="4696995"/>
            <a:ext cx="794824" cy="292468"/>
          </a:xfrm>
          <a:prstGeom prst="rect">
            <a:avLst/>
          </a:prstGeom>
          <a:noFill/>
        </p:spPr>
        <p:txBody>
          <a:bodyPr wrap="square" rtlCol="0">
            <a:spAutoFit/>
          </a:bodyPr>
          <a:lstStyle/>
          <a:p>
            <a:r>
              <a:rPr kumimoji="1" lang="ja-JP" altLang="en-US" sz="1200" dirty="0">
                <a:solidFill>
                  <a:schemeClr val="bg1"/>
                </a:solidFill>
              </a:rPr>
              <a:t>心臓</a:t>
            </a:r>
          </a:p>
        </p:txBody>
      </p:sp>
      <p:sp>
        <p:nvSpPr>
          <p:cNvPr id="21" name="テキスト ボックス 20">
            <a:extLst>
              <a:ext uri="{FF2B5EF4-FFF2-40B4-BE49-F238E27FC236}">
                <a16:creationId xmlns:a16="http://schemas.microsoft.com/office/drawing/2014/main" id="{BE08938A-EF3F-42B6-8EDB-B93264366112}"/>
              </a:ext>
            </a:extLst>
          </p:cNvPr>
          <p:cNvSpPr txBox="1"/>
          <p:nvPr/>
        </p:nvSpPr>
        <p:spPr>
          <a:xfrm>
            <a:off x="8137505" y="3040861"/>
            <a:ext cx="587395" cy="292468"/>
          </a:xfrm>
          <a:prstGeom prst="rect">
            <a:avLst/>
          </a:prstGeom>
          <a:noFill/>
        </p:spPr>
        <p:txBody>
          <a:bodyPr wrap="square" rtlCol="0">
            <a:spAutoFit/>
          </a:bodyPr>
          <a:lstStyle/>
          <a:p>
            <a:r>
              <a:rPr kumimoji="1" lang="en-US" altLang="ja-JP" sz="1200" dirty="0">
                <a:solidFill>
                  <a:schemeClr val="bg1"/>
                </a:solidFill>
              </a:rPr>
              <a:t>CVC</a:t>
            </a:r>
            <a:endParaRPr kumimoji="1" lang="ja-JP" altLang="en-US" sz="1200" dirty="0">
              <a:solidFill>
                <a:schemeClr val="bg1"/>
              </a:solidFill>
            </a:endParaRPr>
          </a:p>
        </p:txBody>
      </p:sp>
      <p:pic>
        <p:nvPicPr>
          <p:cNvPr id="8" name="図 7">
            <a:extLst>
              <a:ext uri="{FF2B5EF4-FFF2-40B4-BE49-F238E27FC236}">
                <a16:creationId xmlns:a16="http://schemas.microsoft.com/office/drawing/2014/main" id="{51AE9CD0-9C0F-45FB-9BCB-0A444F9A0F0D}"/>
              </a:ext>
            </a:extLst>
          </p:cNvPr>
          <p:cNvPicPr>
            <a:picLocks noChangeAspect="1"/>
          </p:cNvPicPr>
          <p:nvPr/>
        </p:nvPicPr>
        <p:blipFill>
          <a:blip r:embed="rId5"/>
          <a:stretch>
            <a:fillRect/>
          </a:stretch>
        </p:blipFill>
        <p:spPr>
          <a:xfrm>
            <a:off x="5285154" y="3920376"/>
            <a:ext cx="591363" cy="329213"/>
          </a:xfrm>
          <a:prstGeom prst="rect">
            <a:avLst/>
          </a:prstGeom>
        </p:spPr>
      </p:pic>
      <p:sp>
        <p:nvSpPr>
          <p:cNvPr id="22" name="テキスト ボックス 21">
            <a:extLst>
              <a:ext uri="{FF2B5EF4-FFF2-40B4-BE49-F238E27FC236}">
                <a16:creationId xmlns:a16="http://schemas.microsoft.com/office/drawing/2014/main" id="{123579A3-A93D-44B4-8479-2E2BA2D3D2AA}"/>
              </a:ext>
            </a:extLst>
          </p:cNvPr>
          <p:cNvSpPr txBox="1"/>
          <p:nvPr/>
        </p:nvSpPr>
        <p:spPr>
          <a:xfrm>
            <a:off x="4731747" y="4328525"/>
            <a:ext cx="1133758" cy="292468"/>
          </a:xfrm>
          <a:prstGeom prst="rect">
            <a:avLst/>
          </a:prstGeom>
          <a:noFill/>
        </p:spPr>
        <p:txBody>
          <a:bodyPr wrap="square" rtlCol="0">
            <a:spAutoFit/>
          </a:bodyPr>
          <a:lstStyle/>
          <a:p>
            <a:r>
              <a:rPr lang="ja-JP" altLang="en-US" sz="1200" dirty="0">
                <a:solidFill>
                  <a:schemeClr val="bg1"/>
                </a:solidFill>
              </a:rPr>
              <a:t>前腸間膜静脈</a:t>
            </a:r>
            <a:endParaRPr kumimoji="1" lang="ja-JP" altLang="en-US" sz="1200" dirty="0">
              <a:solidFill>
                <a:schemeClr val="bg1"/>
              </a:solidFill>
            </a:endParaRPr>
          </a:p>
        </p:txBody>
      </p:sp>
      <p:sp>
        <p:nvSpPr>
          <p:cNvPr id="23" name="テキスト ボックス 22">
            <a:extLst>
              <a:ext uri="{FF2B5EF4-FFF2-40B4-BE49-F238E27FC236}">
                <a16:creationId xmlns:a16="http://schemas.microsoft.com/office/drawing/2014/main" id="{BEA03F34-3FEC-4BDF-8F14-D41D27B2A941}"/>
              </a:ext>
            </a:extLst>
          </p:cNvPr>
          <p:cNvSpPr txBox="1"/>
          <p:nvPr/>
        </p:nvSpPr>
        <p:spPr>
          <a:xfrm>
            <a:off x="4589453" y="805128"/>
            <a:ext cx="360040" cy="369332"/>
          </a:xfrm>
          <a:prstGeom prst="rect">
            <a:avLst/>
          </a:prstGeom>
          <a:noFill/>
        </p:spPr>
        <p:txBody>
          <a:bodyPr wrap="square" rtlCol="0">
            <a:spAutoFit/>
          </a:bodyPr>
          <a:lstStyle/>
          <a:p>
            <a:r>
              <a:rPr kumimoji="1" lang="ja-JP" altLang="en-US" dirty="0"/>
              <a:t>⑫</a:t>
            </a:r>
          </a:p>
        </p:txBody>
      </p:sp>
    </p:spTree>
    <p:extLst>
      <p:ext uri="{BB962C8B-B14F-4D97-AF65-F5344CB8AC3E}">
        <p14:creationId xmlns:p14="http://schemas.microsoft.com/office/powerpoint/2010/main" val="912854631"/>
      </p:ext>
    </p:extLst>
  </p:cSld>
  <p:clrMapOvr>
    <a:masterClrMapping/>
  </p:clrMapOvr>
  <mc:AlternateContent xmlns:mc="http://schemas.openxmlformats.org/markup-compatibility/2006" xmlns:p14="http://schemas.microsoft.com/office/powerpoint/2010/main">
    <mc:Choice Requires="p14">
      <p:transition spd="slow" p14:dur="2000" advTm="26109"/>
    </mc:Choice>
    <mc:Fallback xmlns="">
      <p:transition spd="slow" advTm="26109"/>
    </mc:Fallback>
  </mc:AlternateContent>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1979712" y="332656"/>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
        <p:nvSpPr>
          <p:cNvPr id="18" name="テキスト ボックス 17">
            <a:extLst>
              <a:ext uri="{FF2B5EF4-FFF2-40B4-BE49-F238E27FC236}">
                <a16:creationId xmlns:a16="http://schemas.microsoft.com/office/drawing/2014/main" id="{B33090C1-C585-49DA-976C-B05CEAA42096}"/>
              </a:ext>
            </a:extLst>
          </p:cNvPr>
          <p:cNvSpPr txBox="1"/>
          <p:nvPr/>
        </p:nvSpPr>
        <p:spPr>
          <a:xfrm>
            <a:off x="2253118" y="1046192"/>
            <a:ext cx="360040" cy="369332"/>
          </a:xfrm>
          <a:prstGeom prst="rect">
            <a:avLst/>
          </a:prstGeom>
          <a:noFill/>
        </p:spPr>
        <p:txBody>
          <a:bodyPr wrap="square" rtlCol="0">
            <a:spAutoFit/>
          </a:bodyPr>
          <a:lstStyle/>
          <a:p>
            <a:r>
              <a:rPr lang="ja-JP" altLang="en-US" dirty="0"/>
              <a:t>⑬</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2195736" y="5645726"/>
            <a:ext cx="4536504" cy="44569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⑬絹糸にてシャント血管を完全結紮し、閉腹</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8" name="テキスト ボックス 7">
            <a:extLst>
              <a:ext uri="{FF2B5EF4-FFF2-40B4-BE49-F238E27FC236}">
                <a16:creationId xmlns:a16="http://schemas.microsoft.com/office/drawing/2014/main" id="{D7FB6782-343A-4940-A079-16AD241D1E87}"/>
              </a:ext>
            </a:extLst>
          </p:cNvPr>
          <p:cNvSpPr txBox="1"/>
          <p:nvPr/>
        </p:nvSpPr>
        <p:spPr>
          <a:xfrm>
            <a:off x="1115616" y="3501008"/>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17" name="テキスト ボックス 16">
            <a:extLst>
              <a:ext uri="{FF2B5EF4-FFF2-40B4-BE49-F238E27FC236}">
                <a16:creationId xmlns:a16="http://schemas.microsoft.com/office/drawing/2014/main" id="{CF1C54BB-334A-45F5-96FD-AAB040621A96}"/>
              </a:ext>
            </a:extLst>
          </p:cNvPr>
          <p:cNvSpPr txBox="1"/>
          <p:nvPr/>
        </p:nvSpPr>
        <p:spPr>
          <a:xfrm>
            <a:off x="2555776" y="3501008"/>
            <a:ext cx="864096" cy="369332"/>
          </a:xfrm>
          <a:prstGeom prst="rect">
            <a:avLst/>
          </a:prstGeom>
          <a:noFill/>
        </p:spPr>
        <p:txBody>
          <a:bodyPr wrap="square" rtlCol="0">
            <a:spAutoFit/>
          </a:bodyPr>
          <a:lstStyle/>
          <a:p>
            <a:r>
              <a:rPr kumimoji="1" lang="en-US" altLang="ja-JP" dirty="0">
                <a:solidFill>
                  <a:schemeClr val="bg1"/>
                </a:solidFill>
              </a:rPr>
              <a:t>PV</a:t>
            </a:r>
          </a:p>
        </p:txBody>
      </p:sp>
      <p:sp>
        <p:nvSpPr>
          <p:cNvPr id="21" name="テキスト ボックス 20">
            <a:extLst>
              <a:ext uri="{FF2B5EF4-FFF2-40B4-BE49-F238E27FC236}">
                <a16:creationId xmlns:a16="http://schemas.microsoft.com/office/drawing/2014/main" id="{28AFF1C3-46E9-470E-8A74-914D9709A71A}"/>
              </a:ext>
            </a:extLst>
          </p:cNvPr>
          <p:cNvSpPr txBox="1"/>
          <p:nvPr/>
        </p:nvSpPr>
        <p:spPr>
          <a:xfrm rot="5400000">
            <a:off x="2161065" y="3253626"/>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2" name="テキスト ボックス 21">
            <a:extLst>
              <a:ext uri="{FF2B5EF4-FFF2-40B4-BE49-F238E27FC236}">
                <a16:creationId xmlns:a16="http://schemas.microsoft.com/office/drawing/2014/main" id="{A55F3844-8409-4833-BD11-CD70A3C20DAC}"/>
              </a:ext>
            </a:extLst>
          </p:cNvPr>
          <p:cNvSpPr txBox="1"/>
          <p:nvPr/>
        </p:nvSpPr>
        <p:spPr>
          <a:xfrm>
            <a:off x="5868144" y="2788193"/>
            <a:ext cx="864096"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23" name="テキスト ボックス 22">
            <a:extLst>
              <a:ext uri="{FF2B5EF4-FFF2-40B4-BE49-F238E27FC236}">
                <a16:creationId xmlns:a16="http://schemas.microsoft.com/office/drawing/2014/main" id="{D14118AA-ECF8-4080-8124-8DF0709A109F}"/>
              </a:ext>
            </a:extLst>
          </p:cNvPr>
          <p:cNvSpPr txBox="1"/>
          <p:nvPr/>
        </p:nvSpPr>
        <p:spPr>
          <a:xfrm rot="5400000">
            <a:off x="6942521" y="2803671"/>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24" name="テキスト ボックス 23">
            <a:extLst>
              <a:ext uri="{FF2B5EF4-FFF2-40B4-BE49-F238E27FC236}">
                <a16:creationId xmlns:a16="http://schemas.microsoft.com/office/drawing/2014/main" id="{E92982EB-4315-4DBE-9B67-454E19808196}"/>
              </a:ext>
            </a:extLst>
          </p:cNvPr>
          <p:cNvSpPr txBox="1"/>
          <p:nvPr/>
        </p:nvSpPr>
        <p:spPr>
          <a:xfrm>
            <a:off x="7222736" y="3157525"/>
            <a:ext cx="864096" cy="369332"/>
          </a:xfrm>
          <a:prstGeom prst="rect">
            <a:avLst/>
          </a:prstGeom>
          <a:noFill/>
        </p:spPr>
        <p:txBody>
          <a:bodyPr wrap="square" rtlCol="0">
            <a:spAutoFit/>
          </a:bodyPr>
          <a:lstStyle/>
          <a:p>
            <a:r>
              <a:rPr kumimoji="1" lang="en-US" altLang="ja-JP" dirty="0">
                <a:solidFill>
                  <a:schemeClr val="bg1"/>
                </a:solidFill>
              </a:rPr>
              <a:t>PV</a:t>
            </a:r>
          </a:p>
        </p:txBody>
      </p:sp>
      <p:pic>
        <p:nvPicPr>
          <p:cNvPr id="5" name="図 4">
            <a:extLst>
              <a:ext uri="{FF2B5EF4-FFF2-40B4-BE49-F238E27FC236}">
                <a16:creationId xmlns:a16="http://schemas.microsoft.com/office/drawing/2014/main" id="{7106B2CE-8754-41A5-AFB8-97B9F6E908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60"/>
          <a:stretch/>
        </p:blipFill>
        <p:spPr>
          <a:xfrm>
            <a:off x="2777779" y="1109514"/>
            <a:ext cx="3206057" cy="4386509"/>
          </a:xfrm>
          <a:prstGeom prst="rect">
            <a:avLst/>
          </a:prstGeom>
        </p:spPr>
      </p:pic>
    </p:spTree>
    <p:extLst>
      <p:ext uri="{BB962C8B-B14F-4D97-AF65-F5344CB8AC3E}">
        <p14:creationId xmlns:p14="http://schemas.microsoft.com/office/powerpoint/2010/main" val="1016022034"/>
      </p:ext>
    </p:extLst>
  </p:cSld>
  <p:clrMapOvr>
    <a:masterClrMapping/>
  </p:clrMapOvr>
  <mc:AlternateContent xmlns:mc="http://schemas.openxmlformats.org/markup-compatibility/2006" xmlns:p14="http://schemas.microsoft.com/office/powerpoint/2010/main">
    <mc:Choice Requires="p14">
      <p:transition spd="slow" p14:dur="2000" advTm="6667"/>
    </mc:Choice>
    <mc:Fallback xmlns="">
      <p:transition spd="slow" advTm="6667"/>
    </mc:Fallback>
  </mc:AlternateContent>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E76F852-C2C8-4018-AE1A-4AA32F8A2473}"/>
              </a:ext>
            </a:extLst>
          </p:cNvPr>
          <p:cNvSpPr txBox="1"/>
          <p:nvPr/>
        </p:nvSpPr>
        <p:spPr>
          <a:xfrm>
            <a:off x="1291420" y="239750"/>
            <a:ext cx="6480720" cy="523220"/>
          </a:xfrm>
          <a:prstGeom prst="rect">
            <a:avLst/>
          </a:prstGeom>
          <a:noFill/>
        </p:spPr>
        <p:txBody>
          <a:bodyPr wrap="square" rtlCol="0">
            <a:spAutoFit/>
          </a:bodyPr>
          <a:lstStyle/>
          <a:p>
            <a:r>
              <a:rPr lang="ja-JP" altLang="en-US" sz="2800" u="sng" dirty="0">
                <a:solidFill>
                  <a:srgbClr val="4D4D4D"/>
                </a:solidFill>
              </a:rPr>
              <a:t>術後経過①：結紮後発作症候群の留意</a:t>
            </a:r>
            <a:endParaRPr lang="en-US" altLang="ja-JP" sz="2800" u="sng" dirty="0">
              <a:solidFill>
                <a:srgbClr val="4D4D4D"/>
              </a:solidFill>
            </a:endParaRPr>
          </a:p>
        </p:txBody>
      </p:sp>
      <p:sp>
        <p:nvSpPr>
          <p:cNvPr id="21" name="テキスト ボックス 20">
            <a:extLst>
              <a:ext uri="{FF2B5EF4-FFF2-40B4-BE49-F238E27FC236}">
                <a16:creationId xmlns:a16="http://schemas.microsoft.com/office/drawing/2014/main" id="{01964DEC-78ED-4FFD-B034-3A82DA3DAB95}"/>
              </a:ext>
            </a:extLst>
          </p:cNvPr>
          <p:cNvSpPr txBox="1"/>
          <p:nvPr/>
        </p:nvSpPr>
        <p:spPr>
          <a:xfrm>
            <a:off x="157486" y="762970"/>
            <a:ext cx="8748588" cy="6186309"/>
          </a:xfrm>
          <a:prstGeom prst="rect">
            <a:avLst/>
          </a:prstGeom>
          <a:noFill/>
        </p:spPr>
        <p:txBody>
          <a:bodyPr wrap="square" rtlCol="0">
            <a:spAutoFit/>
          </a:bodyPr>
          <a:lstStyle/>
          <a:p>
            <a:r>
              <a:rPr kumimoji="1" lang="ja-JP" altLang="en-US" dirty="0"/>
              <a:t>〇門脈体循環シャント</a:t>
            </a:r>
            <a:r>
              <a:rPr kumimoji="1" lang="en-US" altLang="ja-JP" dirty="0"/>
              <a:t>(</a:t>
            </a:r>
            <a:r>
              <a:rPr kumimoji="1" lang="ja-JP" altLang="en-US" dirty="0"/>
              <a:t>以下</a:t>
            </a:r>
            <a:r>
              <a:rPr kumimoji="1" lang="en-US" altLang="ja-JP" dirty="0"/>
              <a:t>PSS)</a:t>
            </a:r>
            <a:r>
              <a:rPr kumimoji="1" lang="ja-JP" altLang="en-US" dirty="0"/>
              <a:t>結紮後発作症候群の留意</a:t>
            </a:r>
            <a:endParaRPr kumimoji="1" lang="en-US" altLang="ja-JP" dirty="0"/>
          </a:p>
          <a:p>
            <a:endParaRPr lang="en-US" altLang="ja-JP" dirty="0"/>
          </a:p>
          <a:p>
            <a:r>
              <a:rPr kumimoji="1" lang="ja-JP" altLang="en-US" dirty="0"/>
              <a:t>・犬で</a:t>
            </a:r>
            <a:r>
              <a:rPr kumimoji="1" lang="en-US" altLang="ja-JP" dirty="0"/>
              <a:t>3</a:t>
            </a:r>
            <a:r>
              <a:rPr kumimoji="1" lang="ja-JP" altLang="en-US" dirty="0"/>
              <a:t>～</a:t>
            </a:r>
            <a:r>
              <a:rPr kumimoji="1" lang="en-US" altLang="ja-JP" dirty="0"/>
              <a:t>7</a:t>
            </a:r>
            <a:r>
              <a:rPr kumimoji="1" lang="ja-JP" altLang="en-US" dirty="0"/>
              <a:t>％、猫で</a:t>
            </a:r>
            <a:r>
              <a:rPr kumimoji="1" lang="en-US" altLang="ja-JP" dirty="0"/>
              <a:t>8~22</a:t>
            </a:r>
            <a:r>
              <a:rPr kumimoji="1" lang="ja-JP" altLang="en-US" dirty="0"/>
              <a:t>％発生する</a:t>
            </a:r>
            <a:endParaRPr kumimoji="1" lang="en-US" altLang="ja-JP" dirty="0"/>
          </a:p>
          <a:p>
            <a:endParaRPr lang="en-US" altLang="ja-JP" dirty="0"/>
          </a:p>
          <a:p>
            <a:r>
              <a:rPr kumimoji="1" lang="ja-JP" altLang="en-US" dirty="0"/>
              <a:t>・</a:t>
            </a:r>
            <a:r>
              <a:rPr lang="ja-JP" altLang="en-US" dirty="0"/>
              <a:t>発生機序は明らかではない。</a:t>
            </a:r>
            <a:endParaRPr lang="en-US" altLang="ja-JP" dirty="0"/>
          </a:p>
          <a:p>
            <a:endParaRPr lang="en-US" altLang="ja-JP" dirty="0"/>
          </a:p>
          <a:p>
            <a:r>
              <a:rPr lang="ja-JP" altLang="en-US" dirty="0"/>
              <a:t>・仮説として、肝臓での代謝促進により、体内に蓄積されていたベンゾジアゼピン受容体アゴニストが急激に代謝される</a:t>
            </a:r>
            <a:endParaRPr lang="en-US" altLang="ja-JP" dirty="0"/>
          </a:p>
          <a:p>
            <a:endParaRPr kumimoji="1" lang="en-US" altLang="ja-JP" dirty="0"/>
          </a:p>
          <a:p>
            <a:r>
              <a:rPr lang="ja-JP" altLang="en-US" dirty="0"/>
              <a:t>・よって重度なベンゾジアゼピン離脱症候群に陥る</a:t>
            </a:r>
            <a:r>
              <a:rPr lang="en-US" altLang="ja-JP" dirty="0"/>
              <a:t>(</a:t>
            </a:r>
            <a:r>
              <a:rPr lang="ja-JP" altLang="en-US" dirty="0"/>
              <a:t>酒川ら、</a:t>
            </a:r>
            <a:r>
              <a:rPr lang="en-US" altLang="ja-JP" dirty="0"/>
              <a:t>2018)</a:t>
            </a:r>
          </a:p>
          <a:p>
            <a:endParaRPr lang="en-US" altLang="ja-JP" dirty="0"/>
          </a:p>
          <a:p>
            <a:r>
              <a:rPr lang="ja-JP" altLang="en-US" dirty="0"/>
              <a:t>〇ジアゼパムの漸減投与が有効という報告を参考にプロトコルを実施した</a:t>
            </a:r>
            <a:r>
              <a:rPr lang="en-US" altLang="ja-JP" dirty="0"/>
              <a:t>(</a:t>
            </a:r>
            <a:r>
              <a:rPr lang="ja-JP" altLang="en-US" dirty="0"/>
              <a:t>酒川ら、</a:t>
            </a:r>
            <a:r>
              <a:rPr lang="en-US" altLang="ja-JP" dirty="0"/>
              <a:t>2018)</a:t>
            </a:r>
          </a:p>
          <a:p>
            <a:endParaRPr lang="en-US" altLang="ja-JP" dirty="0"/>
          </a:p>
          <a:p>
            <a:r>
              <a:rPr lang="ja-JP" altLang="en-US" dirty="0"/>
              <a:t>・プロトコル内容　ジアゼパム錠</a:t>
            </a:r>
            <a:r>
              <a:rPr lang="en-US" altLang="ja-JP" dirty="0"/>
              <a:t>10</a:t>
            </a:r>
            <a:r>
              <a:rPr lang="ja-JP" altLang="en-US" dirty="0"/>
              <a:t>㎎</a:t>
            </a:r>
            <a:r>
              <a:rPr lang="en-US" altLang="ja-JP" dirty="0"/>
              <a:t>【</a:t>
            </a:r>
            <a:r>
              <a:rPr lang="ja-JP" altLang="en-US" dirty="0"/>
              <a:t>ツルハラ</a:t>
            </a:r>
            <a:r>
              <a:rPr lang="en-US" altLang="ja-JP" dirty="0"/>
              <a:t>】</a:t>
            </a:r>
            <a:r>
              <a:rPr lang="ja-JP" altLang="en-US" dirty="0"/>
              <a:t>を使用</a:t>
            </a:r>
            <a:endParaRPr lang="en-US" altLang="ja-JP" dirty="0"/>
          </a:p>
          <a:p>
            <a:r>
              <a:rPr kumimoji="1" lang="ja-JP" altLang="en-US" dirty="0"/>
              <a:t>術後</a:t>
            </a:r>
            <a:r>
              <a:rPr lang="en-US" altLang="ja-JP" dirty="0"/>
              <a:t>0</a:t>
            </a:r>
            <a:r>
              <a:rPr lang="ja-JP" altLang="en-US" dirty="0"/>
              <a:t>日目</a:t>
            </a:r>
            <a:r>
              <a:rPr kumimoji="1" lang="ja-JP" altLang="en-US" dirty="0"/>
              <a:t>：</a:t>
            </a:r>
            <a:r>
              <a:rPr lang="en-US" altLang="ja-JP" dirty="0"/>
              <a:t>0.5</a:t>
            </a:r>
            <a:r>
              <a:rPr lang="ja-JP" altLang="en-US" dirty="0"/>
              <a:t>㎎</a:t>
            </a:r>
            <a:r>
              <a:rPr lang="en-US" altLang="ja-JP" dirty="0"/>
              <a:t>/kg </a:t>
            </a:r>
          </a:p>
          <a:p>
            <a:r>
              <a:rPr kumimoji="1" lang="ja-JP" altLang="en-US" dirty="0"/>
              <a:t>術後</a:t>
            </a:r>
            <a:r>
              <a:rPr kumimoji="1" lang="en-US" altLang="ja-JP" dirty="0"/>
              <a:t>1</a:t>
            </a:r>
            <a:r>
              <a:rPr kumimoji="1" lang="ja-JP" altLang="en-US" dirty="0"/>
              <a:t>～</a:t>
            </a:r>
            <a:r>
              <a:rPr kumimoji="1" lang="en-US" altLang="ja-JP" dirty="0"/>
              <a:t>3</a:t>
            </a:r>
            <a:r>
              <a:rPr kumimoji="1" lang="ja-JP" altLang="en-US" dirty="0"/>
              <a:t>日目：</a:t>
            </a:r>
            <a:r>
              <a:rPr kumimoji="1" lang="en-US" altLang="ja-JP" dirty="0"/>
              <a:t>0.5</a:t>
            </a:r>
            <a:r>
              <a:rPr kumimoji="1" lang="ja-JP" altLang="en-US" dirty="0"/>
              <a:t>㎎</a:t>
            </a:r>
            <a:r>
              <a:rPr kumimoji="1" lang="en-US" altLang="ja-JP" dirty="0"/>
              <a:t>/</a:t>
            </a:r>
            <a:r>
              <a:rPr kumimoji="1" lang="en-US" altLang="ja-JP" dirty="0" err="1"/>
              <a:t>kg,BID</a:t>
            </a:r>
            <a:endParaRPr kumimoji="1" lang="en-US" altLang="ja-JP" dirty="0"/>
          </a:p>
          <a:p>
            <a:r>
              <a:rPr lang="ja-JP" altLang="en-US" dirty="0"/>
              <a:t>術後</a:t>
            </a:r>
            <a:r>
              <a:rPr lang="en-US" altLang="ja-JP" dirty="0"/>
              <a:t>4</a:t>
            </a:r>
            <a:r>
              <a:rPr lang="ja-JP" altLang="en-US" dirty="0"/>
              <a:t>～</a:t>
            </a:r>
            <a:r>
              <a:rPr lang="en-US" altLang="ja-JP" dirty="0"/>
              <a:t>6</a:t>
            </a:r>
            <a:r>
              <a:rPr lang="ja-JP" altLang="en-US" dirty="0"/>
              <a:t>日目：</a:t>
            </a:r>
            <a:r>
              <a:rPr kumimoji="1" lang="en-US" altLang="ja-JP" dirty="0"/>
              <a:t>0.5</a:t>
            </a:r>
            <a:r>
              <a:rPr kumimoji="1" lang="ja-JP" altLang="en-US" dirty="0"/>
              <a:t>㎎</a:t>
            </a:r>
            <a:r>
              <a:rPr kumimoji="1" lang="en-US" altLang="ja-JP" dirty="0"/>
              <a:t>/</a:t>
            </a:r>
            <a:r>
              <a:rPr kumimoji="1" lang="en-US" altLang="ja-JP" dirty="0" err="1"/>
              <a:t>kg,SID</a:t>
            </a:r>
            <a:endParaRPr kumimoji="1" lang="en-US" altLang="ja-JP" dirty="0"/>
          </a:p>
          <a:p>
            <a:r>
              <a:rPr lang="ja-JP" altLang="en-US" dirty="0"/>
              <a:t>術後</a:t>
            </a:r>
            <a:r>
              <a:rPr lang="en-US" altLang="ja-JP" dirty="0"/>
              <a:t>7</a:t>
            </a:r>
            <a:r>
              <a:rPr lang="ja-JP" altLang="en-US" dirty="0"/>
              <a:t>～</a:t>
            </a:r>
            <a:r>
              <a:rPr lang="en-US" altLang="ja-JP" dirty="0"/>
              <a:t>9</a:t>
            </a:r>
            <a:r>
              <a:rPr lang="ja-JP" altLang="en-US" dirty="0"/>
              <a:t>日目：初回投与量の</a:t>
            </a:r>
            <a:r>
              <a:rPr lang="en-US" altLang="ja-JP" dirty="0"/>
              <a:t>4/5</a:t>
            </a:r>
            <a:r>
              <a:rPr kumimoji="1" lang="en-US" altLang="ja-JP" dirty="0"/>
              <a:t>,SID</a:t>
            </a:r>
          </a:p>
          <a:p>
            <a:r>
              <a:rPr lang="ja-JP" altLang="en-US" dirty="0"/>
              <a:t>術後</a:t>
            </a:r>
            <a:r>
              <a:rPr lang="en-US" altLang="ja-JP" dirty="0"/>
              <a:t>10</a:t>
            </a:r>
            <a:r>
              <a:rPr lang="ja-JP" altLang="en-US" dirty="0"/>
              <a:t>～</a:t>
            </a:r>
            <a:r>
              <a:rPr lang="en-US" altLang="ja-JP" dirty="0"/>
              <a:t>12</a:t>
            </a:r>
            <a:r>
              <a:rPr lang="ja-JP" altLang="en-US" dirty="0"/>
              <a:t>日目：初回投与量の</a:t>
            </a:r>
            <a:r>
              <a:rPr lang="en-US" altLang="ja-JP" dirty="0"/>
              <a:t>3/5,SID</a:t>
            </a:r>
          </a:p>
          <a:p>
            <a:r>
              <a:rPr kumimoji="1" lang="ja-JP" altLang="en-US" dirty="0"/>
              <a:t>術後</a:t>
            </a:r>
            <a:r>
              <a:rPr kumimoji="1" lang="en-US" altLang="ja-JP" dirty="0"/>
              <a:t>13</a:t>
            </a:r>
            <a:r>
              <a:rPr kumimoji="1" lang="ja-JP" altLang="en-US" dirty="0"/>
              <a:t>～</a:t>
            </a:r>
            <a:r>
              <a:rPr kumimoji="1" lang="en-US" altLang="ja-JP" dirty="0"/>
              <a:t>15</a:t>
            </a:r>
            <a:r>
              <a:rPr kumimoji="1" lang="ja-JP" altLang="en-US" dirty="0"/>
              <a:t>日目：初回投与量の</a:t>
            </a:r>
            <a:r>
              <a:rPr kumimoji="1" lang="en-US" altLang="ja-JP" dirty="0"/>
              <a:t>2/5,SID</a:t>
            </a:r>
          </a:p>
          <a:p>
            <a:endParaRPr kumimoji="1" lang="en-US" altLang="ja-JP" dirty="0"/>
          </a:p>
          <a:p>
            <a:endParaRPr kumimoji="1" lang="ja-JP" altLang="en-US" dirty="0"/>
          </a:p>
        </p:txBody>
      </p:sp>
      <p:sp>
        <p:nvSpPr>
          <p:cNvPr id="2" name="四角形: 角を丸くする 1">
            <a:extLst>
              <a:ext uri="{FF2B5EF4-FFF2-40B4-BE49-F238E27FC236}">
                <a16:creationId xmlns:a16="http://schemas.microsoft.com/office/drawing/2014/main" id="{B16A8F59-AD35-46EF-8FFF-BF85F511F2D9}"/>
              </a:ext>
            </a:extLst>
          </p:cNvPr>
          <p:cNvSpPr/>
          <p:nvPr/>
        </p:nvSpPr>
        <p:spPr bwMode="auto">
          <a:xfrm>
            <a:off x="4202764" y="4787637"/>
            <a:ext cx="4824536" cy="432048"/>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術後から現在に至るまで発作は認められない</a:t>
            </a:r>
          </a:p>
        </p:txBody>
      </p:sp>
      <p:cxnSp>
        <p:nvCxnSpPr>
          <p:cNvPr id="4" name="直線矢印コネクタ 3">
            <a:extLst>
              <a:ext uri="{FF2B5EF4-FFF2-40B4-BE49-F238E27FC236}">
                <a16:creationId xmlns:a16="http://schemas.microsoft.com/office/drawing/2014/main" id="{961EC9F2-BEFB-465C-96AC-16D689A91DDB}"/>
              </a:ext>
            </a:extLst>
          </p:cNvPr>
          <p:cNvCxnSpPr/>
          <p:nvPr/>
        </p:nvCxnSpPr>
        <p:spPr bwMode="auto">
          <a:xfrm>
            <a:off x="6597058" y="5301208"/>
            <a:ext cx="0" cy="29149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四角形: 角を丸くする 10">
            <a:extLst>
              <a:ext uri="{FF2B5EF4-FFF2-40B4-BE49-F238E27FC236}">
                <a16:creationId xmlns:a16="http://schemas.microsoft.com/office/drawing/2014/main" id="{7F143E48-CE45-461C-B570-C7FF9B572FD8}"/>
              </a:ext>
            </a:extLst>
          </p:cNvPr>
          <p:cNvSpPr/>
          <p:nvPr/>
        </p:nvSpPr>
        <p:spPr bwMode="auto">
          <a:xfrm>
            <a:off x="4187420" y="5581301"/>
            <a:ext cx="4400722" cy="669438"/>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牛での発生は明確ではなく、投与が必要かどうかは今後検討が必要</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519849547"/>
      </p:ext>
    </p:extLst>
  </p:cSld>
  <p:clrMapOvr>
    <a:masterClrMapping/>
  </p:clrMapOvr>
  <mc:AlternateContent xmlns:mc="http://schemas.openxmlformats.org/markup-compatibility/2006" xmlns:p14="http://schemas.microsoft.com/office/powerpoint/2010/main">
    <mc:Choice Requires="p14">
      <p:transition spd="slow" p14:dur="2000" advTm="33412"/>
    </mc:Choice>
    <mc:Fallback xmlns="">
      <p:transition spd="slow" advTm="33412"/>
    </mc:Fallback>
  </mc:AlternateContent>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E76F852-C2C8-4018-AE1A-4AA32F8A2473}"/>
              </a:ext>
            </a:extLst>
          </p:cNvPr>
          <p:cNvSpPr txBox="1"/>
          <p:nvPr/>
        </p:nvSpPr>
        <p:spPr>
          <a:xfrm>
            <a:off x="539552" y="315937"/>
            <a:ext cx="8316416" cy="523220"/>
          </a:xfrm>
          <a:prstGeom prst="rect">
            <a:avLst/>
          </a:prstGeom>
          <a:noFill/>
        </p:spPr>
        <p:txBody>
          <a:bodyPr wrap="square" rtlCol="0">
            <a:spAutoFit/>
          </a:bodyPr>
          <a:lstStyle/>
          <a:p>
            <a:r>
              <a:rPr lang="ja-JP" altLang="en-US" sz="2800" u="sng" dirty="0">
                <a:solidFill>
                  <a:srgbClr val="4D4D4D"/>
                </a:solidFill>
              </a:rPr>
              <a:t>術後経過②：血中</a:t>
            </a:r>
            <a:r>
              <a:rPr lang="en-US" altLang="ja-JP" sz="2800" u="sng" dirty="0">
                <a:solidFill>
                  <a:srgbClr val="4D4D4D"/>
                </a:solidFill>
              </a:rPr>
              <a:t>NH</a:t>
            </a:r>
            <a:r>
              <a:rPr lang="ja-JP" altLang="en-US" sz="2800" u="sng" dirty="0">
                <a:solidFill>
                  <a:srgbClr val="4D4D4D"/>
                </a:solidFill>
              </a:rPr>
              <a:t>₃濃度と</a:t>
            </a:r>
            <a:r>
              <a:rPr lang="en-US" altLang="ja-JP" sz="2800" u="sng" dirty="0">
                <a:solidFill>
                  <a:srgbClr val="4D4D4D"/>
                </a:solidFill>
              </a:rPr>
              <a:t>TBA</a:t>
            </a:r>
            <a:r>
              <a:rPr lang="ja-JP" altLang="en-US" sz="2800" u="sng" dirty="0">
                <a:solidFill>
                  <a:srgbClr val="4D4D4D"/>
                </a:solidFill>
              </a:rPr>
              <a:t>濃度のモニタリング</a:t>
            </a:r>
            <a:endParaRPr lang="en-US" altLang="ja-JP" sz="2800" u="sng" dirty="0">
              <a:solidFill>
                <a:srgbClr val="4D4D4D"/>
              </a:solidFill>
            </a:endParaRPr>
          </a:p>
        </p:txBody>
      </p:sp>
      <p:graphicFrame>
        <p:nvGraphicFramePr>
          <p:cNvPr id="7" name="グラフ 6">
            <a:extLst>
              <a:ext uri="{FF2B5EF4-FFF2-40B4-BE49-F238E27FC236}">
                <a16:creationId xmlns:a16="http://schemas.microsoft.com/office/drawing/2014/main" id="{ECC06E4C-79B3-4312-99E5-630853D33A17}"/>
              </a:ext>
            </a:extLst>
          </p:cNvPr>
          <p:cNvGraphicFramePr>
            <a:graphicFrameLocks/>
          </p:cNvGraphicFramePr>
          <p:nvPr>
            <p:extLst>
              <p:ext uri="{D42A27DB-BD31-4B8C-83A1-F6EECF244321}">
                <p14:modId xmlns:p14="http://schemas.microsoft.com/office/powerpoint/2010/main" val="624919540"/>
              </p:ext>
            </p:extLst>
          </p:nvPr>
        </p:nvGraphicFramePr>
        <p:xfrm>
          <a:off x="1043608" y="806424"/>
          <a:ext cx="5411936" cy="2790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ADE81384-F744-4007-9187-C48D71F39DA0}"/>
              </a:ext>
            </a:extLst>
          </p:cNvPr>
          <p:cNvGraphicFramePr>
            <a:graphicFrameLocks/>
          </p:cNvGraphicFramePr>
          <p:nvPr>
            <p:extLst>
              <p:ext uri="{D42A27DB-BD31-4B8C-83A1-F6EECF244321}">
                <p14:modId xmlns:p14="http://schemas.microsoft.com/office/powerpoint/2010/main" val="3242222544"/>
              </p:ext>
            </p:extLst>
          </p:nvPr>
        </p:nvGraphicFramePr>
        <p:xfrm>
          <a:off x="942804" y="3442902"/>
          <a:ext cx="5512740" cy="2864100"/>
        </p:xfrm>
        <a:graphic>
          <a:graphicData uri="http://schemas.openxmlformats.org/drawingml/2006/chart">
            <c:chart xmlns:c="http://schemas.openxmlformats.org/drawingml/2006/chart" xmlns:r="http://schemas.openxmlformats.org/officeDocument/2006/relationships" r:id="rId4"/>
          </a:graphicData>
        </a:graphic>
      </p:graphicFrame>
      <p:sp>
        <p:nvSpPr>
          <p:cNvPr id="2" name="四角形: 角を丸くする 1">
            <a:extLst>
              <a:ext uri="{FF2B5EF4-FFF2-40B4-BE49-F238E27FC236}">
                <a16:creationId xmlns:a16="http://schemas.microsoft.com/office/drawing/2014/main" id="{87B6BF71-717A-49ED-85F3-16BC2BD946FB}"/>
              </a:ext>
            </a:extLst>
          </p:cNvPr>
          <p:cNvSpPr/>
          <p:nvPr/>
        </p:nvSpPr>
        <p:spPr bwMode="auto">
          <a:xfrm>
            <a:off x="6156176" y="3332721"/>
            <a:ext cx="2771924" cy="100811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術後より血中</a:t>
            </a:r>
            <a:r>
              <a:rPr kumimoji="1" lang="en-US" altLang="ja-JP" sz="1800" b="0" i="0" u="none" strike="noStrike" cap="none" normalizeH="0" baseline="0" dirty="0">
                <a:ln>
                  <a:noFill/>
                </a:ln>
                <a:solidFill>
                  <a:schemeClr val="tx1"/>
                </a:solidFill>
                <a:effectLst/>
                <a:latin typeface="Arial" charset="0"/>
                <a:ea typeface="ＭＳ Ｐゴシック" charset="-128"/>
              </a:rPr>
              <a:t>NH</a:t>
            </a:r>
            <a:r>
              <a:rPr kumimoji="1" lang="ja-JP" altLang="en-US" sz="1800" b="0" i="0" u="none" strike="noStrike" cap="none" normalizeH="0" baseline="0" dirty="0">
                <a:ln>
                  <a:noFill/>
                </a:ln>
                <a:solidFill>
                  <a:schemeClr val="tx1"/>
                </a:solidFill>
                <a:effectLst/>
                <a:latin typeface="Arial" charset="0"/>
                <a:ea typeface="ＭＳ Ｐゴシック" charset="-128"/>
              </a:rPr>
              <a:t>₃濃度と</a:t>
            </a:r>
            <a:r>
              <a:rPr kumimoji="1" lang="en-US" altLang="ja-JP" sz="1800" b="0" i="0" u="none" strike="noStrike" cap="none" normalizeH="0" baseline="0" dirty="0">
                <a:ln>
                  <a:noFill/>
                </a:ln>
                <a:solidFill>
                  <a:schemeClr val="tx1"/>
                </a:solidFill>
                <a:effectLst/>
                <a:latin typeface="Arial" charset="0"/>
                <a:ea typeface="ＭＳ Ｐゴシック" charset="-128"/>
              </a:rPr>
              <a:t>TBA</a:t>
            </a:r>
            <a:r>
              <a:rPr kumimoji="1" lang="ja-JP" altLang="en-US" sz="1800" b="0" i="0" u="none" strike="noStrike" cap="none" normalizeH="0" baseline="0" dirty="0">
                <a:ln>
                  <a:noFill/>
                </a:ln>
                <a:solidFill>
                  <a:schemeClr val="tx1"/>
                </a:solidFill>
                <a:effectLst/>
                <a:latin typeface="Arial" charset="0"/>
                <a:ea typeface="ＭＳ Ｐゴシック" charset="-128"/>
              </a:rPr>
              <a:t>濃度は減少し、配合飼料の採食量も増加した</a:t>
            </a:r>
          </a:p>
        </p:txBody>
      </p:sp>
    </p:spTree>
    <p:extLst>
      <p:ext uri="{BB962C8B-B14F-4D97-AF65-F5344CB8AC3E}">
        <p14:creationId xmlns:p14="http://schemas.microsoft.com/office/powerpoint/2010/main" val="2485967360"/>
      </p:ext>
    </p:extLst>
  </p:cSld>
  <p:clrMapOvr>
    <a:masterClrMapping/>
  </p:clrMapOvr>
  <mc:AlternateContent xmlns:mc="http://schemas.openxmlformats.org/markup-compatibility/2006" xmlns:p14="http://schemas.microsoft.com/office/powerpoint/2010/main">
    <mc:Choice Requires="p14">
      <p:transition spd="slow" p14:dur="2000" advTm="18985"/>
    </mc:Choice>
    <mc:Fallback xmlns="">
      <p:transition spd="slow" advTm="18985"/>
    </mc:Fallback>
  </mc:AlternateContent>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A71EE1-E01E-4CED-9ED8-8BD69FE3C353}"/>
              </a:ext>
            </a:extLst>
          </p:cNvPr>
          <p:cNvSpPr txBox="1"/>
          <p:nvPr/>
        </p:nvSpPr>
        <p:spPr>
          <a:xfrm>
            <a:off x="18256" y="764704"/>
            <a:ext cx="9145016" cy="7940635"/>
          </a:xfrm>
          <a:prstGeom prst="rect">
            <a:avLst/>
          </a:prstGeom>
          <a:noFill/>
        </p:spPr>
        <p:txBody>
          <a:bodyPr wrap="square" rtlCol="0">
            <a:spAutoFit/>
          </a:bodyPr>
          <a:lstStyle/>
          <a:p>
            <a:pPr algn="ctr"/>
            <a:r>
              <a:rPr kumimoji="1" lang="ja-JP" altLang="en-US" sz="2400" b="1" u="sng" dirty="0"/>
              <a:t>考察：</a:t>
            </a:r>
            <a:r>
              <a:rPr kumimoji="1" lang="en-US" altLang="ja-JP" sz="2400" b="1" u="sng" dirty="0"/>
              <a:t>CPSS</a:t>
            </a:r>
            <a:r>
              <a:rPr kumimoji="1" lang="ja-JP" altLang="en-US" sz="2400" b="1" u="sng" dirty="0"/>
              <a:t>の診断</a:t>
            </a:r>
            <a:endParaRPr kumimoji="1" lang="en-US" altLang="ja-JP" sz="2400" b="1" u="sng" dirty="0"/>
          </a:p>
          <a:p>
            <a:endParaRPr kumimoji="1" lang="en-US" altLang="ja-JP" dirty="0"/>
          </a:p>
          <a:p>
            <a:r>
              <a:rPr kumimoji="1" lang="en-US" altLang="ja-JP" dirty="0"/>
              <a:t>1.</a:t>
            </a:r>
            <a:r>
              <a:rPr kumimoji="1" lang="ja-JP" altLang="en-US" dirty="0"/>
              <a:t>明確な臨床症状を認めづらいため、出生後より、配合飼料の採食量の低迷や、断続的な</a:t>
            </a:r>
            <a:endParaRPr kumimoji="1" lang="en-US" altLang="ja-JP" dirty="0"/>
          </a:p>
          <a:p>
            <a:r>
              <a:rPr lang="ja-JP" altLang="en-US" dirty="0"/>
              <a:t>　下痢症や発育不良を呈する個体は、一般項目のほか積極的に</a:t>
            </a:r>
            <a:r>
              <a:rPr lang="ja-JP" altLang="en-US" u="sng" dirty="0">
                <a:solidFill>
                  <a:srgbClr val="FF0000"/>
                </a:solidFill>
              </a:rPr>
              <a:t>血清中</a:t>
            </a:r>
            <a:r>
              <a:rPr lang="en-US" altLang="ja-JP" u="sng" dirty="0">
                <a:solidFill>
                  <a:srgbClr val="FF0000"/>
                </a:solidFill>
              </a:rPr>
              <a:t>TBA</a:t>
            </a:r>
            <a:r>
              <a:rPr lang="ja-JP" altLang="en-US" u="sng" dirty="0">
                <a:solidFill>
                  <a:srgbClr val="FF0000"/>
                </a:solidFill>
              </a:rPr>
              <a:t>濃度や</a:t>
            </a:r>
            <a:r>
              <a:rPr lang="en-US" altLang="ja-JP" u="sng" dirty="0">
                <a:solidFill>
                  <a:srgbClr val="FF0000"/>
                </a:solidFill>
              </a:rPr>
              <a:t>NH</a:t>
            </a:r>
            <a:r>
              <a:rPr lang="ja-JP" altLang="en-US" u="sng" dirty="0">
                <a:solidFill>
                  <a:srgbClr val="FF0000"/>
                </a:solidFill>
              </a:rPr>
              <a:t>₃濃度</a:t>
            </a:r>
            <a:endParaRPr lang="en-US" altLang="ja-JP" u="sng" dirty="0">
              <a:solidFill>
                <a:srgbClr val="FF0000"/>
              </a:solidFill>
            </a:endParaRPr>
          </a:p>
          <a:p>
            <a:r>
              <a:rPr lang="ja-JP" altLang="en-US" dirty="0"/>
              <a:t>　の測定を行う。</a:t>
            </a:r>
            <a:endParaRPr lang="en-US" altLang="ja-JP" dirty="0"/>
          </a:p>
          <a:p>
            <a:r>
              <a:rPr lang="ja-JP" altLang="en-US" dirty="0"/>
              <a:t>　血清中</a:t>
            </a:r>
            <a:r>
              <a:rPr lang="en-US" altLang="ja-JP" dirty="0"/>
              <a:t>TBA</a:t>
            </a:r>
            <a:r>
              <a:rPr lang="ja-JP" altLang="en-US" dirty="0"/>
              <a:t>濃度や</a:t>
            </a:r>
            <a:r>
              <a:rPr lang="en-US" altLang="ja-JP" dirty="0"/>
              <a:t>NH</a:t>
            </a:r>
            <a:r>
              <a:rPr lang="ja-JP" altLang="en-US" dirty="0"/>
              <a:t>₃濃度が正常である</a:t>
            </a:r>
            <a:r>
              <a:rPr lang="en-US" altLang="ja-JP" dirty="0"/>
              <a:t>CPSS</a:t>
            </a:r>
            <a:r>
              <a:rPr lang="ja-JP" altLang="en-US" dirty="0"/>
              <a:t>発症牛の報告</a:t>
            </a:r>
            <a:r>
              <a:rPr lang="en-US" altLang="ja-JP" dirty="0"/>
              <a:t>(</a:t>
            </a:r>
            <a:r>
              <a:rPr lang="en-US" altLang="ja-JP" dirty="0" err="1"/>
              <a:t>Olchowy</a:t>
            </a:r>
            <a:r>
              <a:rPr lang="ja-JP" altLang="en-US" dirty="0"/>
              <a:t>ら</a:t>
            </a:r>
            <a:r>
              <a:rPr lang="en-US" altLang="ja-JP" dirty="0"/>
              <a:t>,1992)</a:t>
            </a:r>
            <a:r>
              <a:rPr lang="ja-JP" altLang="en-US" dirty="0"/>
              <a:t>もあるが、　　</a:t>
            </a:r>
            <a:endParaRPr lang="en-US" altLang="ja-JP" dirty="0"/>
          </a:p>
          <a:p>
            <a:r>
              <a:rPr lang="ja-JP" altLang="en-US" dirty="0"/>
              <a:t>　その他の報告については上昇傾向が認められており、診断の一助となる</a:t>
            </a:r>
            <a:endParaRPr lang="en-US" altLang="ja-JP" dirty="0"/>
          </a:p>
          <a:p>
            <a:endParaRPr kumimoji="1" lang="en-US" altLang="ja-JP" dirty="0"/>
          </a:p>
          <a:p>
            <a:r>
              <a:rPr kumimoji="1" lang="en-US" altLang="ja-JP" dirty="0"/>
              <a:t>2.</a:t>
            </a:r>
            <a:r>
              <a:rPr kumimoji="1" lang="ja-JP" altLang="en-US" dirty="0"/>
              <a:t>本疾病が疑わしい場合は、カラードプラ超音波検査にてシャント血管の有無を確認する。</a:t>
            </a:r>
            <a:endParaRPr kumimoji="1" lang="en-US" altLang="ja-JP" dirty="0"/>
          </a:p>
          <a:p>
            <a:r>
              <a:rPr lang="ja-JP" altLang="en-US" dirty="0"/>
              <a:t>　シャント血管の有無が不鮮明である場合は、牛においても門脈造影検査にて確定診断が</a:t>
            </a:r>
            <a:endParaRPr lang="en-US" altLang="ja-JP" dirty="0"/>
          </a:p>
          <a:p>
            <a:r>
              <a:rPr kumimoji="1" lang="ja-JP" altLang="en-US" dirty="0"/>
              <a:t>　可能である</a:t>
            </a:r>
            <a:endParaRPr kumimoji="1" lang="en-US" altLang="ja-JP" dirty="0"/>
          </a:p>
          <a:p>
            <a:r>
              <a:rPr lang="ja-JP" altLang="en-US" dirty="0"/>
              <a:t>　</a:t>
            </a:r>
            <a:endParaRPr kumimoji="1" lang="en-US" altLang="ja-JP" dirty="0"/>
          </a:p>
          <a:p>
            <a:r>
              <a:rPr lang="ja-JP" altLang="en-US" dirty="0"/>
              <a:t>　</a:t>
            </a:r>
            <a:endParaRPr kumimoji="1" lang="en-US" altLang="ja-JP" dirty="0"/>
          </a:p>
          <a:p>
            <a:r>
              <a:rPr lang="en-US" altLang="ja-JP" dirty="0"/>
              <a:t>3.</a:t>
            </a:r>
            <a:r>
              <a:rPr lang="ja-JP" altLang="en-US" dirty="0"/>
              <a:t>これまで国内で牛における</a:t>
            </a:r>
            <a:r>
              <a:rPr lang="en-US" altLang="ja-JP" dirty="0"/>
              <a:t>CPSS</a:t>
            </a:r>
            <a:r>
              <a:rPr lang="ja-JP" altLang="en-US" dirty="0"/>
              <a:t>発症の報告はホルスタイン種のみであったが、本症例にて　　</a:t>
            </a:r>
            <a:endParaRPr lang="en-US" altLang="ja-JP" dirty="0"/>
          </a:p>
          <a:p>
            <a:r>
              <a:rPr lang="ja-JP" altLang="en-US" dirty="0"/>
              <a:t>　</a:t>
            </a:r>
            <a:r>
              <a:rPr lang="ja-JP" altLang="en-US" u="sng" dirty="0">
                <a:solidFill>
                  <a:srgbClr val="FF0000"/>
                </a:solidFill>
              </a:rPr>
              <a:t>黒毛和種</a:t>
            </a:r>
            <a:r>
              <a:rPr lang="ja-JP" altLang="en-US" dirty="0"/>
              <a:t>にも発生することが認められた。</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534139806"/>
      </p:ext>
    </p:extLst>
  </p:cSld>
  <p:clrMapOvr>
    <a:masterClrMapping/>
  </p:clrMapOvr>
  <mc:AlternateContent xmlns:mc="http://schemas.openxmlformats.org/markup-compatibility/2006" xmlns:p14="http://schemas.microsoft.com/office/powerpoint/2010/main">
    <mc:Choice Requires="p14">
      <p:transition spd="slow" p14:dur="2000" advTm="46758"/>
    </mc:Choice>
    <mc:Fallback xmlns="">
      <p:transition spd="slow" advTm="467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A71EE1-E01E-4CED-9ED8-8BD69FE3C353}"/>
              </a:ext>
            </a:extLst>
          </p:cNvPr>
          <p:cNvSpPr txBox="1"/>
          <p:nvPr/>
        </p:nvSpPr>
        <p:spPr>
          <a:xfrm>
            <a:off x="-13858" y="116632"/>
            <a:ext cx="9145016" cy="10156627"/>
          </a:xfrm>
          <a:prstGeom prst="rect">
            <a:avLst/>
          </a:prstGeom>
          <a:noFill/>
        </p:spPr>
        <p:txBody>
          <a:bodyPr wrap="square" rtlCol="0">
            <a:spAutoFit/>
          </a:bodyPr>
          <a:lstStyle/>
          <a:p>
            <a:endParaRPr lang="en-US" altLang="ja-JP" dirty="0"/>
          </a:p>
          <a:p>
            <a:pPr algn="ctr"/>
            <a:r>
              <a:rPr lang="ja-JP" altLang="en-US" sz="2400" b="1" u="sng" dirty="0"/>
              <a:t>考察：牛における</a:t>
            </a:r>
            <a:r>
              <a:rPr lang="en-US" altLang="ja-JP" sz="2400" b="1" u="sng" dirty="0"/>
              <a:t>CPSS</a:t>
            </a:r>
            <a:r>
              <a:rPr lang="ja-JP" altLang="en-US" sz="2400" b="1" u="sng" dirty="0"/>
              <a:t>の根治治療の確立</a:t>
            </a:r>
            <a:endParaRPr lang="en-US" altLang="ja-JP" sz="2400" b="1" u="sng" dirty="0"/>
          </a:p>
          <a:p>
            <a:endParaRPr lang="en-US" altLang="ja-JP" dirty="0"/>
          </a:p>
          <a:p>
            <a:r>
              <a:rPr lang="en-US" altLang="ja-JP" dirty="0"/>
              <a:t>1.</a:t>
            </a:r>
            <a:r>
              <a:rPr lang="ja-JP" altLang="en-US" dirty="0"/>
              <a:t>本症例は完全結紮法にて根治した。小動物領域においては結紮法を採用する場合、完全</a:t>
            </a:r>
            <a:endParaRPr lang="en-US" altLang="ja-JP" dirty="0"/>
          </a:p>
          <a:p>
            <a:r>
              <a:rPr lang="ja-JP" altLang="en-US" dirty="0"/>
              <a:t>　結紮後の門脈高血圧症や結紮後発作症候群の留意から、部分結紮後に完全結紮を行う個</a:t>
            </a:r>
            <a:endParaRPr lang="en-US" altLang="ja-JP" dirty="0"/>
          </a:p>
          <a:p>
            <a:r>
              <a:rPr lang="ja-JP" altLang="en-US" dirty="0"/>
              <a:t>　体が多い</a:t>
            </a:r>
            <a:endParaRPr lang="en-US" altLang="ja-JP" dirty="0"/>
          </a:p>
          <a:p>
            <a:r>
              <a:rPr lang="ja-JP" altLang="en-US" dirty="0"/>
              <a:t>　本症例においては、結紮後発作症候群の留意よりジアゼパムのプロトコルを実施したが、未　</a:t>
            </a:r>
            <a:endParaRPr lang="en-US" altLang="ja-JP" dirty="0"/>
          </a:p>
          <a:p>
            <a:r>
              <a:rPr lang="ja-JP" altLang="en-US" dirty="0"/>
              <a:t>　実施時の病態については実証していないため、今後調査が必要</a:t>
            </a:r>
            <a:endParaRPr lang="en-US" altLang="ja-JP" dirty="0"/>
          </a:p>
          <a:p>
            <a:endParaRPr lang="en-US" altLang="ja-JP" dirty="0"/>
          </a:p>
          <a:p>
            <a:r>
              <a:rPr lang="en-US" altLang="ja-JP" dirty="0"/>
              <a:t>2.</a:t>
            </a:r>
            <a:r>
              <a:rPr lang="ja-JP" altLang="en-US" dirty="0"/>
              <a:t>本症例は門脈が後大静脈に開口しているパターンであった。</a:t>
            </a:r>
            <a:endParaRPr lang="en-US" altLang="ja-JP" dirty="0"/>
          </a:p>
          <a:p>
            <a:r>
              <a:rPr lang="ja-JP" altLang="en-US" dirty="0"/>
              <a:t>　牛においては、上記のパターンに加え、</a:t>
            </a:r>
            <a:r>
              <a:rPr lang="ja-JP" altLang="en-US" u="sng" dirty="0">
                <a:solidFill>
                  <a:srgbClr val="FF0000"/>
                </a:solidFill>
              </a:rPr>
              <a:t>前腸間膜静脈と回結腸静脈が後大静脈に開口</a:t>
            </a:r>
            <a:r>
              <a:rPr lang="ja-JP" altLang="en-US" dirty="0"/>
              <a:t>して　　</a:t>
            </a:r>
            <a:endParaRPr lang="en-US" altLang="ja-JP" dirty="0"/>
          </a:p>
          <a:p>
            <a:r>
              <a:rPr lang="ja-JP" altLang="en-US" dirty="0"/>
              <a:t>　いるパターン</a:t>
            </a:r>
            <a:r>
              <a:rPr lang="en-US" altLang="ja-JP" dirty="0"/>
              <a:t>(</a:t>
            </a:r>
            <a:r>
              <a:rPr lang="ja-JP" altLang="en-US" dirty="0"/>
              <a:t>國領ら</a:t>
            </a:r>
            <a:r>
              <a:rPr lang="en-US" altLang="ja-JP" dirty="0"/>
              <a:t>,2014)</a:t>
            </a:r>
            <a:r>
              <a:rPr lang="ja-JP" altLang="en-US" dirty="0"/>
              <a:t>、</a:t>
            </a:r>
            <a:r>
              <a:rPr lang="ja-JP" altLang="en-US" u="sng" dirty="0">
                <a:solidFill>
                  <a:srgbClr val="FF0000"/>
                </a:solidFill>
              </a:rPr>
              <a:t>前腸間膜静脈が後大静脈に開口</a:t>
            </a:r>
            <a:r>
              <a:rPr lang="ja-JP" altLang="en-US" dirty="0"/>
              <a:t>しているパターン</a:t>
            </a:r>
            <a:r>
              <a:rPr lang="en-US" altLang="ja-JP" dirty="0"/>
              <a:t>(</a:t>
            </a:r>
            <a:r>
              <a:rPr lang="ja-JP" altLang="en-US" dirty="0"/>
              <a:t>内山ら</a:t>
            </a:r>
            <a:endParaRPr lang="en-US" altLang="ja-JP" dirty="0"/>
          </a:p>
          <a:p>
            <a:r>
              <a:rPr lang="ja-JP" altLang="en-US" dirty="0"/>
              <a:t>　</a:t>
            </a:r>
            <a:r>
              <a:rPr lang="en-US" altLang="ja-JP" dirty="0"/>
              <a:t>,2017</a:t>
            </a:r>
            <a:r>
              <a:rPr lang="ja-JP" altLang="en-US" dirty="0"/>
              <a:t>、森山ら</a:t>
            </a:r>
            <a:r>
              <a:rPr lang="en-US" altLang="ja-JP" dirty="0"/>
              <a:t>,2019)</a:t>
            </a:r>
            <a:r>
              <a:rPr lang="ja-JP" altLang="en-US" dirty="0"/>
              <a:t>などが報告されている</a:t>
            </a:r>
            <a:endParaRPr lang="en-US" altLang="ja-JP" dirty="0"/>
          </a:p>
          <a:p>
            <a:r>
              <a:rPr lang="ja-JP" altLang="en-US" dirty="0"/>
              <a:t>　牛の</a:t>
            </a:r>
            <a:r>
              <a:rPr lang="en-US" altLang="ja-JP" dirty="0"/>
              <a:t>CPSS</a:t>
            </a:r>
            <a:r>
              <a:rPr lang="ja-JP" altLang="en-US" dirty="0"/>
              <a:t>において門脈造影検査は確定診断やシャント部位の特定の簡易化に有効であっ</a:t>
            </a:r>
            <a:endParaRPr lang="en-US" altLang="ja-JP" dirty="0"/>
          </a:p>
          <a:p>
            <a:r>
              <a:rPr lang="ja-JP" altLang="en-US" dirty="0"/>
              <a:t>　た。シャントパターンに関わらず、シャント部位の特定が可能かどうか今後調査したい。</a:t>
            </a:r>
            <a:endParaRPr lang="en-US" altLang="ja-JP" dirty="0"/>
          </a:p>
          <a:p>
            <a:endParaRPr lang="en-US" altLang="ja-JP" dirty="0"/>
          </a:p>
          <a:p>
            <a:r>
              <a:rPr lang="en-US" altLang="ja-JP" dirty="0"/>
              <a:t>3.</a:t>
            </a:r>
            <a:r>
              <a:rPr lang="ja-JP" altLang="en-US" dirty="0"/>
              <a:t>門脈造影検査を行う際、</a:t>
            </a:r>
            <a:r>
              <a:rPr lang="ja-JP" altLang="en-US" u="sng" dirty="0">
                <a:solidFill>
                  <a:srgbClr val="FF0000"/>
                </a:solidFill>
              </a:rPr>
              <a:t>造影剤注入後から照射までの時間を合わせること</a:t>
            </a:r>
            <a:r>
              <a:rPr lang="ja-JP" altLang="en-US" dirty="0"/>
              <a:t>が重要である。</a:t>
            </a:r>
            <a:endParaRPr lang="en-US" altLang="ja-JP" dirty="0"/>
          </a:p>
          <a:p>
            <a:r>
              <a:rPr lang="ja-JP" altLang="en-US" dirty="0"/>
              <a:t>　結紮前はシャント血管からまず心臓が描写され、肝内には門脈からの血管走行が認められ </a:t>
            </a:r>
            <a:endParaRPr lang="en-US" altLang="ja-JP" dirty="0"/>
          </a:p>
          <a:p>
            <a:r>
              <a:rPr lang="ja-JP" altLang="en-US" dirty="0"/>
              <a:t>　ない。しかし結紮後は、</a:t>
            </a:r>
            <a:r>
              <a:rPr lang="ja-JP" altLang="en-US" u="sng" dirty="0">
                <a:solidFill>
                  <a:srgbClr val="FF0000"/>
                </a:solidFill>
              </a:rPr>
              <a:t>心臓が描写される前に、肝実質や肝内血管が描写される</a:t>
            </a:r>
            <a:r>
              <a:rPr lang="ja-JP" altLang="en-US" dirty="0"/>
              <a:t>ことでシャ</a:t>
            </a:r>
            <a:endParaRPr lang="en-US" altLang="ja-JP" dirty="0"/>
          </a:p>
          <a:p>
            <a:r>
              <a:rPr lang="ja-JP" altLang="en-US" dirty="0"/>
              <a:t>　ントの有無を確認する。</a:t>
            </a:r>
            <a:endParaRPr lang="en-US" altLang="ja-JP" dirty="0"/>
          </a:p>
          <a:p>
            <a:endParaRPr lang="en-US" altLang="ja-JP" dirty="0"/>
          </a:p>
          <a:p>
            <a:r>
              <a:rPr lang="en-US" altLang="ja-JP" dirty="0"/>
              <a:t>4.</a:t>
            </a:r>
            <a:r>
              <a:rPr lang="ja-JP" altLang="en-US" dirty="0"/>
              <a:t>本症例は術後発育良好であり、生産性に問題なく飼養されている</a:t>
            </a:r>
            <a:endParaRPr lang="en-US" altLang="ja-JP" dirty="0"/>
          </a:p>
          <a:p>
            <a:r>
              <a:rPr lang="ja-JP" altLang="en-US" dirty="0"/>
              <a:t>　よって本症例にて牛における</a:t>
            </a:r>
            <a:r>
              <a:rPr lang="en-US" altLang="ja-JP" dirty="0"/>
              <a:t>CPSS</a:t>
            </a:r>
            <a:r>
              <a:rPr lang="ja-JP" altLang="en-US" dirty="0"/>
              <a:t>の根治は可能であることが証明された</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089711585"/>
      </p:ext>
    </p:extLst>
  </p:cSld>
  <p:clrMapOvr>
    <a:masterClrMapping/>
  </p:clrMapOvr>
  <mc:AlternateContent xmlns:mc="http://schemas.openxmlformats.org/markup-compatibility/2006" xmlns:p14="http://schemas.microsoft.com/office/powerpoint/2010/main">
    <mc:Choice Requires="p14">
      <p:transition spd="slow" p14:dur="2000" advTm="89575"/>
    </mc:Choice>
    <mc:Fallback xmlns="">
      <p:transition spd="slow" advTm="895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9E4E50C-0337-44B0-8DB7-386CF7F61B94}"/>
              </a:ext>
            </a:extLst>
          </p:cNvPr>
          <p:cNvSpPr txBox="1"/>
          <p:nvPr/>
        </p:nvSpPr>
        <p:spPr>
          <a:xfrm>
            <a:off x="4139952" y="316349"/>
            <a:ext cx="3096344" cy="523220"/>
          </a:xfrm>
          <a:prstGeom prst="rect">
            <a:avLst/>
          </a:prstGeom>
          <a:noFill/>
        </p:spPr>
        <p:txBody>
          <a:bodyPr wrap="square" rtlCol="0">
            <a:spAutoFit/>
          </a:bodyPr>
          <a:lstStyle/>
          <a:p>
            <a:r>
              <a:rPr lang="ja-JP" altLang="en-US" sz="2800" u="sng" dirty="0">
                <a:solidFill>
                  <a:srgbClr val="4D4D4D"/>
                </a:solidFill>
              </a:rPr>
              <a:t>序論</a:t>
            </a:r>
            <a:endParaRPr lang="en-US" altLang="ja-JP" sz="2800" u="sng" dirty="0">
              <a:solidFill>
                <a:srgbClr val="4D4D4D"/>
              </a:solidFill>
            </a:endParaRPr>
          </a:p>
        </p:txBody>
      </p:sp>
      <p:sp>
        <p:nvSpPr>
          <p:cNvPr id="4" name="四角形: 角を丸くする 3">
            <a:extLst>
              <a:ext uri="{FF2B5EF4-FFF2-40B4-BE49-F238E27FC236}">
                <a16:creationId xmlns:a16="http://schemas.microsoft.com/office/drawing/2014/main" id="{6D623D6E-421C-4996-84D5-C0A876743E26}"/>
              </a:ext>
            </a:extLst>
          </p:cNvPr>
          <p:cNvSpPr/>
          <p:nvPr/>
        </p:nvSpPr>
        <p:spPr bwMode="auto">
          <a:xfrm>
            <a:off x="251520" y="810517"/>
            <a:ext cx="8676580" cy="5679411"/>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〇先天性門脈体循環シャント</a:t>
            </a:r>
            <a:r>
              <a:rPr kumimoji="1" lang="en-US" altLang="ja-JP" sz="1800" b="0" i="0" u="none" strike="noStrike" cap="none" normalizeH="0" baseline="0" dirty="0">
                <a:ln>
                  <a:noFill/>
                </a:ln>
                <a:solidFill>
                  <a:schemeClr val="tx1"/>
                </a:solidFill>
                <a:effectLst/>
                <a:latin typeface="Arial" charset="0"/>
                <a:ea typeface="ＭＳ Ｐゴシック" charset="-128"/>
              </a:rPr>
              <a:t>(Congenital portosystemic shunt:</a:t>
            </a:r>
            <a:r>
              <a:rPr kumimoji="1" lang="ja-JP" altLang="en-US" sz="1800" b="0" i="0" u="none" strike="noStrike" cap="none" normalizeH="0" baseline="0" dirty="0">
                <a:ln>
                  <a:noFill/>
                </a:ln>
                <a:solidFill>
                  <a:schemeClr val="tx1"/>
                </a:solidFill>
                <a:effectLst/>
                <a:latin typeface="Arial" charset="0"/>
                <a:ea typeface="ＭＳ Ｐゴシック" charset="-128"/>
              </a:rPr>
              <a:t>以下</a:t>
            </a:r>
            <a:r>
              <a:rPr lang="en-US" altLang="ja-JP" dirty="0">
                <a:solidFill>
                  <a:schemeClr val="tx1"/>
                </a:solidFill>
                <a:latin typeface="Arial" charset="0"/>
                <a:ea typeface="ＭＳ Ｐゴシック" charset="-128"/>
              </a:rPr>
              <a:t>CPSS</a:t>
            </a:r>
            <a:r>
              <a:rPr kumimoji="1" lang="en-US" altLang="ja-JP" sz="1800" b="0" i="0" u="none" strike="noStrike" cap="none" normalizeH="0" baseline="0" dirty="0">
                <a:ln>
                  <a:noFill/>
                </a:ln>
                <a:solidFill>
                  <a:schemeClr val="tx1"/>
                </a:solidFill>
                <a:effectLst/>
                <a:latin typeface="Arial" charset="0"/>
                <a:ea typeface="ＭＳ Ｐゴシック" charset="-128"/>
              </a:rPr>
              <a:t>)</a:t>
            </a: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・門脈系と体循環系</a:t>
            </a:r>
            <a:r>
              <a:rPr kumimoji="1" lang="en-US" altLang="ja-JP" sz="1800" b="0" i="0" u="none" strike="noStrike" cap="none" normalizeH="0" baseline="0" dirty="0">
                <a:ln>
                  <a:noFill/>
                </a:ln>
                <a:solidFill>
                  <a:schemeClr val="tx1"/>
                </a:solidFill>
                <a:effectLst/>
                <a:latin typeface="Arial" charset="0"/>
                <a:ea typeface="ＭＳ Ｐゴシック" charset="-128"/>
              </a:rPr>
              <a:t>(</a:t>
            </a:r>
            <a:r>
              <a:rPr kumimoji="1" lang="ja-JP" altLang="en-US" sz="1800" b="0" i="0" u="none" strike="noStrike" cap="none" normalizeH="0" baseline="0" dirty="0">
                <a:ln>
                  <a:noFill/>
                </a:ln>
                <a:solidFill>
                  <a:schemeClr val="tx1"/>
                </a:solidFill>
                <a:effectLst/>
                <a:latin typeface="Arial" charset="0"/>
                <a:ea typeface="ＭＳ Ｐゴシック" charset="-128"/>
              </a:rPr>
              <a:t>後大静脈や奇静脈</a:t>
            </a:r>
            <a:r>
              <a:rPr kumimoji="1" lang="en-US" altLang="ja-JP" sz="1800" b="0" i="0" u="none" strike="noStrike" cap="none" normalizeH="0" baseline="0" dirty="0">
                <a:ln>
                  <a:noFill/>
                </a:ln>
                <a:solidFill>
                  <a:schemeClr val="tx1"/>
                </a:solidFill>
                <a:effectLst/>
                <a:latin typeface="Arial" charset="0"/>
                <a:ea typeface="ＭＳ Ｐゴシック" charset="-128"/>
              </a:rPr>
              <a:t>)</a:t>
            </a:r>
            <a:r>
              <a:rPr kumimoji="1" lang="ja-JP" altLang="en-US" sz="1800" b="0" i="0" u="none" strike="noStrike" cap="none" normalizeH="0" baseline="0" dirty="0">
                <a:ln>
                  <a:noFill/>
                </a:ln>
                <a:solidFill>
                  <a:schemeClr val="tx1"/>
                </a:solidFill>
                <a:effectLst/>
                <a:latin typeface="Arial" charset="0"/>
                <a:ea typeface="ＭＳ Ｐゴシック" charset="-128"/>
              </a:rPr>
              <a:t>の間に生じた異常な側副血管による連絡であり、その発生は肝外または肝内にて認める</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アンモニア等の毒性物質が全身循環することで、発育不良、削痩、運動失調、肝機能低下の進行により肝性脳症を引き起こす</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・小動物領域にお</a:t>
            </a:r>
            <a:r>
              <a:rPr lang="ja-JP" altLang="en-US" dirty="0">
                <a:solidFill>
                  <a:schemeClr val="tx1"/>
                </a:solidFill>
                <a:latin typeface="Arial" charset="0"/>
                <a:ea typeface="ＭＳ Ｐゴシック" charset="-128"/>
              </a:rPr>
              <a:t>ける肝外門脈体循環シャントは</a:t>
            </a:r>
            <a:r>
              <a:rPr kumimoji="1" lang="ja-JP" altLang="en-US" sz="1800" b="0" i="0" u="none" strike="noStrike" cap="none" normalizeH="0" baseline="0" dirty="0">
                <a:ln>
                  <a:noFill/>
                </a:ln>
                <a:solidFill>
                  <a:schemeClr val="tx1"/>
                </a:solidFill>
                <a:effectLst/>
                <a:latin typeface="Arial" charset="0"/>
                <a:ea typeface="ＭＳ Ｐゴシック" charset="-128"/>
              </a:rPr>
              <a:t>超音波検査、開腹による門脈造影検査、血管造影</a:t>
            </a:r>
            <a:r>
              <a:rPr kumimoji="1" lang="en-US" altLang="ja-JP" sz="1800" b="0" i="0" u="none" strike="noStrike" cap="none" normalizeH="0" baseline="0" dirty="0">
                <a:ln>
                  <a:noFill/>
                </a:ln>
                <a:solidFill>
                  <a:schemeClr val="tx1"/>
                </a:solidFill>
                <a:effectLst/>
                <a:latin typeface="Arial" charset="0"/>
                <a:ea typeface="ＭＳ Ｐゴシック" charset="-128"/>
              </a:rPr>
              <a:t>CT</a:t>
            </a:r>
            <a:r>
              <a:rPr kumimoji="1" lang="ja-JP" altLang="en-US" sz="1800" b="0" i="0" u="none" strike="noStrike" cap="none" normalizeH="0" baseline="0" dirty="0">
                <a:ln>
                  <a:noFill/>
                </a:ln>
                <a:solidFill>
                  <a:schemeClr val="tx1"/>
                </a:solidFill>
                <a:effectLst/>
                <a:latin typeface="Arial" charset="0"/>
                <a:ea typeface="ＭＳ Ｐゴシック" charset="-128"/>
              </a:rPr>
              <a:t>検査により診断され、完全結紮術、セロファンバンド法、アメロイドリング法等にて根治治療される</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・産業動物領域における</a:t>
            </a:r>
            <a:r>
              <a:rPr lang="ja-JP" altLang="en-US" dirty="0">
                <a:solidFill>
                  <a:schemeClr val="tx1"/>
                </a:solidFill>
                <a:latin typeface="Arial" charset="0"/>
                <a:ea typeface="ＭＳ Ｐゴシック" charset="-128"/>
              </a:rPr>
              <a:t>肝外門脈体循環シャント</a:t>
            </a:r>
            <a:r>
              <a:rPr kumimoji="1" lang="ja-JP" altLang="en-US" sz="1800" b="0" i="0" u="none" strike="noStrike" cap="none" normalizeH="0" baseline="0" dirty="0">
                <a:ln>
                  <a:noFill/>
                </a:ln>
                <a:solidFill>
                  <a:schemeClr val="tx1"/>
                </a:solidFill>
                <a:effectLst/>
                <a:latin typeface="Arial" charset="0"/>
                <a:ea typeface="ＭＳ Ｐゴシック" charset="-128"/>
              </a:rPr>
              <a:t>は国内においてはホルスタイン種にて超音波検査による診断や病理解剖による発見が若干ではあるが報告されている</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また外科処置による成功例は国内では報告がないが、国外で肝内門脈体循環シャントにて</a:t>
            </a:r>
            <a:r>
              <a:rPr lang="en-US" altLang="ja-JP" dirty="0">
                <a:solidFill>
                  <a:schemeClr val="tx1"/>
                </a:solidFill>
                <a:latin typeface="Arial" charset="0"/>
                <a:ea typeface="ＭＳ Ｐゴシック" charset="-128"/>
              </a:rPr>
              <a:t>1</a:t>
            </a:r>
            <a:r>
              <a:rPr lang="ja-JP" altLang="en-US" dirty="0">
                <a:solidFill>
                  <a:schemeClr val="tx1"/>
                </a:solidFill>
                <a:latin typeface="Arial" charset="0"/>
                <a:ea typeface="ＭＳ Ｐゴシック" charset="-128"/>
              </a:rPr>
              <a:t>件報告がある</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・黒毛和種にて門脈造影検査により先天性肝外門脈体循環シャントと確定診断し、完全結紮法で根治に成功したので報告する</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328243087"/>
      </p:ext>
    </p:extLst>
  </p:cSld>
  <p:clrMapOvr>
    <a:masterClrMapping/>
  </p:clrMapOvr>
  <mc:AlternateContent xmlns:mc="http://schemas.openxmlformats.org/markup-compatibility/2006" xmlns:p14="http://schemas.microsoft.com/office/powerpoint/2010/main">
    <mc:Choice Requires="p14">
      <p:transition spd="slow" p14:dur="2000" advTm="60191"/>
    </mc:Choice>
    <mc:Fallback xmlns="">
      <p:transition spd="slow" advTm="601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9E4E50C-0337-44B0-8DB7-386CF7F61B94}"/>
              </a:ext>
            </a:extLst>
          </p:cNvPr>
          <p:cNvSpPr txBox="1"/>
          <p:nvPr/>
        </p:nvSpPr>
        <p:spPr>
          <a:xfrm>
            <a:off x="3203848" y="232803"/>
            <a:ext cx="3096344" cy="523220"/>
          </a:xfrm>
          <a:prstGeom prst="rect">
            <a:avLst/>
          </a:prstGeom>
          <a:noFill/>
        </p:spPr>
        <p:txBody>
          <a:bodyPr wrap="square" rtlCol="0">
            <a:spAutoFit/>
          </a:bodyPr>
          <a:lstStyle/>
          <a:p>
            <a:r>
              <a:rPr lang="ja-JP" altLang="en-US" sz="2800" u="sng" dirty="0">
                <a:solidFill>
                  <a:srgbClr val="4D4D4D"/>
                </a:solidFill>
              </a:rPr>
              <a:t>患畜プロフィール</a:t>
            </a:r>
            <a:endParaRPr lang="en-US" altLang="ja-JP" sz="2800" u="sng" dirty="0">
              <a:solidFill>
                <a:srgbClr val="4D4D4D"/>
              </a:solidFill>
            </a:endParaRPr>
          </a:p>
        </p:txBody>
      </p:sp>
      <p:sp>
        <p:nvSpPr>
          <p:cNvPr id="2" name="テキスト ボックス 1">
            <a:extLst>
              <a:ext uri="{FF2B5EF4-FFF2-40B4-BE49-F238E27FC236}">
                <a16:creationId xmlns:a16="http://schemas.microsoft.com/office/drawing/2014/main" id="{E20ABA49-BE88-4E98-846E-0F7B9E6830D3}"/>
              </a:ext>
            </a:extLst>
          </p:cNvPr>
          <p:cNvSpPr txBox="1"/>
          <p:nvPr/>
        </p:nvSpPr>
        <p:spPr>
          <a:xfrm>
            <a:off x="-12964" y="975446"/>
            <a:ext cx="5593076" cy="6217087"/>
          </a:xfrm>
          <a:prstGeom prst="rect">
            <a:avLst/>
          </a:prstGeom>
          <a:noFill/>
        </p:spPr>
        <p:txBody>
          <a:bodyPr wrap="square" rtlCol="0">
            <a:spAutoFit/>
          </a:bodyPr>
          <a:lstStyle/>
          <a:p>
            <a:r>
              <a:rPr kumimoji="1" lang="ja-JP" altLang="en-US" sz="2000" dirty="0"/>
              <a:t>・種別：黒毛和種</a:t>
            </a:r>
            <a:r>
              <a:rPr kumimoji="1" lang="en-US" altLang="ja-JP" sz="2000" dirty="0"/>
              <a:t>(</a:t>
            </a:r>
            <a:r>
              <a:rPr kumimoji="1" lang="ja-JP" altLang="en-US" sz="2000" dirty="0"/>
              <a:t>福之姫</a:t>
            </a:r>
            <a:r>
              <a:rPr kumimoji="1" lang="en-US" altLang="ja-JP" sz="2000" dirty="0"/>
              <a:t>-</a:t>
            </a:r>
            <a:r>
              <a:rPr lang="ja-JP" altLang="en-US" sz="2000" dirty="0"/>
              <a:t>勝忠平</a:t>
            </a:r>
            <a:r>
              <a:rPr kumimoji="1" lang="en-US" altLang="ja-JP" sz="2000" dirty="0"/>
              <a:t>-</a:t>
            </a:r>
            <a:r>
              <a:rPr lang="ja-JP" altLang="en-US" sz="2000" dirty="0"/>
              <a:t>安福久</a:t>
            </a:r>
            <a:r>
              <a:rPr kumimoji="1" lang="en-US" altLang="ja-JP" sz="2000" dirty="0"/>
              <a:t>)</a:t>
            </a:r>
          </a:p>
          <a:p>
            <a:endParaRPr lang="en-US" altLang="ja-JP" sz="2000" dirty="0"/>
          </a:p>
          <a:p>
            <a:r>
              <a:rPr lang="ja-JP" altLang="en-US" sz="2000" dirty="0"/>
              <a:t>・性別：雌</a:t>
            </a:r>
            <a:endParaRPr lang="en-US" altLang="ja-JP" sz="2000" dirty="0"/>
          </a:p>
          <a:p>
            <a:endParaRPr kumimoji="1" lang="en-US" altLang="ja-JP" sz="2000" dirty="0"/>
          </a:p>
          <a:p>
            <a:r>
              <a:rPr kumimoji="1" lang="ja-JP" altLang="en-US" sz="2000" dirty="0"/>
              <a:t>・生年月日：</a:t>
            </a:r>
            <a:r>
              <a:rPr kumimoji="1" lang="en-US" altLang="ja-JP" sz="2000" dirty="0"/>
              <a:t>2021</a:t>
            </a:r>
            <a:r>
              <a:rPr kumimoji="1" lang="ja-JP" altLang="en-US" sz="2000" dirty="0"/>
              <a:t>年</a:t>
            </a:r>
            <a:r>
              <a:rPr lang="en-US" altLang="ja-JP" sz="2000" dirty="0"/>
              <a:t>4</a:t>
            </a:r>
            <a:r>
              <a:rPr kumimoji="1" lang="ja-JP" altLang="en-US" sz="2000" dirty="0"/>
              <a:t>月</a:t>
            </a:r>
            <a:r>
              <a:rPr kumimoji="1" lang="en-US" altLang="ja-JP" sz="2000" dirty="0"/>
              <a:t>14</a:t>
            </a:r>
            <a:r>
              <a:rPr lang="ja-JP" altLang="en-US" sz="2000" dirty="0"/>
              <a:t>日</a:t>
            </a:r>
            <a:endParaRPr lang="en-US" altLang="ja-JP" sz="2000" dirty="0"/>
          </a:p>
          <a:p>
            <a:endParaRPr lang="en-US" altLang="ja-JP" sz="2000" dirty="0"/>
          </a:p>
          <a:p>
            <a:r>
              <a:rPr lang="ja-JP" altLang="en-US" sz="2000" dirty="0"/>
              <a:t>・稟告：ミルクは飲むが配合飼料を食べない</a:t>
            </a:r>
            <a:endParaRPr lang="en-US" altLang="ja-JP" sz="2000" dirty="0"/>
          </a:p>
          <a:p>
            <a:r>
              <a:rPr lang="ja-JP" altLang="en-US" sz="2000" dirty="0"/>
              <a:t>　　　　　断続的な泥状下痢症状</a:t>
            </a:r>
            <a:endParaRPr lang="en-US" altLang="ja-JP" sz="2000" dirty="0"/>
          </a:p>
          <a:p>
            <a:endParaRPr lang="en-US" altLang="ja-JP" sz="2000" dirty="0"/>
          </a:p>
          <a:p>
            <a:r>
              <a:rPr lang="ja-JP" altLang="en-US" sz="2000" dirty="0"/>
              <a:t>・現症：</a:t>
            </a:r>
            <a:r>
              <a:rPr lang="en-US" altLang="ja-JP" sz="2000" dirty="0"/>
              <a:t>T38.8</a:t>
            </a:r>
            <a:r>
              <a:rPr lang="ja-JP" altLang="en-US" sz="2000" dirty="0"/>
              <a:t>、褐色泥状下痢、削痩、</a:t>
            </a:r>
            <a:endParaRPr lang="en-US" altLang="ja-JP" sz="2000" dirty="0"/>
          </a:p>
          <a:p>
            <a:r>
              <a:rPr lang="ja-JP" altLang="en-US" sz="2000" dirty="0"/>
              <a:t>　　　　　被毛粗剛</a:t>
            </a:r>
            <a:endParaRPr lang="en-US" altLang="ja-JP" sz="2000" dirty="0"/>
          </a:p>
          <a:p>
            <a:endParaRPr lang="en-US" altLang="ja-JP" sz="2000" dirty="0"/>
          </a:p>
          <a:p>
            <a:r>
              <a:rPr lang="ja-JP" altLang="en-US" sz="2000" dirty="0"/>
              <a:t>・手術実施日：</a:t>
            </a:r>
            <a:r>
              <a:rPr lang="en-US" altLang="ja-JP" sz="2000" dirty="0"/>
              <a:t>2021</a:t>
            </a:r>
            <a:r>
              <a:rPr lang="ja-JP" altLang="en-US" sz="2000" dirty="0"/>
              <a:t>年</a:t>
            </a:r>
            <a:r>
              <a:rPr lang="en-US" altLang="ja-JP" sz="2000" dirty="0"/>
              <a:t>11</a:t>
            </a:r>
            <a:r>
              <a:rPr lang="ja-JP" altLang="en-US" sz="2000" dirty="0"/>
              <a:t>月</a:t>
            </a:r>
            <a:r>
              <a:rPr lang="en-US" altLang="ja-JP" sz="2000" dirty="0"/>
              <a:t>13</a:t>
            </a:r>
            <a:r>
              <a:rPr lang="ja-JP" altLang="en-US" sz="2000" dirty="0"/>
              <a:t>日</a:t>
            </a:r>
            <a:r>
              <a:rPr lang="en-US" altLang="ja-JP" sz="2000" dirty="0"/>
              <a:t>(7</a:t>
            </a:r>
            <a:r>
              <a:rPr lang="ja-JP" altLang="en-US" sz="2000" dirty="0"/>
              <a:t>ヶ月齢）</a:t>
            </a:r>
            <a:endParaRPr lang="en-US" altLang="ja-JP" sz="2000" dirty="0"/>
          </a:p>
          <a:p>
            <a:endParaRPr lang="en-US" altLang="ja-JP" sz="2000" dirty="0"/>
          </a:p>
          <a:p>
            <a:r>
              <a:rPr lang="ja-JP" altLang="en-US" sz="2000" dirty="0"/>
              <a:t>・転帰：治癒</a:t>
            </a:r>
            <a:endParaRPr lang="en-US" altLang="ja-JP" sz="2000" dirty="0"/>
          </a:p>
          <a:p>
            <a:endParaRPr lang="en-US" altLang="ja-JP" sz="2000" dirty="0"/>
          </a:p>
          <a:p>
            <a:r>
              <a:rPr lang="en-US" altLang="ja-JP" dirty="0"/>
              <a:t>※</a:t>
            </a:r>
            <a:r>
              <a:rPr lang="ja-JP" altLang="en-US" dirty="0"/>
              <a:t>①手術前</a:t>
            </a:r>
            <a:r>
              <a:rPr lang="en-US" altLang="ja-JP" dirty="0"/>
              <a:t>(7</a:t>
            </a:r>
            <a:r>
              <a:rPr lang="ja-JP" altLang="en-US" dirty="0"/>
              <a:t>か月齢時</a:t>
            </a:r>
            <a:r>
              <a:rPr lang="en-US" altLang="ja-JP" dirty="0"/>
              <a:t>)</a:t>
            </a:r>
          </a:p>
          <a:p>
            <a:r>
              <a:rPr lang="ja-JP" altLang="en-US" dirty="0"/>
              <a:t>　 ②手術後</a:t>
            </a:r>
            <a:r>
              <a:rPr lang="en-US" altLang="ja-JP" dirty="0"/>
              <a:t>(15</a:t>
            </a:r>
            <a:r>
              <a:rPr lang="ja-JP" altLang="en-US" dirty="0"/>
              <a:t>か月齢時 </a:t>
            </a:r>
            <a:r>
              <a:rPr lang="en-US" altLang="ja-JP" dirty="0"/>
              <a:t>2022/7/21 </a:t>
            </a:r>
            <a:r>
              <a:rPr lang="ja-JP" altLang="en-US" dirty="0"/>
              <a:t>現在</a:t>
            </a:r>
            <a:r>
              <a:rPr lang="en-US" altLang="ja-JP" dirty="0"/>
              <a:t>)</a:t>
            </a:r>
            <a:endParaRPr lang="en-US" altLang="ja-JP" sz="2400" dirty="0"/>
          </a:p>
          <a:p>
            <a:endParaRPr lang="en-US" altLang="ja-JP" sz="1400" dirty="0"/>
          </a:p>
          <a:p>
            <a:endParaRPr kumimoji="1" lang="ja-JP" altLang="en-US" sz="1600" dirty="0"/>
          </a:p>
        </p:txBody>
      </p:sp>
      <p:pic>
        <p:nvPicPr>
          <p:cNvPr id="8" name="図 7">
            <a:extLst>
              <a:ext uri="{FF2B5EF4-FFF2-40B4-BE49-F238E27FC236}">
                <a16:creationId xmlns:a16="http://schemas.microsoft.com/office/drawing/2014/main" id="{50636586-BB51-4A5F-9D4B-859F9037EF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450" b="4832"/>
          <a:stretch/>
        </p:blipFill>
        <p:spPr>
          <a:xfrm>
            <a:off x="4752020" y="1059819"/>
            <a:ext cx="4211960" cy="2681614"/>
          </a:xfrm>
          <a:prstGeom prst="rect">
            <a:avLst/>
          </a:prstGeom>
        </p:spPr>
      </p:pic>
      <p:pic>
        <p:nvPicPr>
          <p:cNvPr id="4" name="図 3">
            <a:extLst>
              <a:ext uri="{FF2B5EF4-FFF2-40B4-BE49-F238E27FC236}">
                <a16:creationId xmlns:a16="http://schemas.microsoft.com/office/drawing/2014/main" id="{996A9B80-7E0B-C26E-50FE-AA8245B65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020" y="3995083"/>
            <a:ext cx="4211960" cy="2790692"/>
          </a:xfrm>
          <a:prstGeom prst="rect">
            <a:avLst/>
          </a:prstGeom>
        </p:spPr>
      </p:pic>
      <p:sp>
        <p:nvSpPr>
          <p:cNvPr id="5" name="テキスト ボックス 4">
            <a:extLst>
              <a:ext uri="{FF2B5EF4-FFF2-40B4-BE49-F238E27FC236}">
                <a16:creationId xmlns:a16="http://schemas.microsoft.com/office/drawing/2014/main" id="{CCC67AD1-AD7E-90A2-37AD-080C2865847E}"/>
              </a:ext>
            </a:extLst>
          </p:cNvPr>
          <p:cNvSpPr txBox="1"/>
          <p:nvPr/>
        </p:nvSpPr>
        <p:spPr>
          <a:xfrm flipH="1">
            <a:off x="4752020" y="3698981"/>
            <a:ext cx="504056" cy="338554"/>
          </a:xfrm>
          <a:prstGeom prst="rect">
            <a:avLst/>
          </a:prstGeom>
          <a:noFill/>
        </p:spPr>
        <p:txBody>
          <a:bodyPr wrap="square" rtlCol="0">
            <a:spAutoFit/>
          </a:bodyPr>
          <a:lstStyle/>
          <a:p>
            <a:r>
              <a:rPr lang="ja-JP" altLang="en-US" sz="1600" dirty="0"/>
              <a:t>②</a:t>
            </a:r>
            <a:endParaRPr kumimoji="1" lang="ja-JP" altLang="en-US" sz="1600" dirty="0"/>
          </a:p>
        </p:txBody>
      </p:sp>
      <p:sp>
        <p:nvSpPr>
          <p:cNvPr id="9" name="テキスト ボックス 8">
            <a:extLst>
              <a:ext uri="{FF2B5EF4-FFF2-40B4-BE49-F238E27FC236}">
                <a16:creationId xmlns:a16="http://schemas.microsoft.com/office/drawing/2014/main" id="{19BA951A-77FB-F2E0-A467-92A4F5451474}"/>
              </a:ext>
            </a:extLst>
          </p:cNvPr>
          <p:cNvSpPr txBox="1"/>
          <p:nvPr/>
        </p:nvSpPr>
        <p:spPr>
          <a:xfrm flipH="1">
            <a:off x="4752020" y="757072"/>
            <a:ext cx="432048" cy="338554"/>
          </a:xfrm>
          <a:prstGeom prst="rect">
            <a:avLst/>
          </a:prstGeom>
          <a:noFill/>
        </p:spPr>
        <p:txBody>
          <a:bodyPr wrap="square" rtlCol="0">
            <a:spAutoFit/>
          </a:bodyPr>
          <a:lstStyle/>
          <a:p>
            <a:r>
              <a:rPr kumimoji="1" lang="ja-JP" altLang="en-US" sz="1600" dirty="0"/>
              <a:t>①</a:t>
            </a:r>
          </a:p>
        </p:txBody>
      </p:sp>
    </p:spTree>
    <p:extLst>
      <p:ext uri="{BB962C8B-B14F-4D97-AF65-F5344CB8AC3E}">
        <p14:creationId xmlns:p14="http://schemas.microsoft.com/office/powerpoint/2010/main" val="596255089"/>
      </p:ext>
    </p:extLst>
  </p:cSld>
  <p:clrMapOvr>
    <a:masterClrMapping/>
  </p:clrMapOvr>
  <mc:AlternateContent xmlns:mc="http://schemas.openxmlformats.org/markup-compatibility/2006" xmlns:p14="http://schemas.microsoft.com/office/powerpoint/2010/main">
    <mc:Choice Requires="p14">
      <p:transition spd="slow" p14:dur="2000" advTm="17727"/>
    </mc:Choice>
    <mc:Fallback xmlns="">
      <p:transition spd="slow" advTm="177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EFF017B3-0CC7-4753-B587-5A681414E08C}"/>
              </a:ext>
            </a:extLst>
          </p:cNvPr>
          <p:cNvSpPr txBox="1"/>
          <p:nvPr/>
        </p:nvSpPr>
        <p:spPr>
          <a:xfrm>
            <a:off x="2483768" y="262120"/>
            <a:ext cx="4464496" cy="523220"/>
          </a:xfrm>
          <a:prstGeom prst="rect">
            <a:avLst/>
          </a:prstGeom>
          <a:noFill/>
        </p:spPr>
        <p:txBody>
          <a:bodyPr wrap="square" rtlCol="0">
            <a:spAutoFit/>
          </a:bodyPr>
          <a:lstStyle/>
          <a:p>
            <a:r>
              <a:rPr lang="ja-JP" altLang="en-US" sz="2800" u="sng" dirty="0">
                <a:solidFill>
                  <a:srgbClr val="4D4D4D"/>
                </a:solidFill>
              </a:rPr>
              <a:t>血液検査所見</a:t>
            </a:r>
            <a:r>
              <a:rPr lang="en-US" altLang="ja-JP" sz="2800" u="sng" dirty="0">
                <a:solidFill>
                  <a:srgbClr val="4D4D4D"/>
                </a:solidFill>
              </a:rPr>
              <a:t>(</a:t>
            </a:r>
            <a:r>
              <a:rPr lang="ja-JP" altLang="en-US" sz="2800" u="sng" dirty="0">
                <a:solidFill>
                  <a:srgbClr val="4D4D4D"/>
                </a:solidFill>
              </a:rPr>
              <a:t>初診時</a:t>
            </a:r>
            <a:r>
              <a:rPr lang="en-US" altLang="ja-JP" sz="2800" u="sng" dirty="0">
                <a:solidFill>
                  <a:srgbClr val="4D4D4D"/>
                </a:solidFill>
              </a:rPr>
              <a:t>)</a:t>
            </a:r>
          </a:p>
        </p:txBody>
      </p:sp>
      <p:graphicFrame>
        <p:nvGraphicFramePr>
          <p:cNvPr id="63" name="表 62">
            <a:extLst>
              <a:ext uri="{FF2B5EF4-FFF2-40B4-BE49-F238E27FC236}">
                <a16:creationId xmlns:a16="http://schemas.microsoft.com/office/drawing/2014/main" id="{DA4207D9-5000-4368-8504-4C6486309721}"/>
              </a:ext>
            </a:extLst>
          </p:cNvPr>
          <p:cNvGraphicFramePr>
            <a:graphicFrameLocks noGrp="1"/>
          </p:cNvGraphicFramePr>
          <p:nvPr>
            <p:extLst>
              <p:ext uri="{D42A27DB-BD31-4B8C-83A1-F6EECF244321}">
                <p14:modId xmlns:p14="http://schemas.microsoft.com/office/powerpoint/2010/main" val="356216729"/>
              </p:ext>
            </p:extLst>
          </p:nvPr>
        </p:nvGraphicFramePr>
        <p:xfrm>
          <a:off x="89502" y="836712"/>
          <a:ext cx="8964995" cy="5648040"/>
        </p:xfrm>
        <a:graphic>
          <a:graphicData uri="http://schemas.openxmlformats.org/drawingml/2006/table">
            <a:tbl>
              <a:tblPr firstRow="1" bandRow="1">
                <a:tableStyleId>{5C22544A-7EE6-4342-B048-85BDC9FD1C3A}</a:tableStyleId>
              </a:tblPr>
              <a:tblGrid>
                <a:gridCol w="1502564">
                  <a:extLst>
                    <a:ext uri="{9D8B030D-6E8A-4147-A177-3AD203B41FA5}">
                      <a16:colId xmlns:a16="http://schemas.microsoft.com/office/drawing/2014/main" val="20000"/>
                    </a:ext>
                  </a:extLst>
                </a:gridCol>
                <a:gridCol w="130574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gridCol w="1404155">
                  <a:extLst>
                    <a:ext uri="{9D8B030D-6E8A-4147-A177-3AD203B41FA5}">
                      <a16:colId xmlns:a16="http://schemas.microsoft.com/office/drawing/2014/main" val="20005"/>
                    </a:ext>
                  </a:extLst>
                </a:gridCol>
              </a:tblGrid>
              <a:tr h="1247965">
                <a:tc>
                  <a:txBody>
                    <a:bodyPr/>
                    <a:lstStyle/>
                    <a:p>
                      <a:r>
                        <a:rPr kumimoji="1" lang="ja-JP" altLang="en-US" sz="2000" dirty="0"/>
                        <a:t>項目・単位</a:t>
                      </a:r>
                      <a:endParaRPr kumimoji="1" lang="en-US" altLang="ja-JP" sz="2000" dirty="0"/>
                    </a:p>
                  </a:txBody>
                  <a:tcPr/>
                </a:tc>
                <a:tc>
                  <a:txBody>
                    <a:bodyPr/>
                    <a:lstStyle/>
                    <a:p>
                      <a:r>
                        <a:rPr kumimoji="1" lang="ja-JP" altLang="en-US" sz="2000" dirty="0"/>
                        <a:t>結果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項目・単位</a:t>
                      </a:r>
                      <a:endParaRPr kumimoji="1" lang="en-US" altLang="ja-JP" sz="2000" dirty="0"/>
                    </a:p>
                    <a:p>
                      <a:endParaRPr kumimoji="1" lang="ja-JP" altLang="en-US" sz="2000" dirty="0"/>
                    </a:p>
                  </a:txBody>
                  <a:tcPr/>
                </a:tc>
                <a:tc>
                  <a:txBody>
                    <a:bodyPr/>
                    <a:lstStyle/>
                    <a:p>
                      <a:r>
                        <a:rPr kumimoji="1" lang="ja-JP" altLang="en-US" sz="2000" dirty="0"/>
                        <a:t>結果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項目・単位</a:t>
                      </a:r>
                      <a:endParaRPr kumimoji="1" lang="en-US" altLang="ja-JP" sz="2000" dirty="0"/>
                    </a:p>
                    <a:p>
                      <a:endParaRPr kumimoji="1" lang="ja-JP" altLang="en-US" sz="2000" dirty="0"/>
                    </a:p>
                  </a:txBody>
                  <a:tcPr/>
                </a:tc>
                <a:tc>
                  <a:txBody>
                    <a:bodyPr/>
                    <a:lstStyle/>
                    <a:p>
                      <a:r>
                        <a:rPr kumimoji="1" lang="ja-JP" altLang="en-US" sz="2000" dirty="0"/>
                        <a:t>結果</a:t>
                      </a:r>
                    </a:p>
                  </a:txBody>
                  <a:tcPr/>
                </a:tc>
                <a:extLst>
                  <a:ext uri="{0D108BD9-81ED-4DB2-BD59-A6C34878D82A}">
                    <a16:rowId xmlns:a16="http://schemas.microsoft.com/office/drawing/2014/main" val="10000"/>
                  </a:ext>
                </a:extLst>
              </a:tr>
              <a:tr h="623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RBC(</a:t>
                      </a:r>
                      <a:r>
                        <a:rPr kumimoji="1" lang="ja-JP" altLang="en-US" sz="1800" dirty="0"/>
                        <a:t>万</a:t>
                      </a:r>
                      <a:r>
                        <a:rPr kumimoji="1" lang="en-US" altLang="ja-JP" sz="1800" dirty="0"/>
                        <a:t>/</a:t>
                      </a:r>
                      <a:r>
                        <a:rPr kumimoji="1" lang="en-US" altLang="ja-JP" sz="1800" dirty="0" err="1"/>
                        <a:t>μl</a:t>
                      </a:r>
                      <a:r>
                        <a:rPr kumimoji="1" lang="en-US" altLang="ja-JP" sz="1800" dirty="0"/>
                        <a:t>)</a:t>
                      </a:r>
                    </a:p>
                  </a:txBody>
                  <a:tcPr/>
                </a:tc>
                <a:tc>
                  <a:txBody>
                    <a:bodyPr/>
                    <a:lstStyle/>
                    <a:p>
                      <a:pPr algn="ctr"/>
                      <a:r>
                        <a:rPr kumimoji="1" lang="en-US" altLang="ja-JP" dirty="0"/>
                        <a:t>830</a:t>
                      </a:r>
                    </a:p>
                  </a:txBody>
                  <a:tcPr/>
                </a:tc>
                <a:tc>
                  <a:txBody>
                    <a:bodyPr/>
                    <a:lstStyle/>
                    <a:p>
                      <a:r>
                        <a:rPr kumimoji="1" lang="en-US" altLang="ja-JP" dirty="0"/>
                        <a:t>AST(U/l)</a:t>
                      </a:r>
                      <a:endParaRPr kumimoji="1" lang="ja-JP" altLang="en-US" dirty="0"/>
                    </a:p>
                  </a:txBody>
                  <a:tcPr/>
                </a:tc>
                <a:tc>
                  <a:txBody>
                    <a:bodyPr/>
                    <a:lstStyle/>
                    <a:p>
                      <a:pPr algn="ctr"/>
                      <a:r>
                        <a:rPr kumimoji="1" lang="en-US" altLang="ja-JP" dirty="0"/>
                        <a:t>109</a:t>
                      </a:r>
                      <a:endParaRPr kumimoji="1" lang="ja-JP" altLang="en-US" dirty="0"/>
                    </a:p>
                  </a:txBody>
                  <a:tcPr/>
                </a:tc>
                <a:tc>
                  <a:txBody>
                    <a:bodyPr/>
                    <a:lstStyle/>
                    <a:p>
                      <a:r>
                        <a:rPr kumimoji="1" lang="en-US" altLang="ja-JP" dirty="0"/>
                        <a:t>CRE(mg/dl)</a:t>
                      </a:r>
                      <a:endParaRPr kumimoji="1" lang="ja-JP" altLang="en-US" dirty="0"/>
                    </a:p>
                  </a:txBody>
                  <a:tcPr/>
                </a:tc>
                <a:tc>
                  <a:txBody>
                    <a:bodyPr/>
                    <a:lstStyle/>
                    <a:p>
                      <a:pPr algn="ctr"/>
                      <a:r>
                        <a:rPr kumimoji="1" lang="en-US" altLang="ja-JP" dirty="0"/>
                        <a:t>0.5</a:t>
                      </a:r>
                      <a:endParaRPr kumimoji="1" lang="ja-JP" altLang="en-US" dirty="0"/>
                    </a:p>
                  </a:txBody>
                  <a:tcPr/>
                </a:tc>
                <a:extLst>
                  <a:ext uri="{0D108BD9-81ED-4DB2-BD59-A6C34878D82A}">
                    <a16:rowId xmlns:a16="http://schemas.microsoft.com/office/drawing/2014/main" val="10001"/>
                  </a:ext>
                </a:extLst>
              </a:tr>
              <a:tr h="623983">
                <a:tc>
                  <a:txBody>
                    <a:bodyPr/>
                    <a:lstStyle/>
                    <a:p>
                      <a:r>
                        <a:rPr kumimoji="1" lang="en-US" altLang="ja-JP" dirty="0"/>
                        <a:t>WBC(/</a:t>
                      </a:r>
                      <a:r>
                        <a:rPr kumimoji="1" lang="en-US" altLang="ja-JP" dirty="0" err="1"/>
                        <a:t>μl</a:t>
                      </a:r>
                      <a:r>
                        <a:rPr kumimoji="1" lang="en-US" altLang="ja-JP" dirty="0"/>
                        <a:t>)</a:t>
                      </a:r>
                      <a:endParaRPr kumimoji="1" lang="ja-JP" altLang="en-US" dirty="0"/>
                    </a:p>
                  </a:txBody>
                  <a:tcPr/>
                </a:tc>
                <a:tc>
                  <a:txBody>
                    <a:bodyPr/>
                    <a:lstStyle/>
                    <a:p>
                      <a:pPr algn="ctr"/>
                      <a:r>
                        <a:rPr kumimoji="1" lang="en-US" altLang="ja-JP" dirty="0">
                          <a:solidFill>
                            <a:schemeClr val="tx1"/>
                          </a:solidFill>
                        </a:rPr>
                        <a:t>8,400</a:t>
                      </a:r>
                    </a:p>
                  </a:txBody>
                  <a:tcPr/>
                </a:tc>
                <a:tc>
                  <a:txBody>
                    <a:bodyPr/>
                    <a:lstStyle/>
                    <a:p>
                      <a:r>
                        <a:rPr kumimoji="1" lang="en-US" altLang="ja-JP" dirty="0"/>
                        <a:t>BUN(mg/dl)</a:t>
                      </a:r>
                      <a:endParaRPr kumimoji="1" lang="ja-JP" altLang="en-US" dirty="0"/>
                    </a:p>
                  </a:txBody>
                  <a:tcPr/>
                </a:tc>
                <a:tc>
                  <a:txBody>
                    <a:bodyPr/>
                    <a:lstStyle/>
                    <a:p>
                      <a:pPr algn="ctr"/>
                      <a:r>
                        <a:rPr kumimoji="1" lang="en-US" altLang="ja-JP" dirty="0"/>
                        <a:t>10.6</a:t>
                      </a:r>
                      <a:endParaRPr kumimoji="1" lang="ja-JP" altLang="en-US" dirty="0"/>
                    </a:p>
                  </a:txBody>
                  <a:tcPr/>
                </a:tc>
                <a:tc>
                  <a:txBody>
                    <a:bodyPr/>
                    <a:lstStyle/>
                    <a:p>
                      <a:r>
                        <a:rPr kumimoji="1" lang="en-US" altLang="ja-JP" dirty="0"/>
                        <a:t>ALB(g/dl)</a:t>
                      </a:r>
                      <a:endParaRPr kumimoji="1" lang="ja-JP" altLang="en-US" dirty="0"/>
                    </a:p>
                  </a:txBody>
                  <a:tcPr/>
                </a:tc>
                <a:tc>
                  <a:txBody>
                    <a:bodyPr/>
                    <a:lstStyle/>
                    <a:p>
                      <a:pPr algn="ctr"/>
                      <a:r>
                        <a:rPr kumimoji="1" lang="en-US" altLang="ja-JP" dirty="0">
                          <a:solidFill>
                            <a:schemeClr val="tx2"/>
                          </a:solidFill>
                        </a:rPr>
                        <a:t>2.8</a:t>
                      </a:r>
                      <a:endParaRPr kumimoji="1" lang="ja-JP" altLang="en-US" dirty="0">
                        <a:solidFill>
                          <a:schemeClr val="tx2"/>
                        </a:solidFill>
                      </a:endParaRPr>
                    </a:p>
                  </a:txBody>
                  <a:tcPr/>
                </a:tc>
                <a:extLst>
                  <a:ext uri="{0D108BD9-81ED-4DB2-BD59-A6C34878D82A}">
                    <a16:rowId xmlns:a16="http://schemas.microsoft.com/office/drawing/2014/main" val="10002"/>
                  </a:ext>
                </a:extLst>
              </a:tr>
              <a:tr h="623983">
                <a:tc>
                  <a:txBody>
                    <a:bodyPr/>
                    <a:lstStyle/>
                    <a:p>
                      <a:pPr marL="0" marR="0" lvl="0" indent="0" algn="r" defTabSz="914395" rtl="0" eaLnBrk="1" fontAlgn="auto" latinLnBrk="0" hangingPunct="1">
                        <a:lnSpc>
                          <a:spcPct val="100000"/>
                        </a:lnSpc>
                        <a:spcBef>
                          <a:spcPts val="0"/>
                        </a:spcBef>
                        <a:spcAft>
                          <a:spcPts val="0"/>
                        </a:spcAft>
                        <a:buClrTx/>
                        <a:buSzTx/>
                        <a:buFontTx/>
                        <a:buNone/>
                        <a:tabLst/>
                        <a:defRPr/>
                      </a:pPr>
                      <a:r>
                        <a:rPr kumimoji="1" lang="en-US" altLang="ja-JP" dirty="0"/>
                        <a:t>GR(</a:t>
                      </a:r>
                      <a:r>
                        <a:rPr kumimoji="1" lang="ja-JP" altLang="en-US" dirty="0"/>
                        <a:t>％</a:t>
                      </a:r>
                      <a:r>
                        <a:rPr kumimoji="1" lang="en-US" altLang="ja-JP" dirty="0"/>
                        <a:t>)</a:t>
                      </a:r>
                      <a:endParaRPr kumimoji="1" lang="ja-JP" altLang="en-US" dirty="0"/>
                    </a:p>
                    <a:p>
                      <a:endParaRPr kumimoji="1" lang="en-US" altLang="ja-JP" baseline="0" dirty="0"/>
                    </a:p>
                  </a:txBody>
                  <a:tcPr/>
                </a:tc>
                <a:tc>
                  <a:txBody>
                    <a:bodyPr/>
                    <a:lstStyle/>
                    <a:p>
                      <a:pPr algn="ctr"/>
                      <a:r>
                        <a:rPr kumimoji="1" lang="en-US" altLang="ja-JP" dirty="0"/>
                        <a:t>40.5</a:t>
                      </a:r>
                    </a:p>
                  </a:txBody>
                  <a:tcPr/>
                </a:tc>
                <a:tc>
                  <a:txBody>
                    <a:bodyPr/>
                    <a:lstStyle/>
                    <a:p>
                      <a:r>
                        <a:rPr kumimoji="1" lang="en-US" altLang="ja-JP" dirty="0"/>
                        <a:t>Ca(mg/dl)</a:t>
                      </a:r>
                      <a:endParaRPr kumimoji="1" lang="ja-JP" altLang="en-US" dirty="0"/>
                    </a:p>
                  </a:txBody>
                  <a:tcPr/>
                </a:tc>
                <a:tc>
                  <a:txBody>
                    <a:bodyPr/>
                    <a:lstStyle/>
                    <a:p>
                      <a:pPr algn="ctr"/>
                      <a:r>
                        <a:rPr kumimoji="1" lang="en-US" altLang="ja-JP" dirty="0"/>
                        <a:t>10.0</a:t>
                      </a:r>
                      <a:endParaRPr kumimoji="1" lang="ja-JP" altLang="en-US" dirty="0"/>
                    </a:p>
                  </a:txBody>
                  <a:tcPr/>
                </a:tc>
                <a:tc>
                  <a:txBody>
                    <a:bodyPr/>
                    <a:lstStyle/>
                    <a:p>
                      <a:r>
                        <a:rPr kumimoji="1" lang="en-US" altLang="ja-JP" dirty="0"/>
                        <a:t>TCHO(mg/dl)</a:t>
                      </a:r>
                      <a:endParaRPr kumimoji="1" lang="ja-JP" altLang="en-US" dirty="0"/>
                    </a:p>
                  </a:txBody>
                  <a:tcPr/>
                </a:tc>
                <a:tc>
                  <a:txBody>
                    <a:bodyPr/>
                    <a:lstStyle/>
                    <a:p>
                      <a:pPr algn="ctr"/>
                      <a:r>
                        <a:rPr kumimoji="1" lang="en-US" altLang="ja-JP" dirty="0">
                          <a:solidFill>
                            <a:schemeClr val="tx1"/>
                          </a:solidFill>
                        </a:rPr>
                        <a:t>101</a:t>
                      </a:r>
                      <a:endParaRPr kumimoji="1" lang="ja-JP" altLang="en-US" dirty="0">
                        <a:solidFill>
                          <a:schemeClr val="tx1"/>
                        </a:solidFill>
                      </a:endParaRPr>
                    </a:p>
                  </a:txBody>
                  <a:tcPr/>
                </a:tc>
                <a:extLst>
                  <a:ext uri="{0D108BD9-81ED-4DB2-BD59-A6C34878D82A}">
                    <a16:rowId xmlns:a16="http://schemas.microsoft.com/office/drawing/2014/main" val="10003"/>
                  </a:ext>
                </a:extLst>
              </a:tr>
              <a:tr h="623983">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dirty="0"/>
                        <a:t>PLT(</a:t>
                      </a:r>
                      <a:r>
                        <a:rPr kumimoji="1" lang="ja-JP" altLang="en-US" dirty="0"/>
                        <a:t>万</a:t>
                      </a:r>
                      <a:r>
                        <a:rPr kumimoji="1" lang="en-US" altLang="ja-JP" dirty="0"/>
                        <a:t>/</a:t>
                      </a:r>
                      <a:r>
                        <a:rPr kumimoji="1" lang="en-US" altLang="ja-JP" dirty="0" err="1"/>
                        <a:t>μl</a:t>
                      </a:r>
                      <a:r>
                        <a:rPr kumimoji="1" lang="en-US" altLang="ja-JP" dirty="0"/>
                        <a:t>)</a:t>
                      </a:r>
                      <a:endParaRPr kumimoji="1" lang="ja-JP" altLang="en-US" dirty="0"/>
                    </a:p>
                    <a:p>
                      <a:endParaRPr kumimoji="1" lang="en-US" altLang="ja-JP" baseline="0" dirty="0"/>
                    </a:p>
                  </a:txBody>
                  <a:tcPr/>
                </a:tc>
                <a:tc>
                  <a:txBody>
                    <a:bodyPr/>
                    <a:lstStyle/>
                    <a:p>
                      <a:pPr algn="ctr"/>
                      <a:r>
                        <a:rPr kumimoji="1" lang="en-US" altLang="ja-JP" dirty="0"/>
                        <a:t>28.9</a:t>
                      </a:r>
                    </a:p>
                  </a:txBody>
                  <a:tcPr/>
                </a:tc>
                <a:tc>
                  <a:txBody>
                    <a:bodyPr/>
                    <a:lstStyle/>
                    <a:p>
                      <a:r>
                        <a:rPr kumimoji="1" lang="en-US" altLang="ja-JP" dirty="0"/>
                        <a:t>IP(mg/dl)</a:t>
                      </a:r>
                      <a:endParaRPr kumimoji="1" lang="ja-JP" altLang="en-US" dirty="0"/>
                    </a:p>
                  </a:txBody>
                  <a:tcPr/>
                </a:tc>
                <a:tc>
                  <a:txBody>
                    <a:bodyPr/>
                    <a:lstStyle/>
                    <a:p>
                      <a:pPr algn="ctr"/>
                      <a:r>
                        <a:rPr kumimoji="1" lang="en-US" altLang="ja-JP" dirty="0">
                          <a:solidFill>
                            <a:srgbClr val="FF0000"/>
                          </a:solidFill>
                        </a:rPr>
                        <a:t>9.1</a:t>
                      </a:r>
                      <a:endParaRPr kumimoji="1" lang="ja-JP" altLang="en-US" dirty="0">
                        <a:solidFill>
                          <a:srgbClr val="FF0000"/>
                        </a:solidFill>
                      </a:endParaRPr>
                    </a:p>
                  </a:txBody>
                  <a:tcPr/>
                </a:tc>
                <a:tc>
                  <a:txBody>
                    <a:bodyPr/>
                    <a:lstStyle/>
                    <a:p>
                      <a:r>
                        <a:rPr kumimoji="1" lang="en-US" altLang="ja-JP" dirty="0"/>
                        <a:t>GLU(mg/dl)</a:t>
                      </a:r>
                      <a:endParaRPr kumimoji="1" lang="ja-JP" altLang="en-US" dirty="0"/>
                    </a:p>
                  </a:txBody>
                  <a:tcPr/>
                </a:tc>
                <a:tc>
                  <a:txBody>
                    <a:bodyPr/>
                    <a:lstStyle/>
                    <a:p>
                      <a:pPr algn="ctr"/>
                      <a:r>
                        <a:rPr kumimoji="1" lang="en-US" altLang="ja-JP" dirty="0">
                          <a:solidFill>
                            <a:srgbClr val="FF0000"/>
                          </a:solidFill>
                        </a:rPr>
                        <a:t>135</a:t>
                      </a:r>
                      <a:endParaRPr kumimoji="1" lang="ja-JP" altLang="en-US" dirty="0">
                        <a:solidFill>
                          <a:srgbClr val="FF0000"/>
                        </a:solidFill>
                      </a:endParaRPr>
                    </a:p>
                  </a:txBody>
                  <a:tcPr/>
                </a:tc>
                <a:extLst>
                  <a:ext uri="{0D108BD9-81ED-4DB2-BD59-A6C34878D82A}">
                    <a16:rowId xmlns:a16="http://schemas.microsoft.com/office/drawing/2014/main" val="10004"/>
                  </a:ext>
                </a:extLst>
              </a:tr>
              <a:tr h="623983">
                <a:tc>
                  <a:txBody>
                    <a:bodyPr/>
                    <a:lstStyle/>
                    <a:p>
                      <a:r>
                        <a:rPr kumimoji="1" lang="en-US" altLang="ja-JP" dirty="0"/>
                        <a:t>HGB(g/dl)</a:t>
                      </a:r>
                      <a:endParaRPr kumimoji="1" lang="ja-JP" altLang="en-US" dirty="0"/>
                    </a:p>
                  </a:txBody>
                  <a:tcPr/>
                </a:tc>
                <a:tc>
                  <a:txBody>
                    <a:bodyPr/>
                    <a:lstStyle/>
                    <a:p>
                      <a:pPr algn="ctr"/>
                      <a:r>
                        <a:rPr kumimoji="1" lang="en-US" altLang="ja-JP" dirty="0"/>
                        <a:t>9.1</a:t>
                      </a:r>
                    </a:p>
                  </a:txBody>
                  <a:tcPr/>
                </a:tc>
                <a:tc>
                  <a:txBody>
                    <a:bodyPr/>
                    <a:lstStyle/>
                    <a:p>
                      <a:r>
                        <a:rPr kumimoji="1" lang="en-US" altLang="ja-JP" dirty="0"/>
                        <a:t>Na(</a:t>
                      </a:r>
                      <a:r>
                        <a:rPr kumimoji="1" lang="en-US" altLang="ja-JP" dirty="0" err="1"/>
                        <a:t>mEq</a:t>
                      </a:r>
                      <a:r>
                        <a:rPr kumimoji="1" lang="en-US" altLang="ja-JP" dirty="0"/>
                        <a:t>/l)</a:t>
                      </a:r>
                      <a:endParaRPr kumimoji="1" lang="ja-JP" altLang="en-US" dirty="0"/>
                    </a:p>
                  </a:txBody>
                  <a:tcPr/>
                </a:tc>
                <a:tc>
                  <a:txBody>
                    <a:bodyPr/>
                    <a:lstStyle/>
                    <a:p>
                      <a:pPr algn="ctr"/>
                      <a:r>
                        <a:rPr kumimoji="1" lang="en-US" altLang="ja-JP" dirty="0"/>
                        <a:t>140</a:t>
                      </a:r>
                      <a:endParaRPr kumimoji="1" lang="ja-JP" altLang="en-US" dirty="0"/>
                    </a:p>
                  </a:txBody>
                  <a:tcPr/>
                </a:tc>
                <a:tc>
                  <a:txBody>
                    <a:bodyPr/>
                    <a:lstStyle/>
                    <a:p>
                      <a:r>
                        <a:rPr kumimoji="1" lang="en-US" altLang="ja-JP" dirty="0"/>
                        <a:t>GGT(U/l)</a:t>
                      </a:r>
                      <a:endParaRPr kumimoji="1" lang="ja-JP" altLang="en-US" dirty="0"/>
                    </a:p>
                  </a:txBody>
                  <a:tcPr/>
                </a:tc>
                <a:tc>
                  <a:txBody>
                    <a:bodyPr/>
                    <a:lstStyle/>
                    <a:p>
                      <a:pPr algn="ctr"/>
                      <a:r>
                        <a:rPr kumimoji="1" lang="en-US" altLang="ja-JP" dirty="0">
                          <a:solidFill>
                            <a:srgbClr val="FF0000"/>
                          </a:solidFill>
                        </a:rPr>
                        <a:t>84</a:t>
                      </a:r>
                      <a:endParaRPr kumimoji="1" lang="ja-JP" altLang="en-US" dirty="0">
                        <a:solidFill>
                          <a:srgbClr val="FF0000"/>
                        </a:solidFill>
                      </a:endParaRPr>
                    </a:p>
                  </a:txBody>
                  <a:tcPr/>
                </a:tc>
                <a:extLst>
                  <a:ext uri="{0D108BD9-81ED-4DB2-BD59-A6C34878D82A}">
                    <a16:rowId xmlns:a16="http://schemas.microsoft.com/office/drawing/2014/main" val="10005"/>
                  </a:ext>
                </a:extLst>
              </a:tr>
              <a:tr h="623983">
                <a:tc>
                  <a:txBody>
                    <a:bodyPr/>
                    <a:lstStyle/>
                    <a:p>
                      <a:r>
                        <a:rPr kumimoji="1" lang="en-US" altLang="ja-JP" dirty="0"/>
                        <a:t>HCT(</a:t>
                      </a:r>
                      <a:r>
                        <a:rPr kumimoji="1" lang="ja-JP" altLang="en-US" dirty="0"/>
                        <a:t>％</a:t>
                      </a:r>
                      <a:r>
                        <a:rPr kumimoji="1" lang="en-US" altLang="ja-JP" dirty="0"/>
                        <a:t>)</a:t>
                      </a:r>
                      <a:endParaRPr kumimoji="1" lang="ja-JP" altLang="en-US" dirty="0"/>
                    </a:p>
                  </a:txBody>
                  <a:tcPr/>
                </a:tc>
                <a:tc>
                  <a:txBody>
                    <a:bodyPr/>
                    <a:lstStyle/>
                    <a:p>
                      <a:pPr algn="ctr"/>
                      <a:r>
                        <a:rPr kumimoji="1" lang="en-US" altLang="ja-JP" dirty="0">
                          <a:solidFill>
                            <a:schemeClr val="tx1"/>
                          </a:solidFill>
                        </a:rPr>
                        <a:t>30.7</a:t>
                      </a:r>
                    </a:p>
                  </a:txBody>
                  <a:tcPr/>
                </a:tc>
                <a:tc>
                  <a:txBody>
                    <a:bodyPr/>
                    <a:lstStyle/>
                    <a:p>
                      <a:r>
                        <a:rPr kumimoji="1" lang="en-US" altLang="ja-JP" dirty="0"/>
                        <a:t>K(</a:t>
                      </a:r>
                      <a:r>
                        <a:rPr kumimoji="1" lang="en-US" altLang="ja-JP" dirty="0" err="1"/>
                        <a:t>mEq</a:t>
                      </a:r>
                      <a:r>
                        <a:rPr kumimoji="1" lang="en-US" altLang="ja-JP" dirty="0"/>
                        <a:t>/l)</a:t>
                      </a:r>
                      <a:endParaRPr kumimoji="1" lang="ja-JP" altLang="en-US" dirty="0"/>
                    </a:p>
                  </a:txBody>
                  <a:tcPr/>
                </a:tc>
                <a:tc>
                  <a:txBody>
                    <a:bodyPr/>
                    <a:lstStyle/>
                    <a:p>
                      <a:pPr algn="ctr"/>
                      <a:r>
                        <a:rPr kumimoji="1" lang="en-US" altLang="ja-JP" dirty="0"/>
                        <a:t>4.2</a:t>
                      </a:r>
                      <a:endParaRPr kumimoji="1" lang="ja-JP" altLang="en-US" dirty="0"/>
                    </a:p>
                  </a:txBody>
                  <a:tcPr/>
                </a:tc>
                <a:tc>
                  <a:txBody>
                    <a:bodyPr/>
                    <a:lstStyle/>
                    <a:p>
                      <a:r>
                        <a:rPr kumimoji="1" lang="en-US" altLang="ja-JP" dirty="0"/>
                        <a:t>NH</a:t>
                      </a:r>
                      <a:r>
                        <a:rPr kumimoji="1" lang="ja-JP" altLang="en-US" dirty="0"/>
                        <a:t>₃</a:t>
                      </a:r>
                      <a:r>
                        <a:rPr kumimoji="1" lang="en-US" altLang="ja-JP" dirty="0"/>
                        <a:t>(μ</a:t>
                      </a:r>
                      <a:r>
                        <a:rPr kumimoji="1" lang="ja-JP" altLang="en-US" dirty="0"/>
                        <a:t>ｇ</a:t>
                      </a:r>
                      <a:r>
                        <a:rPr kumimoji="1" lang="en-US" altLang="ja-JP" dirty="0"/>
                        <a:t>/l)</a:t>
                      </a:r>
                      <a:endParaRPr kumimoji="1" lang="ja-JP" altLang="en-US" dirty="0"/>
                    </a:p>
                  </a:txBody>
                  <a:tcPr/>
                </a:tc>
                <a:tc>
                  <a:txBody>
                    <a:bodyPr/>
                    <a:lstStyle/>
                    <a:p>
                      <a:pPr algn="ctr"/>
                      <a:r>
                        <a:rPr kumimoji="1" lang="en-US" altLang="ja-JP" dirty="0">
                          <a:solidFill>
                            <a:srgbClr val="FF0000"/>
                          </a:solidFill>
                        </a:rPr>
                        <a:t>87</a:t>
                      </a:r>
                      <a:endParaRPr kumimoji="1" lang="ja-JP" altLang="en-US" dirty="0">
                        <a:solidFill>
                          <a:srgbClr val="FF0000"/>
                        </a:solidFill>
                      </a:endParaRPr>
                    </a:p>
                  </a:txBody>
                  <a:tcPr/>
                </a:tc>
                <a:extLst>
                  <a:ext uri="{0D108BD9-81ED-4DB2-BD59-A6C34878D82A}">
                    <a16:rowId xmlns:a16="http://schemas.microsoft.com/office/drawing/2014/main" val="10006"/>
                  </a:ext>
                </a:extLst>
              </a:tr>
              <a:tr h="623983">
                <a:tc>
                  <a:txBody>
                    <a:bodyPr/>
                    <a:lstStyle/>
                    <a:p>
                      <a:r>
                        <a:rPr kumimoji="1" lang="en-US" altLang="ja-JP" dirty="0"/>
                        <a:t>TP(g/dl)</a:t>
                      </a:r>
                      <a:endParaRPr kumimoji="1" lang="ja-JP" altLang="en-US" dirty="0"/>
                    </a:p>
                  </a:txBody>
                  <a:tcPr/>
                </a:tc>
                <a:tc>
                  <a:txBody>
                    <a:bodyPr/>
                    <a:lstStyle/>
                    <a:p>
                      <a:pPr algn="ctr"/>
                      <a:r>
                        <a:rPr kumimoji="1" lang="en-US" altLang="ja-JP" dirty="0">
                          <a:solidFill>
                            <a:schemeClr val="tx2"/>
                          </a:solidFill>
                        </a:rPr>
                        <a:t>5.8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Cl(</a:t>
                      </a:r>
                      <a:r>
                        <a:rPr kumimoji="1" lang="en-US" altLang="ja-JP" dirty="0" err="1"/>
                        <a:t>mEq</a:t>
                      </a:r>
                      <a:r>
                        <a:rPr kumimoji="1" lang="en-US" altLang="ja-JP" dirty="0"/>
                        <a:t>/l)</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97</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TBA(µmol/l)</a:t>
                      </a:r>
                      <a:endParaRPr kumimoji="1" lang="ja-JP" altLang="en-US" dirty="0"/>
                    </a:p>
                  </a:txBody>
                  <a:tcPr/>
                </a:tc>
                <a:tc>
                  <a:txBody>
                    <a:bodyPr/>
                    <a:lstStyle/>
                    <a:p>
                      <a:pPr algn="ctr"/>
                      <a:r>
                        <a:rPr kumimoji="1" lang="en-US" altLang="ja-JP" dirty="0">
                          <a:solidFill>
                            <a:srgbClr val="FF0000"/>
                          </a:solidFill>
                        </a:rPr>
                        <a:t>268.2</a:t>
                      </a:r>
                      <a:endParaRPr kumimoji="1" lang="ja-JP" altLang="en-US" dirty="0">
                        <a:solidFill>
                          <a:srgbClr val="FF0000"/>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533037"/>
      </p:ext>
    </p:extLst>
  </p:cSld>
  <p:clrMapOvr>
    <a:masterClrMapping/>
  </p:clrMapOvr>
  <mc:AlternateContent xmlns:mc="http://schemas.openxmlformats.org/markup-compatibility/2006" xmlns:p14="http://schemas.microsoft.com/office/powerpoint/2010/main">
    <mc:Choice Requires="p14">
      <p:transition spd="slow" p14:dur="2000" advTm="17613"/>
    </mc:Choice>
    <mc:Fallback xmlns="">
      <p:transition spd="slow" advTm="176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B56B074-F371-4E49-A309-FC271010A60C}"/>
              </a:ext>
            </a:extLst>
          </p:cNvPr>
          <p:cNvSpPr txBox="1"/>
          <p:nvPr/>
        </p:nvSpPr>
        <p:spPr>
          <a:xfrm>
            <a:off x="3456344" y="229079"/>
            <a:ext cx="3096344" cy="523220"/>
          </a:xfrm>
          <a:prstGeom prst="rect">
            <a:avLst/>
          </a:prstGeom>
          <a:noFill/>
        </p:spPr>
        <p:txBody>
          <a:bodyPr wrap="square" rtlCol="0">
            <a:spAutoFit/>
          </a:bodyPr>
          <a:lstStyle/>
          <a:p>
            <a:r>
              <a:rPr lang="ja-JP" altLang="en-US" sz="2800" u="sng" dirty="0">
                <a:solidFill>
                  <a:srgbClr val="4D4D4D"/>
                </a:solidFill>
              </a:rPr>
              <a:t>超音波検査所見</a:t>
            </a:r>
            <a:endParaRPr lang="en-US" altLang="ja-JP" sz="2800" u="sng" dirty="0">
              <a:solidFill>
                <a:srgbClr val="4D4D4D"/>
              </a:solidFill>
            </a:endParaRPr>
          </a:p>
        </p:txBody>
      </p:sp>
      <p:sp>
        <p:nvSpPr>
          <p:cNvPr id="7" name="テキスト ボックス 6">
            <a:extLst>
              <a:ext uri="{FF2B5EF4-FFF2-40B4-BE49-F238E27FC236}">
                <a16:creationId xmlns:a16="http://schemas.microsoft.com/office/drawing/2014/main" id="{56D059E3-2DBF-4E43-AA0C-4461DBCA67E1}"/>
              </a:ext>
            </a:extLst>
          </p:cNvPr>
          <p:cNvSpPr txBox="1"/>
          <p:nvPr/>
        </p:nvSpPr>
        <p:spPr>
          <a:xfrm>
            <a:off x="7573" y="888089"/>
            <a:ext cx="4565215" cy="3139321"/>
          </a:xfrm>
          <a:prstGeom prst="rect">
            <a:avLst/>
          </a:prstGeom>
          <a:noFill/>
        </p:spPr>
        <p:txBody>
          <a:bodyPr wrap="square" rtlCol="0">
            <a:spAutoFit/>
          </a:bodyPr>
          <a:lstStyle/>
          <a:p>
            <a:r>
              <a:rPr kumimoji="1" lang="ja-JP" altLang="en-US" dirty="0"/>
              <a:t>〇右側</a:t>
            </a:r>
            <a:r>
              <a:rPr lang="ja-JP" altLang="en-US" dirty="0"/>
              <a:t>膁</a:t>
            </a:r>
            <a:r>
              <a:rPr kumimoji="1" lang="ja-JP" altLang="en-US" dirty="0"/>
              <a:t>部</a:t>
            </a:r>
            <a:r>
              <a:rPr lang="ja-JP" altLang="en-US" dirty="0"/>
              <a:t>第</a:t>
            </a:r>
            <a:r>
              <a:rPr lang="en-US" altLang="ja-JP" dirty="0"/>
              <a:t>9</a:t>
            </a:r>
            <a:r>
              <a:rPr lang="ja-JP" altLang="en-US" dirty="0"/>
              <a:t>肋間</a:t>
            </a:r>
            <a:r>
              <a:rPr kumimoji="1" lang="ja-JP" altLang="en-US" dirty="0"/>
              <a:t>より描写</a:t>
            </a:r>
            <a:endParaRPr kumimoji="1" lang="en-US" altLang="ja-JP" dirty="0"/>
          </a:p>
          <a:p>
            <a:r>
              <a:rPr kumimoji="1" lang="en-US" altLang="ja-JP" dirty="0"/>
              <a:t>(Ds</a:t>
            </a:r>
            <a:r>
              <a:rPr lang="ja-JP" altLang="en-US" dirty="0"/>
              <a:t>：背側、</a:t>
            </a:r>
            <a:r>
              <a:rPr lang="en-US" altLang="ja-JP" dirty="0"/>
              <a:t>Vt</a:t>
            </a:r>
            <a:r>
              <a:rPr lang="ja-JP" altLang="en-US" dirty="0"/>
              <a:t>：腹側</a:t>
            </a:r>
            <a:r>
              <a:rPr kumimoji="1" lang="en-US" altLang="ja-JP" dirty="0"/>
              <a:t>)</a:t>
            </a:r>
          </a:p>
          <a:p>
            <a:endParaRPr lang="en-US" altLang="ja-JP" dirty="0"/>
          </a:p>
          <a:p>
            <a:r>
              <a:rPr lang="en-US" altLang="ja-JP" dirty="0"/>
              <a:t>A</a:t>
            </a:r>
            <a:r>
              <a:rPr lang="ja-JP" altLang="en-US" dirty="0"/>
              <a:t>：超音波検査画像</a:t>
            </a:r>
            <a:endParaRPr lang="en-US" altLang="ja-JP" dirty="0"/>
          </a:p>
          <a:p>
            <a:r>
              <a:rPr lang="ja-JP" altLang="en-US" dirty="0"/>
              <a:t>後大静脈</a:t>
            </a:r>
            <a:r>
              <a:rPr lang="en-US" altLang="ja-JP" dirty="0"/>
              <a:t>(CVC)</a:t>
            </a:r>
            <a:r>
              <a:rPr lang="ja-JP" altLang="en-US" dirty="0"/>
              <a:t>と門脈</a:t>
            </a:r>
            <a:r>
              <a:rPr lang="en-US" altLang="ja-JP" dirty="0"/>
              <a:t>(PV)</a:t>
            </a:r>
            <a:r>
              <a:rPr lang="ja-JP" altLang="en-US" dirty="0"/>
              <a:t>を描写</a:t>
            </a:r>
            <a:endParaRPr lang="en-US" altLang="ja-JP" dirty="0"/>
          </a:p>
          <a:p>
            <a:endParaRPr kumimoji="1" lang="en-US" altLang="ja-JP" dirty="0"/>
          </a:p>
          <a:p>
            <a:r>
              <a:rPr lang="en-US" altLang="ja-JP" dirty="0"/>
              <a:t>B</a:t>
            </a:r>
            <a:r>
              <a:rPr lang="ja-JP" altLang="en-US" dirty="0"/>
              <a:t>～</a:t>
            </a:r>
            <a:r>
              <a:rPr lang="en-US" altLang="ja-JP" dirty="0"/>
              <a:t>C</a:t>
            </a:r>
            <a:r>
              <a:rPr lang="ja-JP" altLang="en-US" dirty="0"/>
              <a:t>：カラードップラー画像</a:t>
            </a:r>
            <a:endParaRPr lang="en-US" altLang="ja-JP" dirty="0"/>
          </a:p>
          <a:p>
            <a:r>
              <a:rPr kumimoji="1" lang="ja-JP" altLang="en-US" dirty="0"/>
              <a:t>後大静脈と門脈のシャント血管</a:t>
            </a:r>
            <a:r>
              <a:rPr kumimoji="1" lang="en-US" altLang="ja-JP" dirty="0"/>
              <a:t>(</a:t>
            </a:r>
            <a:r>
              <a:rPr kumimoji="1" lang="ja-JP" altLang="en-US" dirty="0"/>
              <a:t>矢印</a:t>
            </a:r>
            <a:r>
              <a:rPr kumimoji="1" lang="en-US" altLang="ja-JP" dirty="0"/>
              <a:t>)</a:t>
            </a:r>
            <a:r>
              <a:rPr kumimoji="1" lang="ja-JP" altLang="en-US" dirty="0"/>
              <a:t>に乱流を認める</a:t>
            </a:r>
            <a:endParaRPr kumimoji="1" lang="en-US" altLang="ja-JP" dirty="0"/>
          </a:p>
          <a:p>
            <a:endParaRPr kumimoji="1" lang="en-US" altLang="ja-JP" dirty="0"/>
          </a:p>
          <a:p>
            <a:endParaRPr kumimoji="1" lang="en-US" altLang="ja-JP" dirty="0"/>
          </a:p>
        </p:txBody>
      </p:sp>
      <p:sp>
        <p:nvSpPr>
          <p:cNvPr id="17" name="テキスト ボックス 16">
            <a:extLst>
              <a:ext uri="{FF2B5EF4-FFF2-40B4-BE49-F238E27FC236}">
                <a16:creationId xmlns:a16="http://schemas.microsoft.com/office/drawing/2014/main" id="{B7A26428-B7A7-4C01-9235-DD35D17B04C3}"/>
              </a:ext>
            </a:extLst>
          </p:cNvPr>
          <p:cNvSpPr txBox="1"/>
          <p:nvPr/>
        </p:nvSpPr>
        <p:spPr>
          <a:xfrm>
            <a:off x="5129022" y="1399183"/>
            <a:ext cx="670135" cy="369332"/>
          </a:xfrm>
          <a:prstGeom prst="rect">
            <a:avLst/>
          </a:prstGeom>
          <a:noFill/>
        </p:spPr>
        <p:txBody>
          <a:bodyPr wrap="square" rtlCol="0">
            <a:spAutoFit/>
          </a:bodyPr>
          <a:lstStyle/>
          <a:p>
            <a:r>
              <a:rPr kumimoji="1" lang="en-US" altLang="ja-JP" dirty="0">
                <a:solidFill>
                  <a:schemeClr val="accent3"/>
                </a:solidFill>
              </a:rPr>
              <a:t>B</a:t>
            </a:r>
            <a:endParaRPr kumimoji="1" lang="ja-JP" altLang="en-US" dirty="0">
              <a:solidFill>
                <a:schemeClr val="accent3"/>
              </a:solidFill>
            </a:endParaRPr>
          </a:p>
        </p:txBody>
      </p:sp>
      <p:pic>
        <p:nvPicPr>
          <p:cNvPr id="11" name="図 10">
            <a:extLst>
              <a:ext uri="{FF2B5EF4-FFF2-40B4-BE49-F238E27FC236}">
                <a16:creationId xmlns:a16="http://schemas.microsoft.com/office/drawing/2014/main" id="{13314846-3127-4EE7-AFFC-C4EC961A6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5" y="3854311"/>
            <a:ext cx="4476002" cy="3049794"/>
          </a:xfrm>
          <a:prstGeom prst="rect">
            <a:avLst/>
          </a:prstGeom>
        </p:spPr>
      </p:pic>
      <p:sp>
        <p:nvSpPr>
          <p:cNvPr id="30" name="テキスト ボックス 29">
            <a:extLst>
              <a:ext uri="{FF2B5EF4-FFF2-40B4-BE49-F238E27FC236}">
                <a16:creationId xmlns:a16="http://schemas.microsoft.com/office/drawing/2014/main" id="{2A2D9824-A313-4D81-A8E6-8E916B9F7B9B}"/>
              </a:ext>
            </a:extLst>
          </p:cNvPr>
          <p:cNvSpPr txBox="1"/>
          <p:nvPr/>
        </p:nvSpPr>
        <p:spPr>
          <a:xfrm>
            <a:off x="5928475" y="1281579"/>
            <a:ext cx="648072" cy="338554"/>
          </a:xfrm>
          <a:prstGeom prst="rect">
            <a:avLst/>
          </a:prstGeom>
          <a:noFill/>
        </p:spPr>
        <p:txBody>
          <a:bodyPr wrap="square" rtlCol="0">
            <a:spAutoFit/>
          </a:bodyPr>
          <a:lstStyle/>
          <a:p>
            <a:r>
              <a:rPr lang="en-US" altLang="ja-JP" sz="1600" dirty="0">
                <a:solidFill>
                  <a:schemeClr val="bg1"/>
                </a:solidFill>
              </a:rPr>
              <a:t>Ds</a:t>
            </a:r>
            <a:endParaRPr kumimoji="1" lang="ja-JP" altLang="en-US" sz="1600" dirty="0">
              <a:solidFill>
                <a:schemeClr val="bg1"/>
              </a:solidFill>
            </a:endParaRPr>
          </a:p>
        </p:txBody>
      </p:sp>
      <p:sp>
        <p:nvSpPr>
          <p:cNvPr id="31" name="テキスト ボックス 30">
            <a:extLst>
              <a:ext uri="{FF2B5EF4-FFF2-40B4-BE49-F238E27FC236}">
                <a16:creationId xmlns:a16="http://schemas.microsoft.com/office/drawing/2014/main" id="{7A822FFE-1A25-422B-A414-977C67363580}"/>
              </a:ext>
            </a:extLst>
          </p:cNvPr>
          <p:cNvSpPr txBox="1"/>
          <p:nvPr/>
        </p:nvSpPr>
        <p:spPr>
          <a:xfrm>
            <a:off x="9612560" y="4941168"/>
            <a:ext cx="648072" cy="369332"/>
          </a:xfrm>
          <a:prstGeom prst="rect">
            <a:avLst/>
          </a:prstGeom>
          <a:noFill/>
        </p:spPr>
        <p:txBody>
          <a:bodyPr wrap="square" rtlCol="0">
            <a:spAutoFit/>
          </a:bodyPr>
          <a:lstStyle/>
          <a:p>
            <a:r>
              <a:rPr lang="en-US" altLang="ja-JP" dirty="0">
                <a:solidFill>
                  <a:schemeClr val="bg1"/>
                </a:solidFill>
              </a:rPr>
              <a:t>Ds</a:t>
            </a:r>
            <a:endParaRPr kumimoji="1" lang="ja-JP" altLang="en-US" dirty="0">
              <a:solidFill>
                <a:schemeClr val="bg1"/>
              </a:solidFill>
            </a:endParaRPr>
          </a:p>
        </p:txBody>
      </p:sp>
      <p:sp>
        <p:nvSpPr>
          <p:cNvPr id="32" name="テキスト ボックス 31">
            <a:extLst>
              <a:ext uri="{FF2B5EF4-FFF2-40B4-BE49-F238E27FC236}">
                <a16:creationId xmlns:a16="http://schemas.microsoft.com/office/drawing/2014/main" id="{FBD62E84-ADD3-48D4-B79A-09AB318D23A3}"/>
              </a:ext>
            </a:extLst>
          </p:cNvPr>
          <p:cNvSpPr txBox="1"/>
          <p:nvPr/>
        </p:nvSpPr>
        <p:spPr>
          <a:xfrm>
            <a:off x="7333277" y="1326991"/>
            <a:ext cx="648072" cy="338554"/>
          </a:xfrm>
          <a:prstGeom prst="rect">
            <a:avLst/>
          </a:prstGeom>
          <a:noFill/>
        </p:spPr>
        <p:txBody>
          <a:bodyPr wrap="square" rtlCol="0">
            <a:spAutoFit/>
          </a:bodyPr>
          <a:lstStyle/>
          <a:p>
            <a:r>
              <a:rPr lang="en-US" altLang="ja-JP" sz="1600" dirty="0">
                <a:solidFill>
                  <a:schemeClr val="bg1"/>
                </a:solidFill>
              </a:rPr>
              <a:t>Vt</a:t>
            </a:r>
            <a:endParaRPr kumimoji="1" lang="ja-JP" altLang="en-US" sz="1600" dirty="0">
              <a:solidFill>
                <a:schemeClr val="bg1"/>
              </a:solidFill>
            </a:endParaRPr>
          </a:p>
        </p:txBody>
      </p:sp>
      <p:sp>
        <p:nvSpPr>
          <p:cNvPr id="33" name="テキスト ボックス 32">
            <a:extLst>
              <a:ext uri="{FF2B5EF4-FFF2-40B4-BE49-F238E27FC236}">
                <a16:creationId xmlns:a16="http://schemas.microsoft.com/office/drawing/2014/main" id="{880E6635-A0C7-4BB8-BB75-D05A42302C58}"/>
              </a:ext>
            </a:extLst>
          </p:cNvPr>
          <p:cNvSpPr txBox="1"/>
          <p:nvPr/>
        </p:nvSpPr>
        <p:spPr>
          <a:xfrm>
            <a:off x="1043608" y="4855222"/>
            <a:ext cx="648072" cy="369332"/>
          </a:xfrm>
          <a:prstGeom prst="rect">
            <a:avLst/>
          </a:prstGeom>
          <a:noFill/>
        </p:spPr>
        <p:txBody>
          <a:bodyPr wrap="square" rtlCol="0">
            <a:spAutoFit/>
          </a:bodyPr>
          <a:lstStyle/>
          <a:p>
            <a:r>
              <a:rPr lang="en-US" altLang="ja-JP" dirty="0"/>
              <a:t>Ds</a:t>
            </a:r>
            <a:endParaRPr kumimoji="1" lang="ja-JP" altLang="en-US" dirty="0"/>
          </a:p>
        </p:txBody>
      </p:sp>
      <p:grpSp>
        <p:nvGrpSpPr>
          <p:cNvPr id="29" name="グループ化 28">
            <a:extLst>
              <a:ext uri="{FF2B5EF4-FFF2-40B4-BE49-F238E27FC236}">
                <a16:creationId xmlns:a16="http://schemas.microsoft.com/office/drawing/2014/main" id="{1A05077D-5B60-48F6-B9C6-EA3E510615FF}"/>
              </a:ext>
            </a:extLst>
          </p:cNvPr>
          <p:cNvGrpSpPr/>
          <p:nvPr/>
        </p:nvGrpSpPr>
        <p:grpSpPr>
          <a:xfrm>
            <a:off x="4558167" y="720233"/>
            <a:ext cx="4521304" cy="3113595"/>
            <a:chOff x="192063" y="1211159"/>
            <a:chExt cx="4324991" cy="2925874"/>
          </a:xfrm>
        </p:grpSpPr>
        <p:sp>
          <p:nvSpPr>
            <p:cNvPr id="13" name="テキスト ボックス 12">
              <a:extLst>
                <a:ext uri="{FF2B5EF4-FFF2-40B4-BE49-F238E27FC236}">
                  <a16:creationId xmlns:a16="http://schemas.microsoft.com/office/drawing/2014/main" id="{F134FD94-09EE-486C-9160-DA356C33E34E}"/>
                </a:ext>
              </a:extLst>
            </p:cNvPr>
            <p:cNvSpPr txBox="1"/>
            <p:nvPr/>
          </p:nvSpPr>
          <p:spPr>
            <a:xfrm>
              <a:off x="806923" y="1470526"/>
              <a:ext cx="670135" cy="369332"/>
            </a:xfrm>
            <a:prstGeom prst="rect">
              <a:avLst/>
            </a:prstGeom>
            <a:noFill/>
          </p:spPr>
          <p:txBody>
            <a:bodyPr wrap="square" rtlCol="0">
              <a:spAutoFit/>
            </a:bodyPr>
            <a:lstStyle/>
            <a:p>
              <a:r>
                <a:rPr lang="en-US" altLang="ja-JP" dirty="0">
                  <a:solidFill>
                    <a:schemeClr val="accent3"/>
                  </a:solidFill>
                </a:rPr>
                <a:t>A</a:t>
              </a:r>
              <a:endParaRPr kumimoji="1" lang="ja-JP" altLang="en-US" dirty="0">
                <a:solidFill>
                  <a:schemeClr val="accent3"/>
                </a:solidFill>
              </a:endParaRPr>
            </a:p>
          </p:txBody>
        </p:sp>
        <p:pic>
          <p:nvPicPr>
            <p:cNvPr id="9" name="図 8">
              <a:extLst>
                <a:ext uri="{FF2B5EF4-FFF2-40B4-BE49-F238E27FC236}">
                  <a16:creationId xmlns:a16="http://schemas.microsoft.com/office/drawing/2014/main" id="{E592455A-E268-431D-AAB3-E861B9925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63" y="1211159"/>
              <a:ext cx="4324991" cy="2925874"/>
            </a:xfrm>
            <a:prstGeom prst="rect">
              <a:avLst/>
            </a:prstGeom>
          </p:spPr>
        </p:pic>
        <p:sp>
          <p:nvSpPr>
            <p:cNvPr id="16" name="テキスト ボックス 15">
              <a:extLst>
                <a:ext uri="{FF2B5EF4-FFF2-40B4-BE49-F238E27FC236}">
                  <a16:creationId xmlns:a16="http://schemas.microsoft.com/office/drawing/2014/main" id="{6552E5AF-C539-4B56-BE5F-05A341BB9004}"/>
                </a:ext>
              </a:extLst>
            </p:cNvPr>
            <p:cNvSpPr txBox="1"/>
            <p:nvPr/>
          </p:nvSpPr>
          <p:spPr>
            <a:xfrm>
              <a:off x="1906250" y="2715712"/>
              <a:ext cx="648072" cy="338554"/>
            </a:xfrm>
            <a:prstGeom prst="rect">
              <a:avLst/>
            </a:prstGeom>
            <a:noFill/>
          </p:spPr>
          <p:txBody>
            <a:bodyPr wrap="square" rtlCol="0">
              <a:spAutoFit/>
            </a:bodyPr>
            <a:lstStyle/>
            <a:p>
              <a:r>
                <a:rPr kumimoji="1" lang="en-US" altLang="ja-JP" sz="1600" dirty="0">
                  <a:solidFill>
                    <a:schemeClr val="bg1"/>
                  </a:solidFill>
                </a:rPr>
                <a:t>CVC</a:t>
              </a:r>
              <a:endParaRPr kumimoji="1" lang="ja-JP" altLang="en-US" sz="1600" dirty="0">
                <a:solidFill>
                  <a:schemeClr val="bg1"/>
                </a:solidFill>
              </a:endParaRPr>
            </a:p>
          </p:txBody>
        </p:sp>
        <p:sp>
          <p:nvSpPr>
            <p:cNvPr id="22" name="テキスト ボックス 21">
              <a:extLst>
                <a:ext uri="{FF2B5EF4-FFF2-40B4-BE49-F238E27FC236}">
                  <a16:creationId xmlns:a16="http://schemas.microsoft.com/office/drawing/2014/main" id="{13046666-D99B-43E3-BAE2-2FA21502E872}"/>
                </a:ext>
              </a:extLst>
            </p:cNvPr>
            <p:cNvSpPr txBox="1"/>
            <p:nvPr/>
          </p:nvSpPr>
          <p:spPr>
            <a:xfrm>
              <a:off x="3132063" y="2504819"/>
              <a:ext cx="549533" cy="338554"/>
            </a:xfrm>
            <a:prstGeom prst="rect">
              <a:avLst/>
            </a:prstGeom>
            <a:noFill/>
          </p:spPr>
          <p:txBody>
            <a:bodyPr wrap="square" rtlCol="0">
              <a:spAutoFit/>
            </a:bodyPr>
            <a:lstStyle/>
            <a:p>
              <a:r>
                <a:rPr kumimoji="1" lang="en-US" altLang="ja-JP" sz="1600" dirty="0">
                  <a:solidFill>
                    <a:schemeClr val="bg1"/>
                  </a:solidFill>
                </a:rPr>
                <a:t>PV</a:t>
              </a:r>
              <a:endParaRPr kumimoji="1" lang="ja-JP" altLang="en-US" sz="1600" dirty="0">
                <a:solidFill>
                  <a:schemeClr val="bg1"/>
                </a:solidFill>
              </a:endParaRPr>
            </a:p>
          </p:txBody>
        </p:sp>
        <p:cxnSp>
          <p:nvCxnSpPr>
            <p:cNvPr id="20" name="直線矢印コネクタ 19">
              <a:extLst>
                <a:ext uri="{FF2B5EF4-FFF2-40B4-BE49-F238E27FC236}">
                  <a16:creationId xmlns:a16="http://schemas.microsoft.com/office/drawing/2014/main" id="{7FC8010D-2520-4630-8F6A-2B78CA02B121}"/>
                </a:ext>
              </a:extLst>
            </p:cNvPr>
            <p:cNvCxnSpPr/>
            <p:nvPr/>
          </p:nvCxnSpPr>
          <p:spPr bwMode="auto">
            <a:xfrm>
              <a:off x="2843192" y="2588974"/>
              <a:ext cx="0" cy="226927"/>
            </a:xfrm>
            <a:prstGeom prst="straightConnector1">
              <a:avLst/>
            </a:prstGeom>
            <a:solidFill>
              <a:schemeClr val="accent1"/>
            </a:solidFill>
            <a:ln w="12700" cap="flat" cmpd="sng" algn="ctr">
              <a:solidFill>
                <a:schemeClr val="accent3"/>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a:extLst>
                <a:ext uri="{FF2B5EF4-FFF2-40B4-BE49-F238E27FC236}">
                  <a16:creationId xmlns:a16="http://schemas.microsoft.com/office/drawing/2014/main" id="{36BA2040-66E3-4B9A-BC48-648629D8E344}"/>
                </a:ext>
              </a:extLst>
            </p:cNvPr>
            <p:cNvSpPr txBox="1"/>
            <p:nvPr/>
          </p:nvSpPr>
          <p:spPr>
            <a:xfrm>
              <a:off x="1141990" y="1416082"/>
              <a:ext cx="648072" cy="338554"/>
            </a:xfrm>
            <a:prstGeom prst="rect">
              <a:avLst/>
            </a:prstGeom>
            <a:noFill/>
          </p:spPr>
          <p:txBody>
            <a:bodyPr wrap="square" rtlCol="0">
              <a:spAutoFit/>
            </a:bodyPr>
            <a:lstStyle/>
            <a:p>
              <a:r>
                <a:rPr lang="en-US" altLang="ja-JP" sz="1600" dirty="0">
                  <a:solidFill>
                    <a:schemeClr val="bg1"/>
                  </a:solidFill>
                </a:rPr>
                <a:t>Ds</a:t>
              </a:r>
              <a:endParaRPr kumimoji="1" lang="ja-JP" altLang="en-US" sz="1600" dirty="0">
                <a:solidFill>
                  <a:schemeClr val="bg1"/>
                </a:solidFill>
              </a:endParaRPr>
            </a:p>
          </p:txBody>
        </p:sp>
        <p:sp>
          <p:nvSpPr>
            <p:cNvPr id="34" name="テキスト ボックス 33">
              <a:extLst>
                <a:ext uri="{FF2B5EF4-FFF2-40B4-BE49-F238E27FC236}">
                  <a16:creationId xmlns:a16="http://schemas.microsoft.com/office/drawing/2014/main" id="{F598CAFA-8161-4432-90B9-5AB0CB74EC1B}"/>
                </a:ext>
              </a:extLst>
            </p:cNvPr>
            <p:cNvSpPr txBox="1"/>
            <p:nvPr/>
          </p:nvSpPr>
          <p:spPr>
            <a:xfrm>
              <a:off x="2854973" y="1416082"/>
              <a:ext cx="648072" cy="338554"/>
            </a:xfrm>
            <a:prstGeom prst="rect">
              <a:avLst/>
            </a:prstGeom>
            <a:noFill/>
          </p:spPr>
          <p:txBody>
            <a:bodyPr wrap="square" rtlCol="0">
              <a:spAutoFit/>
            </a:bodyPr>
            <a:lstStyle/>
            <a:p>
              <a:r>
                <a:rPr lang="en-US" altLang="ja-JP" sz="1600" dirty="0">
                  <a:solidFill>
                    <a:schemeClr val="bg1"/>
                  </a:solidFill>
                </a:rPr>
                <a:t>Vt</a:t>
              </a:r>
              <a:endParaRPr kumimoji="1" lang="ja-JP" altLang="en-US" sz="1600" dirty="0">
                <a:solidFill>
                  <a:schemeClr val="bg1"/>
                </a:solidFill>
              </a:endParaRPr>
            </a:p>
          </p:txBody>
        </p:sp>
      </p:grpSp>
      <p:sp>
        <p:nvSpPr>
          <p:cNvPr id="35" name="テキスト ボックス 34">
            <a:extLst>
              <a:ext uri="{FF2B5EF4-FFF2-40B4-BE49-F238E27FC236}">
                <a16:creationId xmlns:a16="http://schemas.microsoft.com/office/drawing/2014/main" id="{29E62215-FBA8-4E0F-B710-E12E36C540CF}"/>
              </a:ext>
            </a:extLst>
          </p:cNvPr>
          <p:cNvSpPr txBox="1"/>
          <p:nvPr/>
        </p:nvSpPr>
        <p:spPr>
          <a:xfrm>
            <a:off x="2808272" y="4236123"/>
            <a:ext cx="648072" cy="338554"/>
          </a:xfrm>
          <a:prstGeom prst="rect">
            <a:avLst/>
          </a:prstGeom>
          <a:noFill/>
        </p:spPr>
        <p:txBody>
          <a:bodyPr wrap="square" rtlCol="0">
            <a:spAutoFit/>
          </a:bodyPr>
          <a:lstStyle/>
          <a:p>
            <a:r>
              <a:rPr lang="en-US" altLang="ja-JP" sz="1600" dirty="0">
                <a:solidFill>
                  <a:schemeClr val="bg1"/>
                </a:solidFill>
              </a:rPr>
              <a:t>Vt</a:t>
            </a:r>
            <a:endParaRPr kumimoji="1" lang="ja-JP" altLang="en-US" dirty="0">
              <a:solidFill>
                <a:schemeClr val="bg1"/>
              </a:solidFill>
            </a:endParaRPr>
          </a:p>
        </p:txBody>
      </p:sp>
      <p:cxnSp>
        <p:nvCxnSpPr>
          <p:cNvPr id="39" name="直線矢印コネクタ 38">
            <a:extLst>
              <a:ext uri="{FF2B5EF4-FFF2-40B4-BE49-F238E27FC236}">
                <a16:creationId xmlns:a16="http://schemas.microsoft.com/office/drawing/2014/main" id="{70DD5F49-2FD0-49EC-9470-69DD43FE9EDA}"/>
              </a:ext>
            </a:extLst>
          </p:cNvPr>
          <p:cNvCxnSpPr/>
          <p:nvPr/>
        </p:nvCxnSpPr>
        <p:spPr bwMode="auto">
          <a:xfrm>
            <a:off x="2339752" y="5308784"/>
            <a:ext cx="0" cy="233203"/>
          </a:xfrm>
          <a:prstGeom prst="straightConnector1">
            <a:avLst/>
          </a:prstGeom>
          <a:solidFill>
            <a:schemeClr val="accent1"/>
          </a:solidFill>
          <a:ln w="12700" cap="flat" cmpd="sng" algn="ctr">
            <a:solidFill>
              <a:schemeClr val="accent3"/>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a:extLst>
              <a:ext uri="{FF2B5EF4-FFF2-40B4-BE49-F238E27FC236}">
                <a16:creationId xmlns:a16="http://schemas.microsoft.com/office/drawing/2014/main" id="{E07E0B7A-7475-4F1A-B0AD-DD03D578F175}"/>
              </a:ext>
            </a:extLst>
          </p:cNvPr>
          <p:cNvSpPr txBox="1"/>
          <p:nvPr/>
        </p:nvSpPr>
        <p:spPr>
          <a:xfrm>
            <a:off x="1331194" y="4222466"/>
            <a:ext cx="648072" cy="338554"/>
          </a:xfrm>
          <a:prstGeom prst="rect">
            <a:avLst/>
          </a:prstGeom>
          <a:noFill/>
        </p:spPr>
        <p:txBody>
          <a:bodyPr wrap="square" rtlCol="0">
            <a:spAutoFit/>
          </a:bodyPr>
          <a:lstStyle/>
          <a:p>
            <a:r>
              <a:rPr lang="en-US" altLang="ja-JP" sz="1600" dirty="0">
                <a:solidFill>
                  <a:schemeClr val="bg1"/>
                </a:solidFill>
              </a:rPr>
              <a:t>Ds</a:t>
            </a:r>
            <a:endParaRPr kumimoji="1" lang="ja-JP" altLang="en-US" sz="1600" dirty="0">
              <a:solidFill>
                <a:schemeClr val="bg1"/>
              </a:solidFill>
            </a:endParaRPr>
          </a:p>
        </p:txBody>
      </p:sp>
      <p:sp>
        <p:nvSpPr>
          <p:cNvPr id="43" name="テキスト ボックス 42">
            <a:extLst>
              <a:ext uri="{FF2B5EF4-FFF2-40B4-BE49-F238E27FC236}">
                <a16:creationId xmlns:a16="http://schemas.microsoft.com/office/drawing/2014/main" id="{4DCE2E27-0AB2-4513-8163-224ADB7A0661}"/>
              </a:ext>
            </a:extLst>
          </p:cNvPr>
          <p:cNvSpPr txBox="1"/>
          <p:nvPr/>
        </p:nvSpPr>
        <p:spPr>
          <a:xfrm>
            <a:off x="1288372" y="5350425"/>
            <a:ext cx="733716" cy="335426"/>
          </a:xfrm>
          <a:prstGeom prst="rect">
            <a:avLst/>
          </a:prstGeom>
          <a:noFill/>
        </p:spPr>
        <p:txBody>
          <a:bodyPr wrap="square" rtlCol="0">
            <a:spAutoFit/>
          </a:bodyPr>
          <a:lstStyle/>
          <a:p>
            <a:r>
              <a:rPr kumimoji="1" lang="en-US" altLang="ja-JP" sz="1600" dirty="0">
                <a:solidFill>
                  <a:schemeClr val="bg1"/>
                </a:solidFill>
              </a:rPr>
              <a:t>CVC</a:t>
            </a:r>
            <a:endParaRPr kumimoji="1" lang="ja-JP" altLang="en-US" sz="1600" dirty="0">
              <a:solidFill>
                <a:schemeClr val="bg1"/>
              </a:solidFill>
            </a:endParaRPr>
          </a:p>
        </p:txBody>
      </p:sp>
      <p:sp>
        <p:nvSpPr>
          <p:cNvPr id="44" name="テキスト ボックス 43">
            <a:extLst>
              <a:ext uri="{FF2B5EF4-FFF2-40B4-BE49-F238E27FC236}">
                <a16:creationId xmlns:a16="http://schemas.microsoft.com/office/drawing/2014/main" id="{16CE6B44-1978-4597-96E5-513E5802891C}"/>
              </a:ext>
            </a:extLst>
          </p:cNvPr>
          <p:cNvSpPr txBox="1"/>
          <p:nvPr/>
        </p:nvSpPr>
        <p:spPr>
          <a:xfrm>
            <a:off x="2490648" y="5308784"/>
            <a:ext cx="622154" cy="335426"/>
          </a:xfrm>
          <a:prstGeom prst="rect">
            <a:avLst/>
          </a:prstGeom>
          <a:noFill/>
        </p:spPr>
        <p:txBody>
          <a:bodyPr wrap="square" rtlCol="0">
            <a:spAutoFit/>
          </a:bodyPr>
          <a:lstStyle/>
          <a:p>
            <a:r>
              <a:rPr kumimoji="1" lang="en-US" altLang="ja-JP" sz="1600" dirty="0">
                <a:solidFill>
                  <a:schemeClr val="bg1"/>
                </a:solidFill>
              </a:rPr>
              <a:t>PV</a:t>
            </a:r>
            <a:endParaRPr kumimoji="1" lang="ja-JP" altLang="en-US" sz="1600" dirty="0">
              <a:solidFill>
                <a:schemeClr val="bg1"/>
              </a:solidFill>
            </a:endParaRPr>
          </a:p>
        </p:txBody>
      </p:sp>
      <p:grpSp>
        <p:nvGrpSpPr>
          <p:cNvPr id="36" name="グループ化 35">
            <a:extLst>
              <a:ext uri="{FF2B5EF4-FFF2-40B4-BE49-F238E27FC236}">
                <a16:creationId xmlns:a16="http://schemas.microsoft.com/office/drawing/2014/main" id="{7034B7A8-0E93-4188-AAF4-AB52BB6E990D}"/>
              </a:ext>
            </a:extLst>
          </p:cNvPr>
          <p:cNvGrpSpPr/>
          <p:nvPr/>
        </p:nvGrpSpPr>
        <p:grpSpPr>
          <a:xfrm>
            <a:off x="4540245" y="3854310"/>
            <a:ext cx="4572000" cy="3018812"/>
            <a:chOff x="4572000" y="3987941"/>
            <a:chExt cx="4572000" cy="2763005"/>
          </a:xfrm>
        </p:grpSpPr>
        <p:grpSp>
          <p:nvGrpSpPr>
            <p:cNvPr id="50" name="グループ化 5"/>
            <p:cNvGrpSpPr>
              <a:grpSpLocks/>
            </p:cNvGrpSpPr>
            <p:nvPr/>
          </p:nvGrpSpPr>
          <p:grpSpPr bwMode="auto">
            <a:xfrm>
              <a:off x="6223000" y="5777557"/>
              <a:ext cx="2921000" cy="842962"/>
              <a:chOff x="6188773" y="5970703"/>
              <a:chExt cx="2919731" cy="842847"/>
            </a:xfrm>
          </p:grpSpPr>
          <p:pic>
            <p:nvPicPr>
              <p:cNvPr id="51" name="Picture 14" descr="image_01_cow"/>
              <p:cNvPicPr>
                <a:picLocks noChangeAspect="1" noChangeArrowheads="1"/>
              </p:cNvPicPr>
              <p:nvPr/>
            </p:nvPicPr>
            <p:blipFill>
              <a:blip r:embed="rId5"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604448" y="5970703"/>
                <a:ext cx="504056" cy="8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15"/>
              <p:cNvSpPr txBox="1">
                <a:spLocks noChangeArrowheads="1"/>
              </p:cNvSpPr>
              <p:nvPr/>
            </p:nvSpPr>
            <p:spPr bwMode="auto">
              <a:xfrm>
                <a:off x="6188773" y="6444044"/>
                <a:ext cx="2415305"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i="1">
                    <a:latin typeface="Arial" panose="020B0604020202020204" pitchFamily="34" charset="0"/>
                    <a:ea typeface="MS UI Gothic" panose="020B0600070205080204" pitchFamily="50" charset="-128"/>
                  </a:rPr>
                  <a:t>(</a:t>
                </a:r>
                <a:r>
                  <a:rPr lang="ja-JP" altLang="en-US" sz="1800" i="1">
                    <a:latin typeface="Arial" panose="020B0604020202020204" pitchFamily="34" charset="0"/>
                    <a:ea typeface="MS UI Gothic" panose="020B0600070205080204" pitchFamily="50" charset="-128"/>
                  </a:rPr>
                  <a:t>株</a:t>
                </a:r>
                <a:r>
                  <a:rPr lang="en-US" altLang="ja-JP" sz="1800" i="1">
                    <a:latin typeface="Arial" panose="020B0604020202020204" pitchFamily="34" charset="0"/>
                    <a:ea typeface="MS UI Gothic" panose="020B0600070205080204" pitchFamily="50" charset="-128"/>
                  </a:rPr>
                  <a:t>)</a:t>
                </a:r>
                <a:r>
                  <a:rPr lang="ja-JP" altLang="en-US" sz="1800" i="1">
                    <a:latin typeface="Arial" panose="020B0604020202020204" pitchFamily="34" charset="0"/>
                    <a:ea typeface="MS UI Gothic" panose="020B0600070205080204" pitchFamily="50" charset="-128"/>
                  </a:rPr>
                  <a:t>益田大動物診療所</a:t>
                </a:r>
              </a:p>
            </p:txBody>
          </p:sp>
        </p:grpSp>
        <p:sp>
          <p:nvSpPr>
            <p:cNvPr id="18" name="テキスト ボックス 17">
              <a:extLst>
                <a:ext uri="{FF2B5EF4-FFF2-40B4-BE49-F238E27FC236}">
                  <a16:creationId xmlns:a16="http://schemas.microsoft.com/office/drawing/2014/main" id="{CD0F6C3A-EDF9-49A2-B91E-794B9A9A25AB}"/>
                </a:ext>
              </a:extLst>
            </p:cNvPr>
            <p:cNvSpPr txBox="1"/>
            <p:nvPr/>
          </p:nvSpPr>
          <p:spPr>
            <a:xfrm>
              <a:off x="5140322" y="4206830"/>
              <a:ext cx="670135" cy="369332"/>
            </a:xfrm>
            <a:prstGeom prst="rect">
              <a:avLst/>
            </a:prstGeom>
            <a:noFill/>
          </p:spPr>
          <p:txBody>
            <a:bodyPr wrap="square" rtlCol="0">
              <a:spAutoFit/>
            </a:bodyPr>
            <a:lstStyle/>
            <a:p>
              <a:r>
                <a:rPr kumimoji="1" lang="en-US" altLang="ja-JP" dirty="0">
                  <a:solidFill>
                    <a:schemeClr val="accent3"/>
                  </a:solidFill>
                </a:rPr>
                <a:t>C</a:t>
              </a:r>
              <a:endParaRPr kumimoji="1" lang="ja-JP" altLang="en-US" dirty="0">
                <a:solidFill>
                  <a:schemeClr val="accent3"/>
                </a:solidFill>
              </a:endParaRPr>
            </a:p>
          </p:txBody>
        </p:sp>
        <p:pic>
          <p:nvPicPr>
            <p:cNvPr id="28" name="図 27">
              <a:extLst>
                <a:ext uri="{FF2B5EF4-FFF2-40B4-BE49-F238E27FC236}">
                  <a16:creationId xmlns:a16="http://schemas.microsoft.com/office/drawing/2014/main" id="{C65284F9-2C81-444E-9F87-2B2FFEECF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987941"/>
              <a:ext cx="4541033" cy="2763005"/>
            </a:xfrm>
            <a:prstGeom prst="rect">
              <a:avLst/>
            </a:prstGeom>
          </p:spPr>
        </p:pic>
        <p:sp>
          <p:nvSpPr>
            <p:cNvPr id="40" name="テキスト ボックス 39">
              <a:extLst>
                <a:ext uri="{FF2B5EF4-FFF2-40B4-BE49-F238E27FC236}">
                  <a16:creationId xmlns:a16="http://schemas.microsoft.com/office/drawing/2014/main" id="{E12A4DC8-8EBD-4EF6-8A3D-E23DCE45DBF3}"/>
                </a:ext>
              </a:extLst>
            </p:cNvPr>
            <p:cNvSpPr txBox="1"/>
            <p:nvPr/>
          </p:nvSpPr>
          <p:spPr>
            <a:xfrm>
              <a:off x="6516216" y="5335893"/>
              <a:ext cx="733716" cy="335426"/>
            </a:xfrm>
            <a:prstGeom prst="rect">
              <a:avLst/>
            </a:prstGeom>
            <a:noFill/>
          </p:spPr>
          <p:txBody>
            <a:bodyPr wrap="square" rtlCol="0">
              <a:spAutoFit/>
            </a:bodyPr>
            <a:lstStyle/>
            <a:p>
              <a:r>
                <a:rPr kumimoji="1" lang="en-US" altLang="ja-JP" sz="1600" dirty="0">
                  <a:solidFill>
                    <a:schemeClr val="bg1"/>
                  </a:solidFill>
                </a:rPr>
                <a:t>CVC</a:t>
              </a:r>
              <a:endParaRPr kumimoji="1" lang="ja-JP" altLang="en-US" sz="1600" dirty="0">
                <a:solidFill>
                  <a:schemeClr val="bg1"/>
                </a:solidFill>
              </a:endParaRPr>
            </a:p>
          </p:txBody>
        </p:sp>
        <p:sp>
          <p:nvSpPr>
            <p:cNvPr id="41" name="テキスト ボックス 40">
              <a:extLst>
                <a:ext uri="{FF2B5EF4-FFF2-40B4-BE49-F238E27FC236}">
                  <a16:creationId xmlns:a16="http://schemas.microsoft.com/office/drawing/2014/main" id="{301105F1-E261-4DE4-B068-031A298B8FCC}"/>
                </a:ext>
              </a:extLst>
            </p:cNvPr>
            <p:cNvSpPr txBox="1"/>
            <p:nvPr/>
          </p:nvSpPr>
          <p:spPr>
            <a:xfrm>
              <a:off x="7670272" y="4897146"/>
              <a:ext cx="622154" cy="335426"/>
            </a:xfrm>
            <a:prstGeom prst="rect">
              <a:avLst/>
            </a:prstGeom>
            <a:noFill/>
          </p:spPr>
          <p:txBody>
            <a:bodyPr wrap="square" rtlCol="0">
              <a:spAutoFit/>
            </a:bodyPr>
            <a:lstStyle/>
            <a:p>
              <a:r>
                <a:rPr kumimoji="1" lang="en-US" altLang="ja-JP" sz="1600" dirty="0">
                  <a:solidFill>
                    <a:schemeClr val="bg1"/>
                  </a:solidFill>
                </a:rPr>
                <a:t>PV</a:t>
              </a:r>
              <a:endParaRPr kumimoji="1" lang="ja-JP" altLang="en-US" sz="1600" dirty="0">
                <a:solidFill>
                  <a:schemeClr val="bg1"/>
                </a:solidFill>
              </a:endParaRPr>
            </a:p>
          </p:txBody>
        </p:sp>
        <p:cxnSp>
          <p:nvCxnSpPr>
            <p:cNvPr id="45" name="直線矢印コネクタ 44">
              <a:extLst>
                <a:ext uri="{FF2B5EF4-FFF2-40B4-BE49-F238E27FC236}">
                  <a16:creationId xmlns:a16="http://schemas.microsoft.com/office/drawing/2014/main" id="{52B5DCDD-1E7A-4D91-8C0A-580C03B59FC1}"/>
                </a:ext>
              </a:extLst>
            </p:cNvPr>
            <p:cNvCxnSpPr/>
            <p:nvPr/>
          </p:nvCxnSpPr>
          <p:spPr bwMode="auto">
            <a:xfrm>
              <a:off x="7431177" y="5039888"/>
              <a:ext cx="0" cy="233203"/>
            </a:xfrm>
            <a:prstGeom prst="straightConnector1">
              <a:avLst/>
            </a:prstGeom>
            <a:solidFill>
              <a:schemeClr val="accent1"/>
            </a:solidFill>
            <a:ln w="12700" cap="flat" cmpd="sng" algn="ctr">
              <a:solidFill>
                <a:schemeClr val="accent3"/>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テキスト ボックス 45">
              <a:extLst>
                <a:ext uri="{FF2B5EF4-FFF2-40B4-BE49-F238E27FC236}">
                  <a16:creationId xmlns:a16="http://schemas.microsoft.com/office/drawing/2014/main" id="{50AE387E-6FD6-4726-BCB2-3A7484B0D6CD}"/>
                </a:ext>
              </a:extLst>
            </p:cNvPr>
            <p:cNvSpPr txBox="1"/>
            <p:nvPr/>
          </p:nvSpPr>
          <p:spPr>
            <a:xfrm>
              <a:off x="5990287" y="4219978"/>
              <a:ext cx="648072" cy="325926"/>
            </a:xfrm>
            <a:prstGeom prst="rect">
              <a:avLst/>
            </a:prstGeom>
            <a:noFill/>
          </p:spPr>
          <p:txBody>
            <a:bodyPr wrap="square" rtlCol="0">
              <a:spAutoFit/>
            </a:bodyPr>
            <a:lstStyle/>
            <a:p>
              <a:r>
                <a:rPr lang="en-US" altLang="ja-JP" sz="1600" dirty="0">
                  <a:solidFill>
                    <a:schemeClr val="bg1"/>
                  </a:solidFill>
                </a:rPr>
                <a:t>Ds</a:t>
              </a:r>
              <a:endParaRPr kumimoji="1" lang="ja-JP" altLang="en-US" dirty="0">
                <a:solidFill>
                  <a:schemeClr val="bg1"/>
                </a:solidFill>
              </a:endParaRPr>
            </a:p>
          </p:txBody>
        </p:sp>
        <p:sp>
          <p:nvSpPr>
            <p:cNvPr id="47" name="テキスト ボックス 46">
              <a:extLst>
                <a:ext uri="{FF2B5EF4-FFF2-40B4-BE49-F238E27FC236}">
                  <a16:creationId xmlns:a16="http://schemas.microsoft.com/office/drawing/2014/main" id="{3F7DDBDE-0FB9-425C-B6B7-A0F0F3996AAC}"/>
                </a:ext>
              </a:extLst>
            </p:cNvPr>
            <p:cNvSpPr txBox="1"/>
            <p:nvPr/>
          </p:nvSpPr>
          <p:spPr>
            <a:xfrm>
              <a:off x="7475319" y="4219978"/>
              <a:ext cx="648072" cy="325926"/>
            </a:xfrm>
            <a:prstGeom prst="rect">
              <a:avLst/>
            </a:prstGeom>
            <a:noFill/>
          </p:spPr>
          <p:txBody>
            <a:bodyPr wrap="square" rtlCol="0">
              <a:spAutoFit/>
            </a:bodyPr>
            <a:lstStyle/>
            <a:p>
              <a:r>
                <a:rPr lang="en-US" altLang="ja-JP" sz="1600" dirty="0">
                  <a:solidFill>
                    <a:schemeClr val="bg1"/>
                  </a:solidFill>
                </a:rPr>
                <a:t>Vt</a:t>
              </a:r>
              <a:endParaRPr kumimoji="1" lang="ja-JP" altLang="en-US" sz="1600" dirty="0">
                <a:solidFill>
                  <a:schemeClr val="bg1"/>
                </a:solidFill>
              </a:endParaRPr>
            </a:p>
          </p:txBody>
        </p:sp>
      </p:grpSp>
      <p:sp>
        <p:nvSpPr>
          <p:cNvPr id="37" name="テキスト ボックス 36">
            <a:extLst>
              <a:ext uri="{FF2B5EF4-FFF2-40B4-BE49-F238E27FC236}">
                <a16:creationId xmlns:a16="http://schemas.microsoft.com/office/drawing/2014/main" id="{57704387-6CF7-492C-82EA-D85E561D29D1}"/>
              </a:ext>
            </a:extLst>
          </p:cNvPr>
          <p:cNvSpPr txBox="1"/>
          <p:nvPr/>
        </p:nvSpPr>
        <p:spPr>
          <a:xfrm>
            <a:off x="4768888" y="929247"/>
            <a:ext cx="432048" cy="369332"/>
          </a:xfrm>
          <a:prstGeom prst="rect">
            <a:avLst/>
          </a:prstGeom>
          <a:noFill/>
          <a:ln>
            <a:solidFill>
              <a:schemeClr val="bg1"/>
            </a:solidFill>
          </a:ln>
        </p:spPr>
        <p:txBody>
          <a:bodyPr wrap="square" rtlCol="0">
            <a:spAutoFit/>
          </a:bodyPr>
          <a:lstStyle/>
          <a:p>
            <a:r>
              <a:rPr kumimoji="1" lang="en-US" altLang="ja-JP" dirty="0">
                <a:solidFill>
                  <a:schemeClr val="bg1"/>
                </a:solidFill>
              </a:rPr>
              <a:t>A</a:t>
            </a:r>
          </a:p>
        </p:txBody>
      </p:sp>
      <p:sp>
        <p:nvSpPr>
          <p:cNvPr id="53" name="テキスト ボックス 52">
            <a:extLst>
              <a:ext uri="{FF2B5EF4-FFF2-40B4-BE49-F238E27FC236}">
                <a16:creationId xmlns:a16="http://schemas.microsoft.com/office/drawing/2014/main" id="{503FBA50-D7FA-4EAB-8F35-180E3AC601F1}"/>
              </a:ext>
            </a:extLst>
          </p:cNvPr>
          <p:cNvSpPr txBox="1"/>
          <p:nvPr/>
        </p:nvSpPr>
        <p:spPr>
          <a:xfrm>
            <a:off x="341945" y="4114099"/>
            <a:ext cx="432048" cy="369332"/>
          </a:xfrm>
          <a:prstGeom prst="rect">
            <a:avLst/>
          </a:prstGeom>
          <a:noFill/>
          <a:ln>
            <a:solidFill>
              <a:schemeClr val="bg1"/>
            </a:solidFill>
          </a:ln>
        </p:spPr>
        <p:txBody>
          <a:bodyPr wrap="square" rtlCol="0">
            <a:spAutoFit/>
          </a:bodyPr>
          <a:lstStyle/>
          <a:p>
            <a:r>
              <a:rPr kumimoji="1" lang="en-US" altLang="ja-JP" dirty="0">
                <a:solidFill>
                  <a:schemeClr val="bg1"/>
                </a:solidFill>
              </a:rPr>
              <a:t>B</a:t>
            </a:r>
          </a:p>
        </p:txBody>
      </p:sp>
      <p:sp>
        <p:nvSpPr>
          <p:cNvPr id="54" name="テキスト ボックス 53">
            <a:extLst>
              <a:ext uri="{FF2B5EF4-FFF2-40B4-BE49-F238E27FC236}">
                <a16:creationId xmlns:a16="http://schemas.microsoft.com/office/drawing/2014/main" id="{40840BD2-495A-4650-BA09-2746F02A0E84}"/>
              </a:ext>
            </a:extLst>
          </p:cNvPr>
          <p:cNvSpPr txBox="1"/>
          <p:nvPr/>
        </p:nvSpPr>
        <p:spPr>
          <a:xfrm>
            <a:off x="4875538" y="4072982"/>
            <a:ext cx="325398" cy="371017"/>
          </a:xfrm>
          <a:prstGeom prst="rect">
            <a:avLst/>
          </a:prstGeom>
          <a:noFill/>
          <a:ln>
            <a:solidFill>
              <a:schemeClr val="bg1"/>
            </a:solidFill>
          </a:ln>
        </p:spPr>
        <p:txBody>
          <a:bodyPr wrap="square" rtlCol="0">
            <a:spAutoFit/>
          </a:bodyPr>
          <a:lstStyle/>
          <a:p>
            <a:r>
              <a:rPr kumimoji="1" lang="en-US" altLang="ja-JP" dirty="0">
                <a:solidFill>
                  <a:schemeClr val="bg1"/>
                </a:solidFill>
              </a:rPr>
              <a:t>C</a:t>
            </a:r>
          </a:p>
        </p:txBody>
      </p:sp>
    </p:spTree>
    <p:extLst>
      <p:ext uri="{BB962C8B-B14F-4D97-AF65-F5344CB8AC3E}">
        <p14:creationId xmlns:p14="http://schemas.microsoft.com/office/powerpoint/2010/main" val="3673817108"/>
      </p:ext>
    </p:extLst>
  </p:cSld>
  <p:clrMapOvr>
    <a:masterClrMapping/>
  </p:clrMapOvr>
  <mc:AlternateContent xmlns:mc="http://schemas.openxmlformats.org/markup-compatibility/2006" xmlns:p14="http://schemas.microsoft.com/office/powerpoint/2010/main">
    <mc:Choice Requires="p14">
      <p:transition spd="slow" p14:dur="2000" advTm="22680"/>
    </mc:Choice>
    <mc:Fallback xmlns="">
      <p:transition spd="slow" advTm="22680"/>
    </mc:Fallback>
  </mc:AlternateContent>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2339752" y="342671"/>
            <a:ext cx="5579523" cy="523220"/>
          </a:xfrm>
          <a:prstGeom prst="rect">
            <a:avLst/>
          </a:prstGeom>
          <a:noFill/>
        </p:spPr>
        <p:txBody>
          <a:bodyPr wrap="square" rtlCol="0">
            <a:spAutoFit/>
          </a:bodyPr>
          <a:lstStyle/>
          <a:p>
            <a:r>
              <a:rPr lang="ja-JP" altLang="en-US" sz="2800" u="sng" dirty="0">
                <a:solidFill>
                  <a:srgbClr val="4D4D4D"/>
                </a:solidFill>
              </a:rPr>
              <a:t>門脈造影下短絡血管結紮法</a:t>
            </a:r>
            <a:endParaRPr lang="en-US" altLang="ja-JP" sz="2800" u="sng" dirty="0">
              <a:solidFill>
                <a:srgbClr val="4D4D4D"/>
              </a:solidFill>
            </a:endParaRPr>
          </a:p>
        </p:txBody>
      </p:sp>
      <p:pic>
        <p:nvPicPr>
          <p:cNvPr id="4" name="図 3">
            <a:extLst>
              <a:ext uri="{FF2B5EF4-FFF2-40B4-BE49-F238E27FC236}">
                <a16:creationId xmlns:a16="http://schemas.microsoft.com/office/drawing/2014/main" id="{3B1812B2-B2EF-4DA2-8B68-00DF96048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21780" y="898501"/>
            <a:ext cx="3240360" cy="4268911"/>
          </a:xfrm>
          <a:prstGeom prst="rect">
            <a:avLst/>
          </a:prstGeom>
        </p:spPr>
      </p:pic>
      <p:pic>
        <p:nvPicPr>
          <p:cNvPr id="8" name="図 7">
            <a:extLst>
              <a:ext uri="{FF2B5EF4-FFF2-40B4-BE49-F238E27FC236}">
                <a16:creationId xmlns:a16="http://schemas.microsoft.com/office/drawing/2014/main" id="{B417C8E7-534A-4D36-B317-3A773C0520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268760"/>
            <a:ext cx="2985796" cy="3888432"/>
          </a:xfrm>
          <a:prstGeom prst="rect">
            <a:avLst/>
          </a:prstGeom>
        </p:spPr>
      </p:pic>
      <p:sp>
        <p:nvSpPr>
          <p:cNvPr id="18" name="テキスト ボックス 17">
            <a:extLst>
              <a:ext uri="{FF2B5EF4-FFF2-40B4-BE49-F238E27FC236}">
                <a16:creationId xmlns:a16="http://schemas.microsoft.com/office/drawing/2014/main" id="{B33090C1-C585-49DA-976C-B05CEAA42096}"/>
              </a:ext>
            </a:extLst>
          </p:cNvPr>
          <p:cNvSpPr txBox="1"/>
          <p:nvPr/>
        </p:nvSpPr>
        <p:spPr>
          <a:xfrm>
            <a:off x="129447" y="980728"/>
            <a:ext cx="360040" cy="369332"/>
          </a:xfrm>
          <a:prstGeom prst="rect">
            <a:avLst/>
          </a:prstGeom>
          <a:noFill/>
        </p:spPr>
        <p:txBody>
          <a:bodyPr wrap="square" rtlCol="0">
            <a:spAutoFit/>
          </a:bodyPr>
          <a:lstStyle/>
          <a:p>
            <a:r>
              <a:rPr kumimoji="1" lang="ja-JP" altLang="en-US" dirty="0"/>
              <a:t>①</a:t>
            </a:r>
          </a:p>
        </p:txBody>
      </p:sp>
      <p:sp>
        <p:nvSpPr>
          <p:cNvPr id="19" name="テキスト ボックス 18">
            <a:extLst>
              <a:ext uri="{FF2B5EF4-FFF2-40B4-BE49-F238E27FC236}">
                <a16:creationId xmlns:a16="http://schemas.microsoft.com/office/drawing/2014/main" id="{E2BE2C56-DAE4-43B0-819A-1D34230168A1}"/>
              </a:ext>
            </a:extLst>
          </p:cNvPr>
          <p:cNvSpPr txBox="1"/>
          <p:nvPr/>
        </p:nvSpPr>
        <p:spPr>
          <a:xfrm>
            <a:off x="5351095" y="923780"/>
            <a:ext cx="360040" cy="369332"/>
          </a:xfrm>
          <a:prstGeom prst="rect">
            <a:avLst/>
          </a:prstGeom>
          <a:noFill/>
        </p:spPr>
        <p:txBody>
          <a:bodyPr wrap="square" rtlCol="0">
            <a:spAutoFit/>
          </a:bodyPr>
          <a:lstStyle/>
          <a:p>
            <a:r>
              <a:rPr kumimoji="1" lang="ja-JP" altLang="en-US" dirty="0"/>
              <a:t>②</a:t>
            </a:r>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131904" y="5356967"/>
            <a:ext cx="6600336" cy="106737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①塩酸キシラジンにて鎮静後</a:t>
            </a:r>
            <a:r>
              <a:rPr kumimoji="1" lang="ja-JP" altLang="en-US" sz="1800" b="0" i="0" u="none" strike="noStrike" cap="none" normalizeH="0" baseline="0">
                <a:ln>
                  <a:noFill/>
                </a:ln>
                <a:solidFill>
                  <a:schemeClr val="tx1"/>
                </a:solidFill>
                <a:effectLst/>
                <a:latin typeface="Arial" charset="0"/>
                <a:ea typeface="ＭＳ Ｐゴシック" charset="-128"/>
              </a:rPr>
              <a:t>、左側横臥右膁部</a:t>
            </a:r>
            <a:r>
              <a:rPr kumimoji="1" lang="ja-JP" altLang="en-US" sz="1800" b="0" i="0" u="none" strike="noStrike" cap="none" normalizeH="0" baseline="0" dirty="0">
                <a:ln>
                  <a:noFill/>
                </a:ln>
                <a:solidFill>
                  <a:schemeClr val="tx1"/>
                </a:solidFill>
                <a:effectLst/>
                <a:latin typeface="Arial" charset="0"/>
                <a:ea typeface="ＭＳ Ｐゴシック" charset="-128"/>
              </a:rPr>
              <a:t>切開にて実施</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②最後肋骨辺縁に沿って、約</a:t>
            </a:r>
            <a:r>
              <a:rPr kumimoji="1" lang="en-US" altLang="ja-JP" sz="1800" b="0" i="0" u="none" strike="noStrike" cap="none" normalizeH="0" baseline="0" dirty="0">
                <a:ln>
                  <a:noFill/>
                </a:ln>
                <a:solidFill>
                  <a:schemeClr val="tx1"/>
                </a:solidFill>
                <a:effectLst/>
                <a:latin typeface="Arial" charset="0"/>
                <a:ea typeface="ＭＳ Ｐゴシック" charset="-128"/>
              </a:rPr>
              <a:t>30㎝</a:t>
            </a:r>
            <a:r>
              <a:rPr kumimoji="1" lang="ja-JP" altLang="en-US" sz="1800" b="0" i="0" u="none" strike="noStrike" cap="none" normalizeH="0" baseline="0" dirty="0">
                <a:ln>
                  <a:noFill/>
                </a:ln>
                <a:solidFill>
                  <a:schemeClr val="tx1"/>
                </a:solidFill>
                <a:effectLst/>
                <a:latin typeface="Arial" charset="0"/>
                <a:ea typeface="ＭＳ Ｐゴシック" charset="-128"/>
              </a:rPr>
              <a:t>を切開</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385073414"/>
      </p:ext>
    </p:extLst>
  </p:cSld>
  <p:clrMapOvr>
    <a:masterClrMapping/>
  </p:clrMapOvr>
  <mc:AlternateContent xmlns:mc="http://schemas.openxmlformats.org/markup-compatibility/2006" xmlns:p14="http://schemas.microsoft.com/office/powerpoint/2010/main">
    <mc:Choice Requires="p14">
      <p:transition spd="slow" p14:dur="2000" advTm="11307"/>
    </mc:Choice>
    <mc:Fallback xmlns="">
      <p:transition spd="slow" advTm="11307"/>
    </mc:Fallback>
  </mc:AlternateContent>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B33090C1-C585-49DA-976C-B05CEAA42096}"/>
              </a:ext>
            </a:extLst>
          </p:cNvPr>
          <p:cNvSpPr txBox="1"/>
          <p:nvPr/>
        </p:nvSpPr>
        <p:spPr>
          <a:xfrm>
            <a:off x="683569" y="855876"/>
            <a:ext cx="360040" cy="369332"/>
          </a:xfrm>
          <a:prstGeom prst="rect">
            <a:avLst/>
          </a:prstGeom>
          <a:noFill/>
        </p:spPr>
        <p:txBody>
          <a:bodyPr wrap="square" rtlCol="0">
            <a:spAutoFit/>
          </a:bodyPr>
          <a:lstStyle/>
          <a:p>
            <a:r>
              <a:rPr lang="ja-JP" altLang="en-US" dirty="0"/>
              <a:t>③</a:t>
            </a:r>
            <a:endParaRPr kumimoji="1" lang="ja-JP" altLang="en-US" dirty="0"/>
          </a:p>
        </p:txBody>
      </p:sp>
      <p:sp>
        <p:nvSpPr>
          <p:cNvPr id="19" name="テキスト ボックス 18">
            <a:extLst>
              <a:ext uri="{FF2B5EF4-FFF2-40B4-BE49-F238E27FC236}">
                <a16:creationId xmlns:a16="http://schemas.microsoft.com/office/drawing/2014/main" id="{E2BE2C56-DAE4-43B0-819A-1D34230168A1}"/>
              </a:ext>
            </a:extLst>
          </p:cNvPr>
          <p:cNvSpPr txBox="1"/>
          <p:nvPr/>
        </p:nvSpPr>
        <p:spPr>
          <a:xfrm>
            <a:off x="5337917" y="762978"/>
            <a:ext cx="360040" cy="369332"/>
          </a:xfrm>
          <a:prstGeom prst="rect">
            <a:avLst/>
          </a:prstGeom>
          <a:noFill/>
        </p:spPr>
        <p:txBody>
          <a:bodyPr wrap="square" rtlCol="0">
            <a:spAutoFit/>
          </a:bodyPr>
          <a:lstStyle/>
          <a:p>
            <a:r>
              <a:rPr lang="ja-JP" altLang="en-US" dirty="0"/>
              <a:t>④</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131904" y="5356967"/>
            <a:ext cx="6024271" cy="952353"/>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③腸管膜を露出させ、目視にて前腸間膜静脈を確認</a:t>
            </a:r>
            <a:r>
              <a:rPr lang="en-US" altLang="ja-JP" dirty="0">
                <a:solidFill>
                  <a:schemeClr val="tx1"/>
                </a:solidFill>
                <a:latin typeface="Arial" charset="0"/>
                <a:ea typeface="ＭＳ Ｐゴシック" charset="-128"/>
              </a:rPr>
              <a:t>(</a:t>
            </a:r>
            <a:r>
              <a:rPr lang="ja-JP" altLang="en-US" dirty="0">
                <a:solidFill>
                  <a:schemeClr val="tx1"/>
                </a:solidFill>
                <a:latin typeface="Arial" charset="0"/>
                <a:ea typeface="ＭＳ Ｐゴシック" charset="-128"/>
              </a:rPr>
              <a:t>矢頭</a:t>
            </a:r>
            <a:r>
              <a:rPr lang="en-US" altLang="ja-JP" dirty="0">
                <a:solidFill>
                  <a:schemeClr val="tx1"/>
                </a:solidFill>
                <a:latin typeface="Arial" charset="0"/>
                <a:ea typeface="ＭＳ Ｐゴシック" charset="-128"/>
              </a:rPr>
              <a:t>)</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④前腸間膜静脈に翼状針を刺入し、固定</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pic>
        <p:nvPicPr>
          <p:cNvPr id="7" name="図 6">
            <a:extLst>
              <a:ext uri="{FF2B5EF4-FFF2-40B4-BE49-F238E27FC236}">
                <a16:creationId xmlns:a16="http://schemas.microsoft.com/office/drawing/2014/main" id="{E5A16CA7-FE1E-4B13-A0AD-3FCBB9B4A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18888" y="733440"/>
            <a:ext cx="3312370" cy="4383007"/>
          </a:xfrm>
          <a:prstGeom prst="rect">
            <a:avLst/>
          </a:prstGeom>
        </p:spPr>
      </p:pic>
      <p:pic>
        <p:nvPicPr>
          <p:cNvPr id="21" name="図 20">
            <a:extLst>
              <a:ext uri="{FF2B5EF4-FFF2-40B4-BE49-F238E27FC236}">
                <a16:creationId xmlns:a16="http://schemas.microsoft.com/office/drawing/2014/main" id="{7A795649-1C49-4C7C-97C9-395697C36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021" y="1072532"/>
            <a:ext cx="3327834" cy="4228676"/>
          </a:xfrm>
          <a:prstGeom prst="rect">
            <a:avLst/>
          </a:prstGeom>
        </p:spPr>
      </p:pic>
      <p:sp>
        <p:nvSpPr>
          <p:cNvPr id="13" name="テキスト ボックス 12">
            <a:extLst>
              <a:ext uri="{FF2B5EF4-FFF2-40B4-BE49-F238E27FC236}">
                <a16:creationId xmlns:a16="http://schemas.microsoft.com/office/drawing/2014/main" id="{BBE033C6-AA1C-4CD6-88E1-03F1A5F26B1D}"/>
              </a:ext>
            </a:extLst>
          </p:cNvPr>
          <p:cNvSpPr txBox="1"/>
          <p:nvPr/>
        </p:nvSpPr>
        <p:spPr>
          <a:xfrm>
            <a:off x="3144039" y="3002204"/>
            <a:ext cx="864096" cy="369332"/>
          </a:xfrm>
          <a:prstGeom prst="rect">
            <a:avLst/>
          </a:prstGeom>
          <a:noFill/>
        </p:spPr>
        <p:txBody>
          <a:bodyPr wrap="square" rtlCol="0">
            <a:spAutoFit/>
          </a:bodyPr>
          <a:lstStyle/>
          <a:p>
            <a:r>
              <a:rPr kumimoji="1" lang="ja-JP" altLang="en-US" dirty="0">
                <a:solidFill>
                  <a:schemeClr val="bg1"/>
                </a:solidFill>
              </a:rPr>
              <a:t>➤</a:t>
            </a:r>
          </a:p>
        </p:txBody>
      </p:sp>
      <p:sp>
        <p:nvSpPr>
          <p:cNvPr id="14" name="テキスト ボックス 13">
            <a:extLst>
              <a:ext uri="{FF2B5EF4-FFF2-40B4-BE49-F238E27FC236}">
                <a16:creationId xmlns:a16="http://schemas.microsoft.com/office/drawing/2014/main" id="{928B31CC-778A-49EE-B4EA-7C8DEAD20911}"/>
              </a:ext>
            </a:extLst>
          </p:cNvPr>
          <p:cNvSpPr txBox="1"/>
          <p:nvPr/>
        </p:nvSpPr>
        <p:spPr>
          <a:xfrm>
            <a:off x="2339752" y="287070"/>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Tree>
    <p:extLst>
      <p:ext uri="{BB962C8B-B14F-4D97-AF65-F5344CB8AC3E}">
        <p14:creationId xmlns:p14="http://schemas.microsoft.com/office/powerpoint/2010/main" val="3751424016"/>
      </p:ext>
    </p:extLst>
  </p:cSld>
  <p:clrMapOvr>
    <a:masterClrMapping/>
  </p:clrMapOvr>
  <mc:AlternateContent xmlns:mc="http://schemas.openxmlformats.org/markup-compatibility/2006" xmlns:p14="http://schemas.microsoft.com/office/powerpoint/2010/main">
    <mc:Choice Requires="p14">
      <p:transition spd="slow" p14:dur="2000" advTm="10327"/>
    </mc:Choice>
    <mc:Fallback xmlns="">
      <p:transition spd="slow" advTm="10327"/>
    </mc:Fallback>
  </mc:AlternateContent>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B33090C1-C585-49DA-976C-B05CEAA42096}"/>
              </a:ext>
            </a:extLst>
          </p:cNvPr>
          <p:cNvSpPr txBox="1"/>
          <p:nvPr/>
        </p:nvSpPr>
        <p:spPr>
          <a:xfrm>
            <a:off x="420468" y="773419"/>
            <a:ext cx="360040" cy="369332"/>
          </a:xfrm>
          <a:prstGeom prst="rect">
            <a:avLst/>
          </a:prstGeom>
          <a:noFill/>
        </p:spPr>
        <p:txBody>
          <a:bodyPr wrap="square" rtlCol="0">
            <a:spAutoFit/>
          </a:bodyPr>
          <a:lstStyle/>
          <a:p>
            <a:r>
              <a:rPr kumimoji="1" lang="ja-JP" altLang="en-US" dirty="0"/>
              <a:t>⑤</a:t>
            </a:r>
          </a:p>
        </p:txBody>
      </p:sp>
      <p:sp>
        <p:nvSpPr>
          <p:cNvPr id="19" name="テキスト ボックス 18">
            <a:extLst>
              <a:ext uri="{FF2B5EF4-FFF2-40B4-BE49-F238E27FC236}">
                <a16:creationId xmlns:a16="http://schemas.microsoft.com/office/drawing/2014/main" id="{E2BE2C56-DAE4-43B0-819A-1D34230168A1}"/>
              </a:ext>
            </a:extLst>
          </p:cNvPr>
          <p:cNvSpPr txBox="1"/>
          <p:nvPr/>
        </p:nvSpPr>
        <p:spPr>
          <a:xfrm>
            <a:off x="4765758" y="773419"/>
            <a:ext cx="360040" cy="369332"/>
          </a:xfrm>
          <a:prstGeom prst="rect">
            <a:avLst/>
          </a:prstGeom>
          <a:noFill/>
        </p:spPr>
        <p:txBody>
          <a:bodyPr wrap="square" rtlCol="0">
            <a:spAutoFit/>
          </a:bodyPr>
          <a:lstStyle/>
          <a:p>
            <a:r>
              <a:rPr lang="ja-JP" altLang="en-US" dirty="0"/>
              <a:t>⑥</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131904" y="5356967"/>
            <a:ext cx="8256520" cy="116837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⑤翼状針よりヨード造影剤</a:t>
            </a:r>
            <a:r>
              <a:rPr kumimoji="1" lang="en-US" altLang="ja-JP" sz="1800" b="0" i="0" u="none" strike="noStrike" cap="none" normalizeH="0" baseline="0" dirty="0">
                <a:ln>
                  <a:noFill/>
                </a:ln>
                <a:solidFill>
                  <a:schemeClr val="tx1"/>
                </a:solidFill>
                <a:effectLst/>
                <a:latin typeface="Arial" charset="0"/>
                <a:ea typeface="ＭＳ Ｐゴシック" charset="-128"/>
              </a:rPr>
              <a:t>(</a:t>
            </a:r>
            <a:r>
              <a:rPr kumimoji="1" lang="ja-JP" altLang="en-US" sz="1800" b="0" i="0" u="none" strike="noStrike" cap="none" normalizeH="0" baseline="0" dirty="0">
                <a:ln>
                  <a:noFill/>
                </a:ln>
                <a:solidFill>
                  <a:schemeClr val="tx1"/>
                </a:solidFill>
                <a:effectLst/>
                <a:latin typeface="Arial" charset="0"/>
                <a:ea typeface="ＭＳ Ｐゴシック" charset="-128"/>
              </a:rPr>
              <a:t>イオヘキソール注射液：オムニパーク</a:t>
            </a:r>
            <a:r>
              <a:rPr kumimoji="1" lang="en-US" altLang="ja-JP" sz="1800" b="0" i="0" u="none" strike="noStrike" cap="none" normalizeH="0" baseline="0" dirty="0">
                <a:ln>
                  <a:noFill/>
                </a:ln>
                <a:solidFill>
                  <a:schemeClr val="tx1"/>
                </a:solidFill>
                <a:effectLst/>
                <a:latin typeface="Arial" charset="0"/>
                <a:ea typeface="ＭＳ Ｐゴシック" charset="-128"/>
              </a:rPr>
              <a:t>300</a:t>
            </a:r>
            <a:r>
              <a:rPr kumimoji="1" lang="ja-JP" altLang="en-US" sz="1800" b="0" i="0" u="none" strike="noStrike" cap="none" normalizeH="0" baseline="0" dirty="0">
                <a:ln>
                  <a:noFill/>
                </a:ln>
                <a:solidFill>
                  <a:schemeClr val="tx1"/>
                </a:solidFill>
                <a:effectLst/>
                <a:latin typeface="Arial" charset="0"/>
                <a:ea typeface="ＭＳ Ｐゴシック" charset="-128"/>
              </a:rPr>
              <a:t>注</a:t>
            </a:r>
            <a:r>
              <a:rPr kumimoji="1" lang="en-US" altLang="ja-JP" sz="1800" b="0" i="0" u="none" strike="noStrike" cap="none" normalizeH="0" baseline="0" dirty="0">
                <a:ln>
                  <a:noFill/>
                </a:ln>
                <a:solidFill>
                  <a:schemeClr val="tx1"/>
                </a:solidFill>
                <a:effectLst/>
                <a:latin typeface="Arial" charset="0"/>
                <a:ea typeface="ＭＳ Ｐゴシック" charset="-128"/>
              </a:rPr>
              <a:t>)</a:t>
            </a:r>
            <a:r>
              <a:rPr kumimoji="1" lang="ja-JP" altLang="en-US" sz="1800" b="0" i="0" u="none" strike="noStrike" cap="none" normalizeH="0" baseline="0" dirty="0">
                <a:ln>
                  <a:noFill/>
                </a:ln>
                <a:solidFill>
                  <a:schemeClr val="tx1"/>
                </a:solidFill>
                <a:effectLst/>
                <a:latin typeface="Arial" charset="0"/>
                <a:ea typeface="ＭＳ Ｐゴシック" charset="-128"/>
              </a:rPr>
              <a:t>を</a:t>
            </a:r>
            <a:r>
              <a:rPr kumimoji="1" lang="en-US" altLang="ja-JP" sz="1800" b="0" i="0" u="none" strike="noStrike" cap="none" normalizeH="0" baseline="0" dirty="0">
                <a:ln>
                  <a:noFill/>
                </a:ln>
                <a:solidFill>
                  <a:schemeClr val="tx1"/>
                </a:solidFill>
                <a:effectLst/>
                <a:latin typeface="Arial" charset="0"/>
                <a:ea typeface="ＭＳ Ｐゴシック" charset="-128"/>
              </a:rPr>
              <a:t>50ml</a:t>
            </a:r>
            <a:r>
              <a:rPr kumimoji="1" lang="ja-JP" altLang="en-US" sz="1800" b="0" i="0" u="none" strike="noStrike" cap="none" normalizeH="0" baseline="0" dirty="0">
                <a:ln>
                  <a:noFill/>
                </a:ln>
                <a:solidFill>
                  <a:schemeClr val="tx1"/>
                </a:solidFill>
                <a:effectLst/>
                <a:latin typeface="Arial" charset="0"/>
                <a:ea typeface="ＭＳ Ｐゴシック" charset="-128"/>
              </a:rPr>
              <a:t>投与</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④投与終了</a:t>
            </a:r>
            <a:r>
              <a:rPr lang="en-US" altLang="ja-JP" dirty="0">
                <a:solidFill>
                  <a:schemeClr val="tx1"/>
                </a:solidFill>
                <a:latin typeface="Arial" charset="0"/>
                <a:ea typeface="ＭＳ Ｐゴシック" charset="-128"/>
              </a:rPr>
              <a:t>3</a:t>
            </a:r>
            <a:r>
              <a:rPr lang="ja-JP" altLang="en-US" dirty="0">
                <a:solidFill>
                  <a:schemeClr val="tx1"/>
                </a:solidFill>
                <a:latin typeface="Arial" charset="0"/>
                <a:ea typeface="ＭＳ Ｐゴシック" charset="-128"/>
              </a:rPr>
              <a:t>秒後右側部より、腹部から胸部にかけて</a:t>
            </a:r>
            <a:r>
              <a:rPr lang="en-US" altLang="ja-JP" dirty="0">
                <a:solidFill>
                  <a:schemeClr val="tx1"/>
                </a:solidFill>
                <a:latin typeface="Arial" charset="0"/>
                <a:ea typeface="ＭＳ Ｐゴシック" charset="-128"/>
              </a:rPr>
              <a:t>X</a:t>
            </a:r>
            <a:r>
              <a:rPr lang="ja-JP" altLang="en-US" dirty="0">
                <a:solidFill>
                  <a:schemeClr val="tx1"/>
                </a:solidFill>
                <a:latin typeface="Arial" charset="0"/>
                <a:ea typeface="ＭＳ Ｐゴシック" charset="-128"/>
              </a:rPr>
              <a:t>線造影検査を実施</a:t>
            </a:r>
            <a:r>
              <a:rPr lang="en-US" altLang="ja-JP" dirty="0">
                <a:solidFill>
                  <a:schemeClr val="tx1"/>
                </a:solidFill>
                <a:latin typeface="Arial" charset="0"/>
                <a:ea typeface="ＭＳ Ｐゴシック" charset="-128"/>
              </a:rPr>
              <a:t>(80kV</a:t>
            </a:r>
            <a:r>
              <a:rPr lang="ja-JP" altLang="en-US" dirty="0">
                <a:solidFill>
                  <a:schemeClr val="tx1"/>
                </a:solidFill>
                <a:latin typeface="Arial" charset="0"/>
                <a:ea typeface="ＭＳ Ｐゴシック" charset="-128"/>
              </a:rPr>
              <a:t>、</a:t>
            </a:r>
            <a:r>
              <a:rPr lang="en-US" altLang="ja-JP" dirty="0">
                <a:solidFill>
                  <a:schemeClr val="tx1"/>
                </a:solidFill>
                <a:latin typeface="Arial" charset="0"/>
                <a:ea typeface="ＭＳ Ｐゴシック" charset="-128"/>
              </a:rPr>
              <a:t>5mas)</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pic>
        <p:nvPicPr>
          <p:cNvPr id="13" name="図 12">
            <a:extLst>
              <a:ext uri="{FF2B5EF4-FFF2-40B4-BE49-F238E27FC236}">
                <a16:creationId xmlns:a16="http://schemas.microsoft.com/office/drawing/2014/main" id="{714A1A81-E71F-40FA-8830-D2CDD7E980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385" b="36350"/>
          <a:stretch/>
        </p:blipFill>
        <p:spPr>
          <a:xfrm>
            <a:off x="971600" y="919168"/>
            <a:ext cx="3066327" cy="4365104"/>
          </a:xfrm>
          <a:prstGeom prst="rect">
            <a:avLst/>
          </a:prstGeom>
        </p:spPr>
      </p:pic>
      <p:pic>
        <p:nvPicPr>
          <p:cNvPr id="4" name="図 3">
            <a:extLst>
              <a:ext uri="{FF2B5EF4-FFF2-40B4-BE49-F238E27FC236}">
                <a16:creationId xmlns:a16="http://schemas.microsoft.com/office/drawing/2014/main" id="{D8490EFE-7D90-4C0B-B457-0A1A8F7CD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54" t="15006" r="26933" b="3492"/>
          <a:stretch/>
        </p:blipFill>
        <p:spPr>
          <a:xfrm>
            <a:off x="5454803" y="871139"/>
            <a:ext cx="3059130" cy="4413133"/>
          </a:xfrm>
          <a:prstGeom prst="rect">
            <a:avLst/>
          </a:prstGeom>
        </p:spPr>
      </p:pic>
      <p:sp>
        <p:nvSpPr>
          <p:cNvPr id="14" name="テキスト ボックス 13">
            <a:extLst>
              <a:ext uri="{FF2B5EF4-FFF2-40B4-BE49-F238E27FC236}">
                <a16:creationId xmlns:a16="http://schemas.microsoft.com/office/drawing/2014/main" id="{E0C373CA-812D-4D80-9ED9-E965FD472916}"/>
              </a:ext>
            </a:extLst>
          </p:cNvPr>
          <p:cNvSpPr txBox="1"/>
          <p:nvPr/>
        </p:nvSpPr>
        <p:spPr>
          <a:xfrm>
            <a:off x="2267744" y="261652"/>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Tree>
    <p:extLst>
      <p:ext uri="{BB962C8B-B14F-4D97-AF65-F5344CB8AC3E}">
        <p14:creationId xmlns:p14="http://schemas.microsoft.com/office/powerpoint/2010/main" val="430772600"/>
      </p:ext>
    </p:extLst>
  </p:cSld>
  <p:clrMapOvr>
    <a:masterClrMapping/>
  </p:clrMapOvr>
  <mc:AlternateContent xmlns:mc="http://schemas.openxmlformats.org/markup-compatibility/2006" xmlns:p14="http://schemas.microsoft.com/office/powerpoint/2010/main">
    <mc:Choice Requires="p14">
      <p:transition spd="slow" p14:dur="2000" advTm="13324"/>
    </mc:Choice>
    <mc:Fallback xmlns="">
      <p:transition spd="slow" advTm="13324"/>
    </mc:Fallback>
  </mc:AlternateContent>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04E10B0-3F7C-4893-AA20-C1AAAD424C86}"/>
              </a:ext>
            </a:extLst>
          </p:cNvPr>
          <p:cNvSpPr txBox="1"/>
          <p:nvPr/>
        </p:nvSpPr>
        <p:spPr>
          <a:xfrm>
            <a:off x="1979712" y="332656"/>
            <a:ext cx="5579523" cy="523220"/>
          </a:xfrm>
          <a:prstGeom prst="rect">
            <a:avLst/>
          </a:prstGeom>
          <a:noFill/>
        </p:spPr>
        <p:txBody>
          <a:bodyPr wrap="square" rtlCol="0">
            <a:spAutoFit/>
          </a:bodyPr>
          <a:lstStyle/>
          <a:p>
            <a:r>
              <a:rPr lang="ja-JP" altLang="en-US" sz="2800" u="sng" dirty="0">
                <a:solidFill>
                  <a:srgbClr val="4D4D4D"/>
                </a:solidFill>
              </a:rPr>
              <a:t>門脈造影下シャント血管結紮法</a:t>
            </a:r>
            <a:endParaRPr lang="en-US" altLang="ja-JP" sz="2800" u="sng" dirty="0">
              <a:solidFill>
                <a:srgbClr val="4D4D4D"/>
              </a:solidFill>
            </a:endParaRPr>
          </a:p>
        </p:txBody>
      </p:sp>
      <p:sp>
        <p:nvSpPr>
          <p:cNvPr id="18" name="テキスト ボックス 17">
            <a:extLst>
              <a:ext uri="{FF2B5EF4-FFF2-40B4-BE49-F238E27FC236}">
                <a16:creationId xmlns:a16="http://schemas.microsoft.com/office/drawing/2014/main" id="{B33090C1-C585-49DA-976C-B05CEAA42096}"/>
              </a:ext>
            </a:extLst>
          </p:cNvPr>
          <p:cNvSpPr txBox="1"/>
          <p:nvPr/>
        </p:nvSpPr>
        <p:spPr>
          <a:xfrm>
            <a:off x="1012321" y="700447"/>
            <a:ext cx="360040" cy="369332"/>
          </a:xfrm>
          <a:prstGeom prst="rect">
            <a:avLst/>
          </a:prstGeom>
          <a:noFill/>
        </p:spPr>
        <p:txBody>
          <a:bodyPr wrap="square" rtlCol="0">
            <a:spAutoFit/>
          </a:bodyPr>
          <a:lstStyle/>
          <a:p>
            <a:r>
              <a:rPr lang="ja-JP" altLang="en-US" dirty="0"/>
              <a:t>⑦</a:t>
            </a:r>
            <a:endParaRPr kumimoji="1" lang="ja-JP" altLang="en-US" dirty="0"/>
          </a:p>
        </p:txBody>
      </p:sp>
      <p:sp>
        <p:nvSpPr>
          <p:cNvPr id="20" name="正方形/長方形 19">
            <a:extLst>
              <a:ext uri="{FF2B5EF4-FFF2-40B4-BE49-F238E27FC236}">
                <a16:creationId xmlns:a16="http://schemas.microsoft.com/office/drawing/2014/main" id="{C75D8E16-D61A-4946-B819-B374C4FC3666}"/>
              </a:ext>
            </a:extLst>
          </p:cNvPr>
          <p:cNvSpPr/>
          <p:nvPr/>
        </p:nvSpPr>
        <p:spPr bwMode="auto">
          <a:xfrm>
            <a:off x="395536" y="5777556"/>
            <a:ext cx="8568952" cy="67577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dirty="0">
                <a:solidFill>
                  <a:schemeClr val="tx1"/>
                </a:solidFill>
                <a:latin typeface="Arial" charset="0"/>
                <a:ea typeface="ＭＳ Ｐゴシック" charset="-128"/>
              </a:rPr>
              <a:t>⑦後大静脈から心臓にかけて造影を確認、肝実質への門脈からの血管走行が不明瞭</a:t>
            </a:r>
            <a:endParaRPr lang="en-US" altLang="ja-JP" dirty="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　　→門脈から後大静脈にシャント血管が存在</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pic>
        <p:nvPicPr>
          <p:cNvPr id="5" name="図 4">
            <a:extLst>
              <a:ext uri="{FF2B5EF4-FFF2-40B4-BE49-F238E27FC236}">
                <a16:creationId xmlns:a16="http://schemas.microsoft.com/office/drawing/2014/main" id="{7300156E-7BF3-40B3-BC75-4E3F68097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22351" y="-323467"/>
            <a:ext cx="4568009" cy="7320416"/>
          </a:xfrm>
          <a:prstGeom prst="rect">
            <a:avLst/>
          </a:prstGeom>
        </p:spPr>
      </p:pic>
      <p:sp>
        <p:nvSpPr>
          <p:cNvPr id="6" name="テキスト ボックス 5">
            <a:extLst>
              <a:ext uri="{FF2B5EF4-FFF2-40B4-BE49-F238E27FC236}">
                <a16:creationId xmlns:a16="http://schemas.microsoft.com/office/drawing/2014/main" id="{22089123-CA08-4295-95D1-6DC833DFC8CD}"/>
              </a:ext>
            </a:extLst>
          </p:cNvPr>
          <p:cNvSpPr txBox="1"/>
          <p:nvPr/>
        </p:nvSpPr>
        <p:spPr>
          <a:xfrm>
            <a:off x="6588224" y="5058975"/>
            <a:ext cx="744480" cy="369332"/>
          </a:xfrm>
          <a:prstGeom prst="rect">
            <a:avLst/>
          </a:prstGeom>
          <a:noFill/>
        </p:spPr>
        <p:txBody>
          <a:bodyPr wrap="square" rtlCol="0">
            <a:spAutoFit/>
          </a:bodyPr>
          <a:lstStyle/>
          <a:p>
            <a:r>
              <a:rPr kumimoji="1" lang="ja-JP" altLang="en-US" dirty="0">
                <a:solidFill>
                  <a:schemeClr val="bg1"/>
                </a:solidFill>
              </a:rPr>
              <a:t>心臓</a:t>
            </a:r>
          </a:p>
        </p:txBody>
      </p:sp>
      <p:sp>
        <p:nvSpPr>
          <p:cNvPr id="15" name="テキスト ボックス 14">
            <a:extLst>
              <a:ext uri="{FF2B5EF4-FFF2-40B4-BE49-F238E27FC236}">
                <a16:creationId xmlns:a16="http://schemas.microsoft.com/office/drawing/2014/main" id="{1A1E19A1-F651-4E23-AC63-844985D79146}"/>
              </a:ext>
            </a:extLst>
          </p:cNvPr>
          <p:cNvSpPr txBox="1"/>
          <p:nvPr/>
        </p:nvSpPr>
        <p:spPr>
          <a:xfrm>
            <a:off x="2915816" y="2786592"/>
            <a:ext cx="744480" cy="369332"/>
          </a:xfrm>
          <a:prstGeom prst="rect">
            <a:avLst/>
          </a:prstGeom>
          <a:noFill/>
        </p:spPr>
        <p:txBody>
          <a:bodyPr wrap="square" rtlCol="0">
            <a:spAutoFit/>
          </a:bodyPr>
          <a:lstStyle/>
          <a:p>
            <a:r>
              <a:rPr kumimoji="1" lang="en-US" altLang="ja-JP" dirty="0">
                <a:solidFill>
                  <a:schemeClr val="bg1"/>
                </a:solidFill>
              </a:rPr>
              <a:t>PV</a:t>
            </a:r>
            <a:endParaRPr kumimoji="1" lang="ja-JP" altLang="en-US" dirty="0">
              <a:solidFill>
                <a:schemeClr val="bg1"/>
              </a:solidFill>
            </a:endParaRPr>
          </a:p>
        </p:txBody>
      </p:sp>
      <p:sp>
        <p:nvSpPr>
          <p:cNvPr id="16" name="テキスト ボックス 15">
            <a:extLst>
              <a:ext uri="{FF2B5EF4-FFF2-40B4-BE49-F238E27FC236}">
                <a16:creationId xmlns:a16="http://schemas.microsoft.com/office/drawing/2014/main" id="{338FE351-971F-4790-97C6-6CCB243E2539}"/>
              </a:ext>
            </a:extLst>
          </p:cNvPr>
          <p:cNvSpPr txBox="1"/>
          <p:nvPr/>
        </p:nvSpPr>
        <p:spPr>
          <a:xfrm>
            <a:off x="6372200" y="3336741"/>
            <a:ext cx="744480" cy="369332"/>
          </a:xfrm>
          <a:prstGeom prst="rect">
            <a:avLst/>
          </a:prstGeom>
          <a:noFill/>
        </p:spPr>
        <p:txBody>
          <a:bodyPr wrap="square" rtlCol="0">
            <a:spAutoFit/>
          </a:bodyPr>
          <a:lstStyle/>
          <a:p>
            <a:r>
              <a:rPr kumimoji="1" lang="en-US" altLang="ja-JP" dirty="0">
                <a:solidFill>
                  <a:schemeClr val="bg1"/>
                </a:solidFill>
              </a:rPr>
              <a:t>CVC</a:t>
            </a:r>
            <a:endParaRPr kumimoji="1" lang="ja-JP" altLang="en-US" dirty="0">
              <a:solidFill>
                <a:schemeClr val="bg1"/>
              </a:solidFill>
            </a:endParaRPr>
          </a:p>
        </p:txBody>
      </p:sp>
      <p:sp>
        <p:nvSpPr>
          <p:cNvPr id="13" name="テキスト ボックス 12">
            <a:extLst>
              <a:ext uri="{FF2B5EF4-FFF2-40B4-BE49-F238E27FC236}">
                <a16:creationId xmlns:a16="http://schemas.microsoft.com/office/drawing/2014/main" id="{68E16881-AB73-456A-9314-16C8CEF67B0C}"/>
              </a:ext>
            </a:extLst>
          </p:cNvPr>
          <p:cNvSpPr txBox="1"/>
          <p:nvPr/>
        </p:nvSpPr>
        <p:spPr>
          <a:xfrm>
            <a:off x="2676588" y="3567193"/>
            <a:ext cx="744480" cy="369332"/>
          </a:xfrm>
          <a:prstGeom prst="rect">
            <a:avLst/>
          </a:prstGeom>
          <a:noFill/>
        </p:spPr>
        <p:txBody>
          <a:bodyPr wrap="square" rtlCol="0">
            <a:spAutoFit/>
          </a:bodyPr>
          <a:lstStyle/>
          <a:p>
            <a:r>
              <a:rPr lang="ja-JP" altLang="en-US" dirty="0">
                <a:solidFill>
                  <a:schemeClr val="bg1"/>
                </a:solidFill>
              </a:rPr>
              <a:t>肝臓</a:t>
            </a:r>
            <a:endParaRPr kumimoji="1" lang="ja-JP" altLang="en-US" dirty="0">
              <a:solidFill>
                <a:schemeClr val="bg1"/>
              </a:solidFill>
            </a:endParaRPr>
          </a:p>
        </p:txBody>
      </p:sp>
      <p:sp>
        <p:nvSpPr>
          <p:cNvPr id="14" name="テキスト ボックス 13">
            <a:extLst>
              <a:ext uri="{FF2B5EF4-FFF2-40B4-BE49-F238E27FC236}">
                <a16:creationId xmlns:a16="http://schemas.microsoft.com/office/drawing/2014/main" id="{5AC8149D-6B25-4562-8A77-780FED8F9CA1}"/>
              </a:ext>
            </a:extLst>
          </p:cNvPr>
          <p:cNvSpPr txBox="1"/>
          <p:nvPr/>
        </p:nvSpPr>
        <p:spPr>
          <a:xfrm>
            <a:off x="1008204" y="3993325"/>
            <a:ext cx="1668384" cy="369332"/>
          </a:xfrm>
          <a:prstGeom prst="rect">
            <a:avLst/>
          </a:prstGeom>
          <a:noFill/>
        </p:spPr>
        <p:txBody>
          <a:bodyPr wrap="square" rtlCol="0">
            <a:spAutoFit/>
          </a:bodyPr>
          <a:lstStyle/>
          <a:p>
            <a:r>
              <a:rPr lang="ja-JP" altLang="en-US" dirty="0">
                <a:solidFill>
                  <a:schemeClr val="bg1"/>
                </a:solidFill>
              </a:rPr>
              <a:t>前腸間膜静脈</a:t>
            </a:r>
            <a:endParaRPr kumimoji="1" lang="ja-JP" altLang="en-US" dirty="0">
              <a:solidFill>
                <a:schemeClr val="bg1"/>
              </a:solidFill>
            </a:endParaRPr>
          </a:p>
        </p:txBody>
      </p:sp>
    </p:spTree>
    <p:extLst>
      <p:ext uri="{BB962C8B-B14F-4D97-AF65-F5344CB8AC3E}">
        <p14:creationId xmlns:p14="http://schemas.microsoft.com/office/powerpoint/2010/main" val="529778385"/>
      </p:ext>
    </p:extLst>
  </p:cSld>
  <p:clrMapOvr>
    <a:masterClrMapping/>
  </p:clrMapOvr>
  <mc:AlternateContent xmlns:mc="http://schemas.openxmlformats.org/markup-compatibility/2006" xmlns:p14="http://schemas.microsoft.com/office/powerpoint/2010/main">
    <mc:Choice Requires="p14">
      <p:transition spd="slow" p14:dur="2000" advTm="21107"/>
    </mc:Choice>
    <mc:Fallback xmlns="">
      <p:transition spd="slow" advTm="21107"/>
    </mc:Fallback>
  </mc:AlternateContent>
  <p:extLst mod="1"/>
</p:sld>
</file>

<file path=ppt/theme/theme1.xml><?xml version="1.0" encoding="utf-8"?>
<a:theme xmlns:a="http://schemas.openxmlformats.org/drawingml/2006/main" name="natural_036">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natural_036">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atural_03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tural_03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tural_03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tural_03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tural_03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tural_03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tural_03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BZ-TMP-PP-PO-038 (1)</Template>
  <TotalTime>3333</TotalTime>
  <Words>2366</Words>
  <Application>Microsoft Office PowerPoint</Application>
  <PresentationFormat>画面に合わせる (4:3)</PresentationFormat>
  <Paragraphs>338</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ＭＳ Ｐ明朝</vt:lpstr>
      <vt:lpstr>MS UI Gothic</vt:lpstr>
      <vt:lpstr>Arial</vt:lpstr>
      <vt:lpstr>Times New Roman</vt:lpstr>
      <vt:lpstr>Verdana</vt:lpstr>
      <vt:lpstr>natural_036</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リコージャパン株式会社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ま</dc:title>
  <dc:creator>DC17</dc:creator>
  <cp:keywords>パワーポイント; PowerPoint</cp:keywords>
  <cp:lastModifiedBy>DC27</cp:lastModifiedBy>
  <cp:revision>178</cp:revision>
  <cp:lastPrinted>2022-07-19T07:03:06Z</cp:lastPrinted>
  <dcterms:created xsi:type="dcterms:W3CDTF">2018-07-20T06:04:26Z</dcterms:created>
  <dcterms:modified xsi:type="dcterms:W3CDTF">2022-07-28T04:49:26Z</dcterms:modified>
</cp:coreProperties>
</file>