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67" r:id="rId3"/>
    <p:sldId id="288" r:id="rId4"/>
    <p:sldId id="289" r:id="rId5"/>
    <p:sldId id="290" r:id="rId6"/>
    <p:sldId id="303" r:id="rId7"/>
    <p:sldId id="291" r:id="rId8"/>
    <p:sldId id="292" r:id="rId9"/>
    <p:sldId id="295" r:id="rId10"/>
    <p:sldId id="296" r:id="rId11"/>
    <p:sldId id="297" r:id="rId12"/>
    <p:sldId id="293" r:id="rId13"/>
    <p:sldId id="294" r:id="rId14"/>
    <p:sldId id="301" r:id="rId15"/>
    <p:sldId id="302" r:id="rId16"/>
    <p:sldId id="298" r:id="rId17"/>
    <p:sldId id="299" r:id="rId18"/>
    <p:sldId id="300" r:id="rId19"/>
    <p:sldId id="304" r:id="rId20"/>
    <p:sldId id="305" r:id="rId21"/>
    <p:sldId id="306"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92" autoAdjust="0"/>
  </p:normalViewPr>
  <p:slideViewPr>
    <p:cSldViewPr snapToGrid="0">
      <p:cViewPr varScale="1">
        <p:scale>
          <a:sx n="87" d="100"/>
          <a:sy n="87" d="100"/>
        </p:scale>
        <p:origin x="127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800484944460669E-2"/>
          <c:y val="6.6538535201085464E-2"/>
          <c:w val="0.91181102362204725"/>
          <c:h val="0.8680637042671826"/>
        </c:manualLayout>
      </c:layout>
      <c:scatterChart>
        <c:scatterStyle val="lineMarker"/>
        <c:varyColors val="0"/>
        <c:ser>
          <c:idx val="0"/>
          <c:order val="0"/>
          <c:tx>
            <c:strRef>
              <c:f>Sheet1!$F$1:$F$2</c:f>
              <c:strCache>
                <c:ptCount val="2"/>
                <c:pt idx="0">
                  <c:v>AST</c:v>
                </c:pt>
                <c:pt idx="1">
                  <c:v>(U/L)</c:v>
                </c:pt>
              </c:strCache>
            </c:strRef>
          </c:tx>
          <c:spPr>
            <a:ln w="25400" cap="rnd">
              <a:noFill/>
              <a:round/>
            </a:ln>
            <a:effectLst/>
          </c:spPr>
          <c:marker>
            <c:symbol val="circle"/>
            <c:size val="5"/>
            <c:spPr>
              <a:solidFill>
                <a:schemeClr val="accent1"/>
              </a:solidFill>
              <a:ln w="25400">
                <a:solidFill>
                  <a:schemeClr val="accent1"/>
                </a:solidFill>
              </a:ln>
              <a:effectLst/>
            </c:spPr>
          </c:marker>
          <c:xVal>
            <c:numRef>
              <c:f>Sheet1!$E$3:$E$37</c:f>
              <c:numCache>
                <c:formatCode>General</c:formatCode>
                <c:ptCount val="33"/>
                <c:pt idx="0">
                  <c:v>422</c:v>
                </c:pt>
                <c:pt idx="1">
                  <c:v>290</c:v>
                </c:pt>
                <c:pt idx="2">
                  <c:v>308</c:v>
                </c:pt>
                <c:pt idx="3">
                  <c:v>337</c:v>
                </c:pt>
                <c:pt idx="4">
                  <c:v>332</c:v>
                </c:pt>
                <c:pt idx="5">
                  <c:v>331</c:v>
                </c:pt>
                <c:pt idx="6">
                  <c:v>334</c:v>
                </c:pt>
                <c:pt idx="7">
                  <c:v>198</c:v>
                </c:pt>
                <c:pt idx="8">
                  <c:v>299</c:v>
                </c:pt>
                <c:pt idx="9">
                  <c:v>326</c:v>
                </c:pt>
                <c:pt idx="10">
                  <c:v>202</c:v>
                </c:pt>
                <c:pt idx="11">
                  <c:v>323</c:v>
                </c:pt>
                <c:pt idx="12">
                  <c:v>305</c:v>
                </c:pt>
                <c:pt idx="13">
                  <c:v>227</c:v>
                </c:pt>
                <c:pt idx="14">
                  <c:v>284</c:v>
                </c:pt>
                <c:pt idx="15">
                  <c:v>269</c:v>
                </c:pt>
                <c:pt idx="16">
                  <c:v>268</c:v>
                </c:pt>
                <c:pt idx="17">
                  <c:v>261</c:v>
                </c:pt>
                <c:pt idx="18">
                  <c:v>169</c:v>
                </c:pt>
                <c:pt idx="19">
                  <c:v>248</c:v>
                </c:pt>
                <c:pt idx="20">
                  <c:v>229</c:v>
                </c:pt>
                <c:pt idx="21">
                  <c:v>178</c:v>
                </c:pt>
                <c:pt idx="22">
                  <c:v>193</c:v>
                </c:pt>
                <c:pt idx="23">
                  <c:v>230</c:v>
                </c:pt>
                <c:pt idx="24">
                  <c:v>301</c:v>
                </c:pt>
                <c:pt idx="25">
                  <c:v>217</c:v>
                </c:pt>
                <c:pt idx="26">
                  <c:v>326</c:v>
                </c:pt>
                <c:pt idx="27">
                  <c:v>286</c:v>
                </c:pt>
                <c:pt idx="28">
                  <c:v>280</c:v>
                </c:pt>
                <c:pt idx="29">
                  <c:v>329</c:v>
                </c:pt>
                <c:pt idx="30">
                  <c:v>310</c:v>
                </c:pt>
                <c:pt idx="31">
                  <c:v>289</c:v>
                </c:pt>
                <c:pt idx="32">
                  <c:v>244</c:v>
                </c:pt>
              </c:numCache>
            </c:numRef>
          </c:xVal>
          <c:yVal>
            <c:numRef>
              <c:f>Sheet1!$F$3:$F$37</c:f>
              <c:numCache>
                <c:formatCode>General</c:formatCode>
                <c:ptCount val="33"/>
                <c:pt idx="0">
                  <c:v>1083</c:v>
                </c:pt>
                <c:pt idx="1">
                  <c:v>1083</c:v>
                </c:pt>
                <c:pt idx="2">
                  <c:v>1083</c:v>
                </c:pt>
                <c:pt idx="3">
                  <c:v>1083</c:v>
                </c:pt>
                <c:pt idx="4">
                  <c:v>539</c:v>
                </c:pt>
                <c:pt idx="5">
                  <c:v>1083</c:v>
                </c:pt>
                <c:pt idx="6">
                  <c:v>1083</c:v>
                </c:pt>
                <c:pt idx="7">
                  <c:v>1000</c:v>
                </c:pt>
                <c:pt idx="8">
                  <c:v>720</c:v>
                </c:pt>
                <c:pt idx="9">
                  <c:v>1000</c:v>
                </c:pt>
                <c:pt idx="10">
                  <c:v>1000</c:v>
                </c:pt>
                <c:pt idx="11">
                  <c:v>293</c:v>
                </c:pt>
                <c:pt idx="12">
                  <c:v>1000</c:v>
                </c:pt>
                <c:pt idx="13">
                  <c:v>1000</c:v>
                </c:pt>
                <c:pt idx="14">
                  <c:v>1000</c:v>
                </c:pt>
                <c:pt idx="15">
                  <c:v>1000</c:v>
                </c:pt>
                <c:pt idx="16">
                  <c:v>593</c:v>
                </c:pt>
                <c:pt idx="17">
                  <c:v>304</c:v>
                </c:pt>
                <c:pt idx="18">
                  <c:v>1000</c:v>
                </c:pt>
                <c:pt idx="19">
                  <c:v>290</c:v>
                </c:pt>
                <c:pt idx="20">
                  <c:v>1083</c:v>
                </c:pt>
                <c:pt idx="21">
                  <c:v>1083</c:v>
                </c:pt>
                <c:pt idx="22">
                  <c:v>1083</c:v>
                </c:pt>
                <c:pt idx="23">
                  <c:v>1000</c:v>
                </c:pt>
                <c:pt idx="24">
                  <c:v>218</c:v>
                </c:pt>
                <c:pt idx="25">
                  <c:v>1000</c:v>
                </c:pt>
                <c:pt idx="26">
                  <c:v>1083</c:v>
                </c:pt>
                <c:pt idx="27">
                  <c:v>1000</c:v>
                </c:pt>
                <c:pt idx="28">
                  <c:v>803</c:v>
                </c:pt>
                <c:pt idx="29">
                  <c:v>1083</c:v>
                </c:pt>
                <c:pt idx="30">
                  <c:v>1083</c:v>
                </c:pt>
                <c:pt idx="31">
                  <c:v>1000</c:v>
                </c:pt>
                <c:pt idx="32">
                  <c:v>803</c:v>
                </c:pt>
              </c:numCache>
            </c:numRef>
          </c:yVal>
          <c:smooth val="0"/>
          <c:extLst>
            <c:ext xmlns:c16="http://schemas.microsoft.com/office/drawing/2014/chart" uri="{C3380CC4-5D6E-409C-BE32-E72D297353CC}">
              <c16:uniqueId val="{00000000-4462-48FF-A3E1-3DBF2B637E4A}"/>
            </c:ext>
          </c:extLst>
        </c:ser>
        <c:ser>
          <c:idx val="1"/>
          <c:order val="1"/>
          <c:tx>
            <c:strRef>
              <c:f>Sheet1!$G$1:$G$2</c:f>
              <c:strCache>
                <c:ptCount val="2"/>
                <c:pt idx="0">
                  <c:v>GGT</c:v>
                </c:pt>
                <c:pt idx="1">
                  <c:v>(U/L)</c:v>
                </c:pt>
              </c:strCache>
            </c:strRef>
          </c:tx>
          <c:spPr>
            <a:ln w="25400" cap="rnd">
              <a:noFill/>
              <a:round/>
            </a:ln>
            <a:effectLst/>
          </c:spPr>
          <c:marker>
            <c:symbol val="circle"/>
            <c:size val="5"/>
            <c:spPr>
              <a:solidFill>
                <a:schemeClr val="accent2"/>
              </a:solidFill>
              <a:ln w="25400">
                <a:solidFill>
                  <a:schemeClr val="accent2"/>
                </a:solidFill>
              </a:ln>
              <a:effectLst/>
            </c:spPr>
          </c:marker>
          <c:xVal>
            <c:numRef>
              <c:f>Sheet1!$E$3:$E$37</c:f>
              <c:numCache>
                <c:formatCode>General</c:formatCode>
                <c:ptCount val="33"/>
                <c:pt idx="0">
                  <c:v>422</c:v>
                </c:pt>
                <c:pt idx="1">
                  <c:v>290</c:v>
                </c:pt>
                <c:pt idx="2">
                  <c:v>308</c:v>
                </c:pt>
                <c:pt idx="3">
                  <c:v>337</c:v>
                </c:pt>
                <c:pt idx="4">
                  <c:v>332</c:v>
                </c:pt>
                <c:pt idx="5">
                  <c:v>331</c:v>
                </c:pt>
                <c:pt idx="6">
                  <c:v>334</c:v>
                </c:pt>
                <c:pt idx="7">
                  <c:v>198</c:v>
                </c:pt>
                <c:pt idx="8">
                  <c:v>299</c:v>
                </c:pt>
                <c:pt idx="9">
                  <c:v>326</c:v>
                </c:pt>
                <c:pt idx="10">
                  <c:v>202</c:v>
                </c:pt>
                <c:pt idx="11">
                  <c:v>323</c:v>
                </c:pt>
                <c:pt idx="12">
                  <c:v>305</c:v>
                </c:pt>
                <c:pt idx="13">
                  <c:v>227</c:v>
                </c:pt>
                <c:pt idx="14">
                  <c:v>284</c:v>
                </c:pt>
                <c:pt idx="15">
                  <c:v>269</c:v>
                </c:pt>
                <c:pt idx="16">
                  <c:v>268</c:v>
                </c:pt>
                <c:pt idx="17">
                  <c:v>261</c:v>
                </c:pt>
                <c:pt idx="18">
                  <c:v>169</c:v>
                </c:pt>
                <c:pt idx="19">
                  <c:v>248</c:v>
                </c:pt>
                <c:pt idx="20">
                  <c:v>229</c:v>
                </c:pt>
                <c:pt idx="21">
                  <c:v>178</c:v>
                </c:pt>
                <c:pt idx="22">
                  <c:v>193</c:v>
                </c:pt>
                <c:pt idx="23">
                  <c:v>230</c:v>
                </c:pt>
                <c:pt idx="24">
                  <c:v>301</c:v>
                </c:pt>
                <c:pt idx="25">
                  <c:v>217</c:v>
                </c:pt>
                <c:pt idx="26">
                  <c:v>326</c:v>
                </c:pt>
                <c:pt idx="27">
                  <c:v>286</c:v>
                </c:pt>
                <c:pt idx="28">
                  <c:v>280</c:v>
                </c:pt>
                <c:pt idx="29">
                  <c:v>329</c:v>
                </c:pt>
                <c:pt idx="30">
                  <c:v>310</c:v>
                </c:pt>
                <c:pt idx="31">
                  <c:v>289</c:v>
                </c:pt>
                <c:pt idx="32">
                  <c:v>244</c:v>
                </c:pt>
              </c:numCache>
            </c:numRef>
          </c:xVal>
          <c:yVal>
            <c:numRef>
              <c:f>Sheet1!$G$4:$G$34</c:f>
              <c:numCache>
                <c:formatCode>General</c:formatCode>
                <c:ptCount val="29"/>
                <c:pt idx="0">
                  <c:v>218</c:v>
                </c:pt>
                <c:pt idx="1">
                  <c:v>952</c:v>
                </c:pt>
                <c:pt idx="2">
                  <c:v>474</c:v>
                </c:pt>
                <c:pt idx="3">
                  <c:v>302</c:v>
                </c:pt>
                <c:pt idx="4">
                  <c:v>292</c:v>
                </c:pt>
                <c:pt idx="5">
                  <c:v>229</c:v>
                </c:pt>
                <c:pt idx="6">
                  <c:v>492</c:v>
                </c:pt>
                <c:pt idx="7">
                  <c:v>492</c:v>
                </c:pt>
                <c:pt idx="8">
                  <c:v>328</c:v>
                </c:pt>
                <c:pt idx="9">
                  <c:v>199</c:v>
                </c:pt>
                <c:pt idx="10">
                  <c:v>101</c:v>
                </c:pt>
                <c:pt idx="11">
                  <c:v>478</c:v>
                </c:pt>
                <c:pt idx="12">
                  <c:v>313</c:v>
                </c:pt>
                <c:pt idx="13">
                  <c:v>737</c:v>
                </c:pt>
                <c:pt idx="14">
                  <c:v>284</c:v>
                </c:pt>
                <c:pt idx="15">
                  <c:v>591</c:v>
                </c:pt>
                <c:pt idx="16">
                  <c:v>536</c:v>
                </c:pt>
                <c:pt idx="17">
                  <c:v>751</c:v>
                </c:pt>
                <c:pt idx="18">
                  <c:v>87</c:v>
                </c:pt>
                <c:pt idx="19">
                  <c:v>210</c:v>
                </c:pt>
                <c:pt idx="20">
                  <c:v>952</c:v>
                </c:pt>
                <c:pt idx="21">
                  <c:v>296</c:v>
                </c:pt>
                <c:pt idx="22">
                  <c:v>286</c:v>
                </c:pt>
                <c:pt idx="23">
                  <c:v>337</c:v>
                </c:pt>
                <c:pt idx="24">
                  <c:v>379</c:v>
                </c:pt>
                <c:pt idx="25">
                  <c:v>952</c:v>
                </c:pt>
                <c:pt idx="26">
                  <c:v>1038</c:v>
                </c:pt>
                <c:pt idx="27">
                  <c:v>580</c:v>
                </c:pt>
                <c:pt idx="28">
                  <c:v>873</c:v>
                </c:pt>
              </c:numCache>
            </c:numRef>
          </c:yVal>
          <c:smooth val="1"/>
          <c:extLst>
            <c:ext xmlns:c16="http://schemas.microsoft.com/office/drawing/2014/chart" uri="{C3380CC4-5D6E-409C-BE32-E72D297353CC}">
              <c16:uniqueId val="{00000001-4462-48FF-A3E1-3DBF2B637E4A}"/>
            </c:ext>
          </c:extLst>
        </c:ser>
        <c:dLbls>
          <c:showLegendKey val="0"/>
          <c:showVal val="0"/>
          <c:showCatName val="0"/>
          <c:showSerName val="0"/>
          <c:showPercent val="0"/>
          <c:showBubbleSize val="0"/>
        </c:dLbls>
        <c:axId val="1225867023"/>
        <c:axId val="1225866191"/>
      </c:scatterChart>
      <c:valAx>
        <c:axId val="1225867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ln>
                      <a:solidFill>
                        <a:schemeClr val="tx1">
                          <a:alpha val="50000"/>
                        </a:schemeClr>
                      </a:solidFill>
                    </a:ln>
                    <a:solidFill>
                      <a:schemeClr val="tx1">
                        <a:lumMod val="65000"/>
                        <a:lumOff val="35000"/>
                      </a:schemeClr>
                    </a:solidFill>
                    <a:latin typeface="+mn-lt"/>
                    <a:ea typeface="+mn-ea"/>
                    <a:cs typeface="+mn-cs"/>
                  </a:defRPr>
                </a:pPr>
                <a:r>
                  <a:rPr lang="ja-JP" altLang="en-US" sz="1200" baseline="0">
                    <a:ln>
                      <a:solidFill>
                        <a:schemeClr val="tx1">
                          <a:alpha val="50000"/>
                        </a:schemeClr>
                      </a:solidFill>
                    </a:ln>
                  </a:rPr>
                  <a:t>日齢</a:t>
                </a:r>
              </a:p>
            </c:rich>
          </c:tx>
          <c:layout>
            <c:manualLayout>
              <c:xMode val="edge"/>
              <c:yMode val="edge"/>
              <c:x val="0.49545721134416942"/>
              <c:y val="0.94167735058469326"/>
            </c:manualLayout>
          </c:layout>
          <c:overlay val="0"/>
          <c:spPr>
            <a:noFill/>
            <a:ln>
              <a:noFill/>
            </a:ln>
            <a:effectLst/>
          </c:spPr>
          <c:txPr>
            <a:bodyPr rot="0" spcFirstLastPara="1" vertOverflow="ellipsis" vert="horz" wrap="square" anchor="ctr" anchorCtr="1"/>
            <a:lstStyle/>
            <a:p>
              <a:pPr>
                <a:defRPr sz="1200" b="0" i="0" u="none" strike="noStrike" kern="1200" baseline="0">
                  <a:ln>
                    <a:solidFill>
                      <a:schemeClr val="tx1">
                        <a:alpha val="50000"/>
                      </a:schemeClr>
                    </a:solidFill>
                  </a:ln>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ln w="9525">
                  <a:solidFill>
                    <a:schemeClr val="tx1">
                      <a:alpha val="50000"/>
                    </a:schemeClr>
                  </a:solidFill>
                </a:ln>
                <a:solidFill>
                  <a:schemeClr val="tx1">
                    <a:lumMod val="65000"/>
                    <a:lumOff val="35000"/>
                  </a:schemeClr>
                </a:solidFill>
                <a:latin typeface="+mn-lt"/>
                <a:ea typeface="+mn-ea"/>
                <a:cs typeface="+mn-cs"/>
              </a:defRPr>
            </a:pPr>
            <a:endParaRPr lang="ja-JP"/>
          </a:p>
        </c:txPr>
        <c:crossAx val="1225866191"/>
        <c:crosses val="autoZero"/>
        <c:crossBetween val="midCat"/>
      </c:valAx>
      <c:valAx>
        <c:axId val="1225866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ln>
                  <a:solidFill>
                    <a:schemeClr val="tx1">
                      <a:alpha val="50000"/>
                    </a:schemeClr>
                  </a:solidFill>
                </a:ln>
                <a:solidFill>
                  <a:schemeClr val="tx1">
                    <a:lumMod val="65000"/>
                    <a:lumOff val="35000"/>
                  </a:schemeClr>
                </a:solidFill>
                <a:latin typeface="+mn-lt"/>
                <a:ea typeface="+mn-ea"/>
                <a:cs typeface="+mn-cs"/>
              </a:defRPr>
            </a:pPr>
            <a:endParaRPr lang="ja-JP"/>
          </a:p>
        </c:txPr>
        <c:crossAx val="1225867023"/>
        <c:crosses val="autoZero"/>
        <c:crossBetween val="midCat"/>
      </c:valAx>
      <c:spPr>
        <a:noFill/>
        <a:ln>
          <a:noFill/>
        </a:ln>
        <a:effectLst/>
      </c:spPr>
    </c:plotArea>
    <c:legend>
      <c:legendPos val="r"/>
      <c:layout>
        <c:manualLayout>
          <c:xMode val="edge"/>
          <c:yMode val="edge"/>
          <c:x val="8.4616676597497484E-2"/>
          <c:y val="0.40578803548836972"/>
          <c:w val="0.1143561155922041"/>
          <c:h val="0.140483338863217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Sheet2!$F$2</c:f>
              <c:strCache>
                <c:ptCount val="1"/>
                <c:pt idx="0">
                  <c:v>計</c:v>
                </c:pt>
              </c:strCache>
            </c:strRef>
          </c:tx>
          <c:spPr>
            <a:solidFill>
              <a:srgbClr val="7030A0"/>
            </a:solidFill>
            <a:ln>
              <a:noFill/>
            </a:ln>
            <a:effectLst/>
            <a:sp3d/>
          </c:spPr>
          <c:invertIfNegative val="0"/>
          <c:cat>
            <c:strRef>
              <c:f>Sheet2!$G$1:$I$1</c:f>
              <c:strCache>
                <c:ptCount val="3"/>
                <c:pt idx="0">
                  <c:v>死亡</c:v>
                </c:pt>
                <c:pt idx="1">
                  <c:v>治癒</c:v>
                </c:pt>
                <c:pt idx="2">
                  <c:v>発症</c:v>
                </c:pt>
              </c:strCache>
            </c:strRef>
          </c:cat>
          <c:val>
            <c:numRef>
              <c:f>Sheet2!$G$2:$I$2</c:f>
              <c:numCache>
                <c:formatCode>General</c:formatCode>
                <c:ptCount val="3"/>
                <c:pt idx="0">
                  <c:v>24</c:v>
                </c:pt>
                <c:pt idx="1">
                  <c:v>10</c:v>
                </c:pt>
                <c:pt idx="2">
                  <c:v>33</c:v>
                </c:pt>
              </c:numCache>
            </c:numRef>
          </c:val>
          <c:extLst>
            <c:ext xmlns:c16="http://schemas.microsoft.com/office/drawing/2014/chart" uri="{C3380CC4-5D6E-409C-BE32-E72D297353CC}">
              <c16:uniqueId val="{00000000-F9DD-4731-9049-B68588AEE00B}"/>
            </c:ext>
          </c:extLst>
        </c:ser>
        <c:ser>
          <c:idx val="1"/>
          <c:order val="1"/>
          <c:tx>
            <c:strRef>
              <c:f>Sheet2!$F$3</c:f>
              <c:strCache>
                <c:ptCount val="1"/>
                <c:pt idx="0">
                  <c:v>雌</c:v>
                </c:pt>
              </c:strCache>
            </c:strRef>
          </c:tx>
          <c:spPr>
            <a:solidFill>
              <a:srgbClr val="FF0000"/>
            </a:solidFill>
            <a:ln>
              <a:noFill/>
            </a:ln>
            <a:effectLst/>
            <a:sp3d/>
          </c:spPr>
          <c:invertIfNegative val="0"/>
          <c:cat>
            <c:strRef>
              <c:f>Sheet2!$G$1:$I$1</c:f>
              <c:strCache>
                <c:ptCount val="3"/>
                <c:pt idx="0">
                  <c:v>死亡</c:v>
                </c:pt>
                <c:pt idx="1">
                  <c:v>治癒</c:v>
                </c:pt>
                <c:pt idx="2">
                  <c:v>発症</c:v>
                </c:pt>
              </c:strCache>
            </c:strRef>
          </c:cat>
          <c:val>
            <c:numRef>
              <c:f>Sheet2!$G$3:$I$3</c:f>
              <c:numCache>
                <c:formatCode>General</c:formatCode>
                <c:ptCount val="3"/>
                <c:pt idx="0">
                  <c:v>19</c:v>
                </c:pt>
                <c:pt idx="1">
                  <c:v>8</c:v>
                </c:pt>
                <c:pt idx="2">
                  <c:v>26</c:v>
                </c:pt>
              </c:numCache>
            </c:numRef>
          </c:val>
          <c:extLst>
            <c:ext xmlns:c16="http://schemas.microsoft.com/office/drawing/2014/chart" uri="{C3380CC4-5D6E-409C-BE32-E72D297353CC}">
              <c16:uniqueId val="{00000001-F9DD-4731-9049-B68588AEE00B}"/>
            </c:ext>
          </c:extLst>
        </c:ser>
        <c:ser>
          <c:idx val="2"/>
          <c:order val="2"/>
          <c:tx>
            <c:strRef>
              <c:f>Sheet2!$F$4</c:f>
              <c:strCache>
                <c:ptCount val="1"/>
                <c:pt idx="0">
                  <c:v>去勢</c:v>
                </c:pt>
              </c:strCache>
            </c:strRef>
          </c:tx>
          <c:spPr>
            <a:solidFill>
              <a:srgbClr val="0000FF"/>
            </a:solidFill>
            <a:ln>
              <a:noFill/>
            </a:ln>
            <a:effectLst/>
            <a:sp3d/>
          </c:spPr>
          <c:invertIfNegative val="0"/>
          <c:cat>
            <c:strRef>
              <c:f>Sheet2!$G$1:$I$1</c:f>
              <c:strCache>
                <c:ptCount val="3"/>
                <c:pt idx="0">
                  <c:v>死亡</c:v>
                </c:pt>
                <c:pt idx="1">
                  <c:v>治癒</c:v>
                </c:pt>
                <c:pt idx="2">
                  <c:v>発症</c:v>
                </c:pt>
              </c:strCache>
            </c:strRef>
          </c:cat>
          <c:val>
            <c:numRef>
              <c:f>Sheet2!$G$4:$I$4</c:f>
              <c:numCache>
                <c:formatCode>General</c:formatCode>
                <c:ptCount val="3"/>
                <c:pt idx="0">
                  <c:v>5</c:v>
                </c:pt>
                <c:pt idx="1">
                  <c:v>2</c:v>
                </c:pt>
                <c:pt idx="2">
                  <c:v>7</c:v>
                </c:pt>
              </c:numCache>
            </c:numRef>
          </c:val>
          <c:extLst>
            <c:ext xmlns:c16="http://schemas.microsoft.com/office/drawing/2014/chart" uri="{C3380CC4-5D6E-409C-BE32-E72D297353CC}">
              <c16:uniqueId val="{00000002-F9DD-4731-9049-B68588AEE00B}"/>
            </c:ext>
          </c:extLst>
        </c:ser>
        <c:dLbls>
          <c:showLegendKey val="0"/>
          <c:showVal val="0"/>
          <c:showCatName val="0"/>
          <c:showSerName val="0"/>
          <c:showPercent val="0"/>
          <c:showBubbleSize val="0"/>
        </c:dLbls>
        <c:gapWidth val="150"/>
        <c:shape val="box"/>
        <c:axId val="1883758240"/>
        <c:axId val="1883758656"/>
        <c:axId val="0"/>
      </c:bar3DChart>
      <c:catAx>
        <c:axId val="1883758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83758656"/>
        <c:crosses val="autoZero"/>
        <c:auto val="1"/>
        <c:lblAlgn val="ctr"/>
        <c:lblOffset val="100"/>
        <c:noMultiLvlLbl val="0"/>
      </c:catAx>
      <c:valAx>
        <c:axId val="188375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83758240"/>
        <c:crosses val="autoZero"/>
        <c:crossBetween val="between"/>
      </c:valAx>
      <c:spPr>
        <a:noFill/>
        <a:ln>
          <a:noFill/>
        </a:ln>
        <a:effectLst/>
      </c:spPr>
    </c:plotArea>
    <c:legend>
      <c:legendPos val="b"/>
      <c:layout>
        <c:manualLayout>
          <c:xMode val="edge"/>
          <c:yMode val="edge"/>
          <c:x val="0.32390069991251091"/>
          <c:y val="0.89872630504520268"/>
          <c:w val="0.39386526684164475"/>
          <c:h val="7.81255468066491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Sheet2!$N$2</c:f>
              <c:strCache>
                <c:ptCount val="1"/>
                <c:pt idx="0">
                  <c:v>計</c:v>
                </c:pt>
              </c:strCache>
            </c:strRef>
          </c:tx>
          <c:spPr>
            <a:solidFill>
              <a:schemeClr val="accent1"/>
            </a:solidFill>
            <a:ln>
              <a:noFill/>
            </a:ln>
            <a:effectLst/>
            <a:sp3d/>
          </c:spPr>
          <c:invertIfNegative val="0"/>
          <c:dPt>
            <c:idx val="0"/>
            <c:invertIfNegative val="0"/>
            <c:bubble3D val="0"/>
            <c:spPr>
              <a:solidFill>
                <a:srgbClr val="7030A0"/>
              </a:solidFill>
              <a:ln>
                <a:noFill/>
              </a:ln>
              <a:effectLst/>
              <a:sp3d/>
            </c:spPr>
            <c:extLst>
              <c:ext xmlns:c16="http://schemas.microsoft.com/office/drawing/2014/chart" uri="{C3380CC4-5D6E-409C-BE32-E72D297353CC}">
                <c16:uniqueId val="{00000001-F05D-4992-9F57-F05D410A6422}"/>
              </c:ext>
            </c:extLst>
          </c:dPt>
          <c:cat>
            <c:strRef>
              <c:f>Sheet2!$O$1:$R$1</c:f>
              <c:strCache>
                <c:ptCount val="1"/>
                <c:pt idx="0">
                  <c:v>治癒率</c:v>
                </c:pt>
              </c:strCache>
            </c:strRef>
          </c:cat>
          <c:val>
            <c:numRef>
              <c:f>Sheet2!$O$2:$R$2</c:f>
              <c:numCache>
                <c:formatCode>0.00</c:formatCode>
                <c:ptCount val="1"/>
                <c:pt idx="0">
                  <c:v>30.303030303030305</c:v>
                </c:pt>
              </c:numCache>
            </c:numRef>
          </c:val>
          <c:extLst>
            <c:ext xmlns:c16="http://schemas.microsoft.com/office/drawing/2014/chart" uri="{C3380CC4-5D6E-409C-BE32-E72D297353CC}">
              <c16:uniqueId val="{00000002-F05D-4992-9F57-F05D410A6422}"/>
            </c:ext>
          </c:extLst>
        </c:ser>
        <c:ser>
          <c:idx val="1"/>
          <c:order val="1"/>
          <c:tx>
            <c:strRef>
              <c:f>Sheet2!$N$3</c:f>
              <c:strCache>
                <c:ptCount val="1"/>
                <c:pt idx="0">
                  <c:v>雌</c:v>
                </c:pt>
              </c:strCache>
            </c:strRef>
          </c:tx>
          <c:spPr>
            <a:solidFill>
              <a:schemeClr val="accent2"/>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4-F05D-4992-9F57-F05D410A6422}"/>
              </c:ext>
            </c:extLst>
          </c:dPt>
          <c:cat>
            <c:strRef>
              <c:f>Sheet2!$O$1:$R$1</c:f>
              <c:strCache>
                <c:ptCount val="1"/>
                <c:pt idx="0">
                  <c:v>治癒率</c:v>
                </c:pt>
              </c:strCache>
            </c:strRef>
          </c:cat>
          <c:val>
            <c:numRef>
              <c:f>Sheet2!$O$3:$R$3</c:f>
              <c:numCache>
                <c:formatCode>0.00</c:formatCode>
                <c:ptCount val="1"/>
                <c:pt idx="0">
                  <c:v>30.76923076923077</c:v>
                </c:pt>
              </c:numCache>
            </c:numRef>
          </c:val>
          <c:extLst>
            <c:ext xmlns:c16="http://schemas.microsoft.com/office/drawing/2014/chart" uri="{C3380CC4-5D6E-409C-BE32-E72D297353CC}">
              <c16:uniqueId val="{00000005-F05D-4992-9F57-F05D410A6422}"/>
            </c:ext>
          </c:extLst>
        </c:ser>
        <c:ser>
          <c:idx val="2"/>
          <c:order val="2"/>
          <c:tx>
            <c:strRef>
              <c:f>Sheet2!$N$4</c:f>
              <c:strCache>
                <c:ptCount val="1"/>
                <c:pt idx="0">
                  <c:v>去勢</c:v>
                </c:pt>
              </c:strCache>
            </c:strRef>
          </c:tx>
          <c:spPr>
            <a:solidFill>
              <a:srgbClr val="0000FF"/>
            </a:solidFill>
            <a:ln>
              <a:noFill/>
            </a:ln>
            <a:effectLst/>
            <a:sp3d/>
          </c:spPr>
          <c:invertIfNegative val="0"/>
          <c:cat>
            <c:strRef>
              <c:f>Sheet2!$O$1:$R$1</c:f>
              <c:strCache>
                <c:ptCount val="1"/>
                <c:pt idx="0">
                  <c:v>治癒率</c:v>
                </c:pt>
              </c:strCache>
            </c:strRef>
          </c:cat>
          <c:val>
            <c:numRef>
              <c:f>Sheet2!$O$4:$R$4</c:f>
              <c:numCache>
                <c:formatCode>0.00</c:formatCode>
                <c:ptCount val="1"/>
                <c:pt idx="0">
                  <c:v>28.571428571428569</c:v>
                </c:pt>
              </c:numCache>
            </c:numRef>
          </c:val>
          <c:extLst>
            <c:ext xmlns:c16="http://schemas.microsoft.com/office/drawing/2014/chart" uri="{C3380CC4-5D6E-409C-BE32-E72D297353CC}">
              <c16:uniqueId val="{00000006-F05D-4992-9F57-F05D410A6422}"/>
            </c:ext>
          </c:extLst>
        </c:ser>
        <c:dLbls>
          <c:showLegendKey val="0"/>
          <c:showVal val="0"/>
          <c:showCatName val="0"/>
          <c:showSerName val="0"/>
          <c:showPercent val="0"/>
          <c:showBubbleSize val="0"/>
        </c:dLbls>
        <c:gapWidth val="150"/>
        <c:shape val="box"/>
        <c:axId val="115123376"/>
        <c:axId val="115123792"/>
        <c:axId val="0"/>
      </c:bar3DChart>
      <c:catAx>
        <c:axId val="115123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5123792"/>
        <c:crosses val="autoZero"/>
        <c:auto val="1"/>
        <c:lblAlgn val="ctr"/>
        <c:lblOffset val="100"/>
        <c:noMultiLvlLbl val="0"/>
      </c:catAx>
      <c:valAx>
        <c:axId val="115123792"/>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5123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0DEED7C-8819-4CBC-8B63-3602C85061B8}" type="datetimeFigureOut">
              <a:rPr kumimoji="1" lang="ja-JP" altLang="en-US" smtClean="0"/>
              <a:t>2022/7/28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EC5AFFA-FD4B-448F-96BF-EBAE5F53BD34}" type="slidenum">
              <a:rPr kumimoji="1" lang="ja-JP" altLang="en-US" smtClean="0"/>
              <a:t>‹#›</a:t>
            </a:fld>
            <a:endParaRPr kumimoji="1" lang="ja-JP" altLang="en-US"/>
          </a:p>
        </p:txBody>
      </p:sp>
    </p:spTree>
    <p:extLst>
      <p:ext uri="{BB962C8B-B14F-4D97-AF65-F5344CB8AC3E}">
        <p14:creationId xmlns:p14="http://schemas.microsoft.com/office/powerpoint/2010/main" val="262347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955C92F-F03D-4644-9D93-0C044A7F4979}" type="datetimeFigureOut">
              <a:rPr kumimoji="1" lang="ja-JP" altLang="en-US" smtClean="0"/>
              <a:t>2022/7/28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392E5A2-C03C-4A0A-AB8A-3E942DDA6AEB}" type="slidenum">
              <a:rPr kumimoji="1" lang="ja-JP" altLang="en-US" smtClean="0"/>
              <a:t>‹#›</a:t>
            </a:fld>
            <a:endParaRPr kumimoji="1" lang="ja-JP" altLang="en-US"/>
          </a:p>
        </p:txBody>
      </p:sp>
    </p:spTree>
    <p:extLst>
      <p:ext uri="{BB962C8B-B14F-4D97-AF65-F5344CB8AC3E}">
        <p14:creationId xmlns:p14="http://schemas.microsoft.com/office/powerpoint/2010/main" val="22891037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sz="2400" dirty="0"/>
              <a:t>益田大動物診療所の原です。よろしくお願いします。黒毛和種子牛における慢性銅中毒の関与が疑われた農場に対する飼料中銅濃度の再考について発表させてもらいます。</a:t>
            </a:r>
            <a:endParaRPr kumimoji="1" lang="en-US" altLang="ja-JP" sz="2400" dirty="0"/>
          </a:p>
        </p:txBody>
      </p:sp>
      <p:sp>
        <p:nvSpPr>
          <p:cNvPr id="4" name="スライド番号プレースホルダー 3"/>
          <p:cNvSpPr>
            <a:spLocks noGrp="1"/>
          </p:cNvSpPr>
          <p:nvPr>
            <p:ph type="sldNum" sz="quarter" idx="10"/>
          </p:nvPr>
        </p:nvSpPr>
        <p:spPr/>
        <p:txBody>
          <a:bodyPr/>
          <a:lstStyle/>
          <a:p>
            <a:fld id="{E853F8B9-9285-464B-BC71-7D83B3E0051E}"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07009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2000</a:t>
            </a:r>
            <a:r>
              <a:rPr kumimoji="1" lang="ja-JP" altLang="en-US" dirty="0"/>
              <a:t>頭飼養の肥育牧場での発症です。この牧場では</a:t>
            </a:r>
            <a:r>
              <a:rPr kumimoji="1" lang="en-US" altLang="ja-JP" dirty="0"/>
              <a:t>55ppm</a:t>
            </a:r>
            <a:r>
              <a:rPr kumimoji="1" lang="ja-JP" altLang="en-US" dirty="0"/>
              <a:t>銅添加した育成用配合飼料を用いていませんでしたが、その配合飼料を用いて育成された牛を導入し、導入後に発症しています。黒毛和種</a:t>
            </a:r>
            <a:r>
              <a:rPr kumimoji="1" lang="en-US" altLang="ja-JP" dirty="0"/>
              <a:t>3</a:t>
            </a:r>
            <a:r>
              <a:rPr kumimoji="1" lang="ja-JP" altLang="en-US" dirty="0"/>
              <a:t>頭が発症し</a:t>
            </a:r>
            <a:r>
              <a:rPr kumimoji="1" lang="en-US" altLang="ja-JP" dirty="0"/>
              <a:t>3</a:t>
            </a:r>
            <a:r>
              <a:rPr kumimoji="1" lang="ja-JP" altLang="en-US" dirty="0"/>
              <a:t>頭死亡しています。</a:t>
            </a:r>
            <a:r>
              <a:rPr kumimoji="1" lang="en-US" altLang="ja-JP" dirty="0"/>
              <a:t>3</a:t>
            </a:r>
            <a:r>
              <a:rPr kumimoji="1" lang="ja-JP" altLang="en-US" dirty="0"/>
              <a:t>頭とも高</a:t>
            </a:r>
            <a:r>
              <a:rPr kumimoji="1" lang="en-US" altLang="ja-JP" dirty="0"/>
              <a:t>AST</a:t>
            </a:r>
            <a:r>
              <a:rPr kumimoji="1" lang="ja-JP" altLang="en-US" dirty="0"/>
              <a:t>高</a:t>
            </a:r>
            <a:r>
              <a:rPr kumimoji="1" lang="en-US" altLang="ja-JP" dirty="0"/>
              <a:t>GGT</a:t>
            </a:r>
            <a:r>
              <a:rPr kumimoji="1" lang="ja-JP" altLang="en-US" dirty="0"/>
              <a:t>を認めています。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10</a:t>
            </a:fld>
            <a:endParaRPr kumimoji="1" lang="ja-JP" altLang="en-US"/>
          </a:p>
        </p:txBody>
      </p:sp>
    </p:spTree>
    <p:extLst>
      <p:ext uri="{BB962C8B-B14F-4D97-AF65-F5344CB8AC3E}">
        <p14:creationId xmlns:p14="http://schemas.microsoft.com/office/powerpoint/2010/main" val="335822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6000</a:t>
            </a:r>
            <a:r>
              <a:rPr kumimoji="1" lang="ja-JP" altLang="en-US" dirty="0"/>
              <a:t>頭飼養の肥育牧場での発症です。この牧場でも</a:t>
            </a:r>
            <a:r>
              <a:rPr kumimoji="1" lang="en-US" altLang="ja-JP" dirty="0"/>
              <a:t>55ppm</a:t>
            </a:r>
            <a:r>
              <a:rPr kumimoji="1" lang="ja-JP" altLang="en-US" dirty="0"/>
              <a:t>銅添加された育成用配合飼料を使用していました。黒毛和種</a:t>
            </a:r>
            <a:r>
              <a:rPr kumimoji="1" lang="en-US" altLang="ja-JP" dirty="0"/>
              <a:t>4</a:t>
            </a:r>
            <a:r>
              <a:rPr kumimoji="1" lang="ja-JP" altLang="en-US" dirty="0"/>
              <a:t>頭で発症し、</a:t>
            </a:r>
            <a:r>
              <a:rPr kumimoji="1" lang="en-US" altLang="ja-JP" dirty="0"/>
              <a:t>3</a:t>
            </a:r>
            <a:r>
              <a:rPr kumimoji="1" lang="ja-JP" altLang="en-US" dirty="0"/>
              <a:t>頭死亡</a:t>
            </a:r>
            <a:r>
              <a:rPr kumimoji="1" lang="en-US" altLang="ja-JP" dirty="0"/>
              <a:t>1</a:t>
            </a:r>
            <a:r>
              <a:rPr kumimoji="1" lang="ja-JP" altLang="en-US" dirty="0"/>
              <a:t>頭治癒しています。</a:t>
            </a:r>
            <a:r>
              <a:rPr kumimoji="1" lang="en-US" altLang="ja-JP" dirty="0"/>
              <a:t>4</a:t>
            </a:r>
            <a:r>
              <a:rPr kumimoji="1" lang="ja-JP" altLang="en-US" dirty="0"/>
              <a:t>頭とも高</a:t>
            </a:r>
            <a:r>
              <a:rPr kumimoji="1" lang="en-US" altLang="ja-JP" dirty="0"/>
              <a:t>AST</a:t>
            </a:r>
            <a:r>
              <a:rPr kumimoji="1" lang="ja-JP" altLang="en-US" dirty="0"/>
              <a:t>高</a:t>
            </a:r>
            <a:r>
              <a:rPr kumimoji="1" lang="en-US" altLang="ja-JP" dirty="0"/>
              <a:t>GGT</a:t>
            </a:r>
            <a:r>
              <a:rPr kumimoji="1" lang="ja-JP" altLang="en-US" dirty="0"/>
              <a:t>を認めています。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11</a:t>
            </a:fld>
            <a:endParaRPr kumimoji="1" lang="ja-JP" altLang="en-US"/>
          </a:p>
        </p:txBody>
      </p:sp>
    </p:spTree>
    <p:extLst>
      <p:ext uri="{BB962C8B-B14F-4D97-AF65-F5344CB8AC3E}">
        <p14:creationId xmlns:p14="http://schemas.microsoft.com/office/powerpoint/2010/main" val="579537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1400</a:t>
            </a:r>
            <a:r>
              <a:rPr kumimoji="1" lang="ja-JP" altLang="en-US" dirty="0"/>
              <a:t>頭飼養の酪農牧場での発症です。この牧場でも</a:t>
            </a:r>
            <a:r>
              <a:rPr kumimoji="1" lang="en-US" altLang="ja-JP" dirty="0"/>
              <a:t>55ppm</a:t>
            </a:r>
            <a:r>
              <a:rPr kumimoji="1" lang="ja-JP" altLang="en-US" dirty="0"/>
              <a:t>銅添加された育成用配合飼料を使用していました。黒毛和種</a:t>
            </a:r>
            <a:r>
              <a:rPr kumimoji="1" lang="en-US" altLang="ja-JP" dirty="0"/>
              <a:t>9</a:t>
            </a:r>
            <a:r>
              <a:rPr kumimoji="1" lang="ja-JP" altLang="en-US" dirty="0"/>
              <a:t>頭発症し</a:t>
            </a:r>
            <a:r>
              <a:rPr kumimoji="1" lang="en-US" altLang="ja-JP" dirty="0"/>
              <a:t>2</a:t>
            </a:r>
            <a:r>
              <a:rPr kumimoji="1" lang="ja-JP" altLang="en-US" dirty="0"/>
              <a:t>頭治癒し、</a:t>
            </a:r>
            <a:r>
              <a:rPr kumimoji="1" lang="en-US" altLang="ja-JP" dirty="0"/>
              <a:t>7</a:t>
            </a:r>
            <a:r>
              <a:rPr kumimoji="1" lang="ja-JP" altLang="en-US" dirty="0"/>
              <a:t>頭死亡しています。死亡した</a:t>
            </a:r>
            <a:r>
              <a:rPr kumimoji="1" lang="en-US" altLang="ja-JP" dirty="0"/>
              <a:t>1</a:t>
            </a:r>
            <a:r>
              <a:rPr kumimoji="1" lang="ja-JP" altLang="en-US" dirty="0"/>
              <a:t>頭は</a:t>
            </a:r>
            <a:r>
              <a:rPr kumimoji="1" lang="en-US" altLang="ja-JP" dirty="0"/>
              <a:t>1</a:t>
            </a:r>
            <a:r>
              <a:rPr kumimoji="1" lang="ja-JP" altLang="en-US" dirty="0"/>
              <a:t>度治癒の転帰を取りましたが、再発し死亡しています。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12</a:t>
            </a:fld>
            <a:endParaRPr kumimoji="1" lang="ja-JP" altLang="en-US"/>
          </a:p>
        </p:txBody>
      </p:sp>
    </p:spTree>
    <p:extLst>
      <p:ext uri="{BB962C8B-B14F-4D97-AF65-F5344CB8AC3E}">
        <p14:creationId xmlns:p14="http://schemas.microsoft.com/office/powerpoint/2010/main" val="279451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症例ごとの培養検査結果です。空回腸内容及び腸間膜リンパ節から</a:t>
            </a:r>
            <a:r>
              <a:rPr kumimoji="1" lang="en-US" altLang="ja-JP" dirty="0" err="1"/>
              <a:t>C.perfringens</a:t>
            </a:r>
            <a:r>
              <a:rPr kumimoji="1" lang="ja-JP" altLang="en-US" dirty="0"/>
              <a:t>及び</a:t>
            </a:r>
            <a:r>
              <a:rPr kumimoji="1" lang="en-US" altLang="ja-JP" dirty="0" err="1"/>
              <a:t>C.bifermentans</a:t>
            </a:r>
            <a:r>
              <a:rPr kumimoji="1" lang="ja-JP" altLang="en-US" dirty="0"/>
              <a:t>が検出されています。肝臓では</a:t>
            </a:r>
            <a:r>
              <a:rPr kumimoji="1" lang="en-US" altLang="ja-JP" dirty="0"/>
              <a:t>1</a:t>
            </a:r>
            <a:r>
              <a:rPr kumimoji="1" lang="ja-JP" altLang="en-US" dirty="0"/>
              <a:t>症例で大腸菌群を認めました。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13</a:t>
            </a:fld>
            <a:endParaRPr kumimoji="1" lang="ja-JP" altLang="en-US"/>
          </a:p>
        </p:txBody>
      </p:sp>
    </p:spTree>
    <p:extLst>
      <p:ext uri="{BB962C8B-B14F-4D97-AF65-F5344CB8AC3E}">
        <p14:creationId xmlns:p14="http://schemas.microsoft.com/office/powerpoint/2010/main" val="167338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発症牛の生化学検査です。全症例で高</a:t>
            </a:r>
            <a:r>
              <a:rPr kumimoji="1" lang="en-US" altLang="ja-JP" dirty="0"/>
              <a:t>AST</a:t>
            </a:r>
            <a:r>
              <a:rPr kumimoji="1" lang="ja-JP" altLang="en-US" dirty="0"/>
              <a:t>高</a:t>
            </a:r>
            <a:r>
              <a:rPr kumimoji="1" lang="en-US" altLang="ja-JP" dirty="0"/>
              <a:t>GGT</a:t>
            </a:r>
            <a:r>
              <a:rPr kumimoji="1" lang="ja-JP" altLang="en-US" dirty="0"/>
              <a:t>を示しました。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14</a:t>
            </a:fld>
            <a:endParaRPr kumimoji="1" lang="ja-JP" altLang="en-US"/>
          </a:p>
        </p:txBody>
      </p:sp>
    </p:spTree>
    <p:extLst>
      <p:ext uri="{BB962C8B-B14F-4D97-AF65-F5344CB8AC3E}">
        <p14:creationId xmlns:p14="http://schemas.microsoft.com/office/powerpoint/2010/main" val="4023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治癒率及び雌雄差です。</a:t>
            </a:r>
            <a:r>
              <a:rPr kumimoji="1" lang="en-US" altLang="ja-JP" dirty="0"/>
              <a:t>33</a:t>
            </a:r>
            <a:r>
              <a:rPr kumimoji="1" lang="ja-JP" altLang="en-US" dirty="0"/>
              <a:t>頭発症し、去勢</a:t>
            </a:r>
            <a:r>
              <a:rPr kumimoji="1" lang="en-US" altLang="ja-JP" dirty="0"/>
              <a:t>7</a:t>
            </a:r>
            <a:r>
              <a:rPr kumimoji="1" lang="ja-JP" altLang="en-US" dirty="0"/>
              <a:t>頭、雌</a:t>
            </a:r>
            <a:r>
              <a:rPr kumimoji="1" lang="en-US" altLang="ja-JP" dirty="0"/>
              <a:t>26</a:t>
            </a:r>
            <a:r>
              <a:rPr kumimoji="1" lang="ja-JP" altLang="en-US" dirty="0"/>
              <a:t>頭で、雌の発生が多く、治癒率は全体で</a:t>
            </a:r>
            <a:r>
              <a:rPr kumimoji="1" lang="en-US" altLang="ja-JP" dirty="0"/>
              <a:t>30.3</a:t>
            </a:r>
            <a:r>
              <a:rPr kumimoji="1" lang="ja-JP" altLang="en-US" dirty="0"/>
              <a:t>％でした。治癒率の雌雄差は認められませんでした。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15</a:t>
            </a:fld>
            <a:endParaRPr kumimoji="1" lang="ja-JP" altLang="en-US"/>
          </a:p>
        </p:txBody>
      </p:sp>
    </p:spTree>
    <p:extLst>
      <p:ext uri="{BB962C8B-B14F-4D97-AF65-F5344CB8AC3E}">
        <p14:creationId xmlns:p14="http://schemas.microsoft.com/office/powerpoint/2010/main" val="3362127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症例⑦の治癒時及び同居牛の血中銅濃度です。症例⑦及び同居牛ともに黒毛和種の雌です。同居牛の平均値と比較して症例⑦では高い値を示しましたが、参考資料によっては正常値の範囲内であったこともあり、それ以上の検査を行いませんでした。</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16</a:t>
            </a:fld>
            <a:endParaRPr kumimoji="1" lang="ja-JP" altLang="en-US"/>
          </a:p>
        </p:txBody>
      </p:sp>
    </p:spTree>
    <p:extLst>
      <p:ext uri="{BB962C8B-B14F-4D97-AF65-F5344CB8AC3E}">
        <p14:creationId xmlns:p14="http://schemas.microsoft.com/office/powerpoint/2010/main" val="195063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症例㉝の発症時及び同居牛の血中銅</a:t>
            </a:r>
            <a:r>
              <a:rPr kumimoji="1" lang="en-US" altLang="ja-JP" dirty="0"/>
              <a:t>.AST</a:t>
            </a:r>
            <a:r>
              <a:rPr kumimoji="1" lang="ja-JP" altLang="en-US" dirty="0"/>
              <a:t>・</a:t>
            </a:r>
            <a:r>
              <a:rPr kumimoji="1" lang="en-US" altLang="ja-JP" dirty="0"/>
              <a:t>GGT</a:t>
            </a:r>
            <a:r>
              <a:rPr kumimoji="1" lang="ja-JP" altLang="en-US" dirty="0"/>
              <a:t>濃度です。症例㉝及び同居牛ともに黒毛和種の雌です。血中銅</a:t>
            </a:r>
            <a:r>
              <a:rPr kumimoji="1" lang="en-US" altLang="ja-JP" dirty="0"/>
              <a:t>.AST</a:t>
            </a:r>
            <a:r>
              <a:rPr kumimoji="1" lang="ja-JP" altLang="en-US" dirty="0"/>
              <a:t>・</a:t>
            </a:r>
            <a:r>
              <a:rPr kumimoji="1" lang="en-US" altLang="ja-JP" dirty="0"/>
              <a:t>GGT</a:t>
            </a:r>
            <a:r>
              <a:rPr kumimoji="1" lang="ja-JP" altLang="en-US" dirty="0"/>
              <a:t>ともに症例㉝は同居牛平均よりも高い値を示しました。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17</a:t>
            </a:fld>
            <a:endParaRPr kumimoji="1" lang="ja-JP" altLang="en-US"/>
          </a:p>
        </p:txBody>
      </p:sp>
    </p:spTree>
    <p:extLst>
      <p:ext uri="{BB962C8B-B14F-4D97-AF65-F5344CB8AC3E}">
        <p14:creationId xmlns:p14="http://schemas.microsoft.com/office/powerpoint/2010/main" val="117390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そこで症例㉝の肝臓中銅濃度測定及び肝臓病理組織検査を行いました。肝臓中銅濃度は</a:t>
            </a:r>
            <a:r>
              <a:rPr kumimoji="1" lang="en-US" altLang="ja-JP" dirty="0"/>
              <a:t>310</a:t>
            </a:r>
            <a:r>
              <a:rPr kumimoji="1" lang="ja-JP" altLang="en-US" dirty="0"/>
              <a:t>㎎</a:t>
            </a:r>
            <a:r>
              <a:rPr kumimoji="1" lang="en-US" altLang="ja-JP" dirty="0"/>
              <a:t>/kg</a:t>
            </a:r>
            <a:r>
              <a:rPr kumimoji="1" lang="ja-JP" altLang="en-US" dirty="0"/>
              <a:t>で高値を示しました。病理組織検査では</a:t>
            </a:r>
            <a:r>
              <a:rPr kumimoji="1" lang="en-US" altLang="ja-JP" dirty="0"/>
              <a:t>HE</a:t>
            </a:r>
            <a:r>
              <a:rPr kumimoji="1" lang="ja-JP" altLang="en-US" dirty="0"/>
              <a:t>染色で肝細胞の壊死巣及びマクロファージの集簇を認め、ロダニン染色では肝細胞・マクロファージ・クッパ</a:t>
            </a:r>
            <a:r>
              <a:rPr kumimoji="1" lang="en-US" altLang="ja-JP" dirty="0"/>
              <a:t>―</a:t>
            </a:r>
            <a:r>
              <a:rPr kumimoji="1" lang="ja-JP" altLang="en-US" dirty="0"/>
              <a:t>細胞の細胞質内の顆粒に陽性反応を認めました。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18</a:t>
            </a:fld>
            <a:endParaRPr kumimoji="1" lang="ja-JP" altLang="en-US"/>
          </a:p>
        </p:txBody>
      </p:sp>
    </p:spTree>
    <p:extLst>
      <p:ext uri="{BB962C8B-B14F-4D97-AF65-F5344CB8AC3E}">
        <p14:creationId xmlns:p14="http://schemas.microsoft.com/office/powerpoint/2010/main" val="5875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対策及び結果です。</a:t>
            </a:r>
            <a:r>
              <a:rPr kumimoji="1" lang="en-US" altLang="ja-JP" dirty="0"/>
              <a:t>2021</a:t>
            </a:r>
            <a:r>
              <a:rPr kumimoji="1" lang="ja-JP" altLang="en-US" dirty="0"/>
              <a:t>年</a:t>
            </a:r>
            <a:r>
              <a:rPr kumimoji="1" lang="en-US" altLang="ja-JP" dirty="0"/>
              <a:t>12</a:t>
            </a:r>
            <a:r>
              <a:rPr kumimoji="1" lang="ja-JP" altLang="en-US" dirty="0"/>
              <a:t>月より育成期の配合飼料の銅添加量を、無機銅</a:t>
            </a:r>
            <a:r>
              <a:rPr kumimoji="1" lang="en-US" altLang="ja-JP" dirty="0"/>
              <a:t>10ppm</a:t>
            </a:r>
            <a:r>
              <a:rPr kumimoji="1" lang="ja-JP" altLang="en-US" dirty="0"/>
              <a:t>ペプチド銅</a:t>
            </a:r>
            <a:r>
              <a:rPr kumimoji="1" lang="en-US" altLang="ja-JP" dirty="0"/>
              <a:t>6.25ppm</a:t>
            </a:r>
            <a:r>
              <a:rPr kumimoji="1" lang="ja-JP" altLang="en-US" dirty="0"/>
              <a:t>まで低減しました。それにより育成</a:t>
            </a:r>
            <a:r>
              <a:rPr kumimoji="1" lang="en-US" altLang="ja-JP" dirty="0"/>
              <a:t>TMR</a:t>
            </a:r>
            <a:r>
              <a:rPr kumimoji="1" lang="ja-JP" altLang="en-US" dirty="0"/>
              <a:t>中の銅濃度は</a:t>
            </a:r>
            <a:r>
              <a:rPr kumimoji="1" lang="en-US" altLang="ja-JP" dirty="0"/>
              <a:t>20.5ppm</a:t>
            </a:r>
            <a:r>
              <a:rPr kumimoji="1" lang="ja-JP" altLang="en-US" dirty="0"/>
              <a:t>となりました。対策を行った以降発症は認められていません。</a:t>
            </a:r>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19</a:t>
            </a:fld>
            <a:endParaRPr kumimoji="1" lang="ja-JP" altLang="en-US"/>
          </a:p>
        </p:txBody>
      </p:sp>
    </p:spTree>
    <p:extLst>
      <p:ext uri="{BB962C8B-B14F-4D97-AF65-F5344CB8AC3E}">
        <p14:creationId xmlns:p14="http://schemas.microsoft.com/office/powerpoint/2010/main" val="190358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2018</a:t>
            </a:r>
            <a:r>
              <a:rPr kumimoji="1" lang="ja-JP" altLang="en-US" dirty="0"/>
              <a:t>年度の本学会にて報告した黄疸・血色素尿を主症状とする</a:t>
            </a:r>
            <a:r>
              <a:rPr kumimoji="1" lang="en-US" altLang="ja-JP" dirty="0"/>
              <a:t>Clostridium</a:t>
            </a:r>
            <a:r>
              <a:rPr kumimoji="1" lang="ja-JP" altLang="en-US" dirty="0"/>
              <a:t>感染症について報告以降も同症例が散発し、調査を続けた結果慢性銅中毒の関与が疑われましたので、以下概要を報告します。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2</a:t>
            </a:fld>
            <a:endParaRPr kumimoji="1" lang="ja-JP" altLang="en-US"/>
          </a:p>
        </p:txBody>
      </p:sp>
    </p:spTree>
    <p:extLst>
      <p:ext uri="{BB962C8B-B14F-4D97-AF65-F5344CB8AC3E}">
        <p14:creationId xmlns:p14="http://schemas.microsoft.com/office/powerpoint/2010/main" val="82683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肝臓での銅蓄積・銅沈着を認めた症例及び対策以降の発症が認められていないことから罹患牛は慢性銅中毒を発症していたと診断しました。同配合飼料を用いて同様に飼養していた交雑種子牛での発症は認められないことから黒毛和種と他の品種間で銅代謝能が異なると考えられます。肝臓への銅の蓄積により、肝細胞の凝固壊死から肝障害を起こし胆汁分泌を著しく阻害し、腸内細菌叢に影響を与え、クロストリジウム属が増殖し、銅中毒の病態を重篤なものにしている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20</a:t>
            </a:fld>
            <a:endParaRPr kumimoji="1" lang="ja-JP" altLang="en-US"/>
          </a:p>
        </p:txBody>
      </p:sp>
    </p:spTree>
    <p:extLst>
      <p:ext uri="{BB962C8B-B14F-4D97-AF65-F5344CB8AC3E}">
        <p14:creationId xmlns:p14="http://schemas.microsoft.com/office/powerpoint/2010/main" val="292551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NRC2001</a:t>
            </a:r>
            <a:r>
              <a:rPr kumimoji="1" lang="ja-JP" altLang="en-US" dirty="0"/>
              <a:t>では育成牛の急性銅中毒の限界量は</a:t>
            </a:r>
            <a:r>
              <a:rPr kumimoji="1" lang="en-US" altLang="ja-JP" dirty="0"/>
              <a:t>40ppm</a:t>
            </a:r>
            <a:r>
              <a:rPr kumimoji="1" lang="ja-JP" altLang="en-US" dirty="0"/>
              <a:t>と記載されています。しかしながら近年利用されているペプチドミネラルの吸収効率、無機ミネラルとのバランス等は記載されておらず、ＮＡＳＥＭ２０２１においても育成配合飼料中の銅推奨量は</a:t>
            </a:r>
            <a:r>
              <a:rPr kumimoji="1" lang="en-US" altLang="ja-JP" dirty="0"/>
              <a:t>12ppm</a:t>
            </a:r>
            <a:r>
              <a:rPr kumimoji="1" lang="ja-JP" altLang="en-US" dirty="0"/>
              <a:t>と記載されているに過ぎません。ペプチドミネラル適正な使用方法は確立されていないのが現状です。銅はモリブデン・亜鉛・硫黄等のミネラルによって吸収が抑制されますが、微量ミネラルの中で要求量と中毒量の差が小さく、また、ペプチド銅は無機銅に比べて吸収効率が高い為、プレミックスとして添加する場合銅が過剰となるリスクがあるので代用乳や配合飼料などへの銅の添加には注意が必要です。</a:t>
            </a:r>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21</a:t>
            </a:fld>
            <a:endParaRPr kumimoji="1" lang="ja-JP" altLang="en-US"/>
          </a:p>
        </p:txBody>
      </p:sp>
    </p:spTree>
    <p:extLst>
      <p:ext uri="{BB962C8B-B14F-4D97-AF65-F5344CB8AC3E}">
        <p14:creationId xmlns:p14="http://schemas.microsoft.com/office/powerpoint/2010/main" val="34861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症例は病態の進行が速く、全ての症例で黄疸・血色素尿を伴い、高</a:t>
            </a:r>
            <a:r>
              <a:rPr kumimoji="1" lang="en-US" altLang="ja-JP" dirty="0"/>
              <a:t>AST</a:t>
            </a:r>
            <a:r>
              <a:rPr kumimoji="1" lang="ja-JP" altLang="en-US" dirty="0"/>
              <a:t>・高</a:t>
            </a:r>
            <a:r>
              <a:rPr kumimoji="1" lang="en-US" altLang="ja-JP" dirty="0"/>
              <a:t>GGT</a:t>
            </a:r>
            <a:r>
              <a:rPr kumimoji="1" lang="ja-JP" altLang="en-US" dirty="0"/>
              <a:t>を示しました。</a:t>
            </a:r>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3</a:t>
            </a:fld>
            <a:endParaRPr kumimoji="1" lang="ja-JP" altLang="en-US"/>
          </a:p>
        </p:txBody>
      </p:sp>
    </p:spTree>
    <p:extLst>
      <p:ext uri="{BB962C8B-B14F-4D97-AF65-F5344CB8AC3E}">
        <p14:creationId xmlns:p14="http://schemas.microsoft.com/office/powerpoint/2010/main" val="161302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左は発症牛初診時の可視粘膜です。黄疸が認められます。右は解剖時の腹腔内です。重度の黄疸を呈しています。</a:t>
            </a:r>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4</a:t>
            </a:fld>
            <a:endParaRPr kumimoji="1" lang="ja-JP" altLang="en-US"/>
          </a:p>
        </p:txBody>
      </p:sp>
    </p:spTree>
    <p:extLst>
      <p:ext uri="{BB962C8B-B14F-4D97-AF65-F5344CB8AC3E}">
        <p14:creationId xmlns:p14="http://schemas.microsoft.com/office/powerpoint/2010/main" val="110823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解剖時の腎臓及び胆嚢です。腎臓は融解が進み退色が認められ、胆嚢は拳代に腫大していました。</a:t>
            </a:r>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5</a:t>
            </a:fld>
            <a:endParaRPr kumimoji="1" lang="ja-JP" altLang="en-US"/>
          </a:p>
        </p:txBody>
      </p:sp>
    </p:spTree>
    <p:extLst>
      <p:ext uri="{BB962C8B-B14F-4D97-AF65-F5344CB8AC3E}">
        <p14:creationId xmlns:p14="http://schemas.microsoft.com/office/powerpoint/2010/main" val="314106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2016</a:t>
            </a:r>
            <a:r>
              <a:rPr kumimoji="1" lang="ja-JP" altLang="en-US" dirty="0"/>
              <a:t>年より育成期の配合飼料中に免疫能強化を目的として亜鉛や銅などの微量ミネラルを添加しました。育成期の配合飼料中無機銅</a:t>
            </a:r>
            <a:r>
              <a:rPr kumimoji="1" lang="en-US" altLang="ja-JP" dirty="0"/>
              <a:t>30ppm</a:t>
            </a:r>
            <a:r>
              <a:rPr kumimoji="1" lang="ja-JP" altLang="en-US" dirty="0"/>
              <a:t>ペプチド銅</a:t>
            </a:r>
            <a:r>
              <a:rPr kumimoji="1" lang="en-US" altLang="ja-JP" dirty="0"/>
              <a:t>25ppm</a:t>
            </a:r>
            <a:r>
              <a:rPr kumimoji="1" lang="ja-JP" altLang="en-US" dirty="0"/>
              <a:t>合わせて</a:t>
            </a:r>
            <a:r>
              <a:rPr kumimoji="1" lang="en-US" altLang="ja-JP" dirty="0"/>
              <a:t>55ppm</a:t>
            </a:r>
            <a:r>
              <a:rPr kumimoji="1" lang="ja-JP" altLang="en-US" dirty="0"/>
              <a:t>添加され、育成</a:t>
            </a:r>
            <a:r>
              <a:rPr kumimoji="1" lang="en-US" altLang="ja-JP" dirty="0"/>
              <a:t>TMR</a:t>
            </a:r>
            <a:r>
              <a:rPr kumimoji="1" lang="ja-JP" altLang="en-US" dirty="0"/>
              <a:t>中</a:t>
            </a:r>
            <a:r>
              <a:rPr kumimoji="1" lang="en-US" altLang="ja-JP" dirty="0"/>
              <a:t>63</a:t>
            </a:r>
            <a:r>
              <a:rPr kumimoji="1" lang="ja-JP" altLang="en-US" dirty="0"/>
              <a:t>％がこの配合飼料でした。</a:t>
            </a:r>
            <a:r>
              <a:rPr kumimoji="1" lang="en-US" altLang="ja-JP" dirty="0"/>
              <a:t>NASEM2021</a:t>
            </a:r>
            <a:r>
              <a:rPr kumimoji="1" lang="ja-JP" altLang="en-US" dirty="0"/>
              <a:t>においては</a:t>
            </a:r>
            <a:r>
              <a:rPr kumimoji="1" lang="zh-TW" altLang="en-US" dirty="0"/>
              <a:t>育成配合飼料中銅推奨量</a:t>
            </a:r>
            <a:r>
              <a:rPr kumimoji="1" lang="en-US" altLang="zh-TW" dirty="0"/>
              <a:t>12ppm</a:t>
            </a:r>
            <a:r>
              <a:rPr kumimoji="1" lang="ja-JP" altLang="en-US" dirty="0"/>
              <a:t>、</a:t>
            </a:r>
            <a:r>
              <a:rPr kumimoji="1" lang="en-US" altLang="ja-JP" dirty="0"/>
              <a:t>NRC2001</a:t>
            </a:r>
            <a:r>
              <a:rPr kumimoji="1" lang="ja-JP" altLang="en-US" dirty="0"/>
              <a:t>においては銅の中毒限界量は</a:t>
            </a:r>
            <a:r>
              <a:rPr kumimoji="1" lang="en-US" altLang="ja-JP" dirty="0"/>
              <a:t>DM</a:t>
            </a:r>
            <a:r>
              <a:rPr kumimoji="1" lang="ja-JP" altLang="en-US" dirty="0"/>
              <a:t>中</a:t>
            </a:r>
            <a:r>
              <a:rPr kumimoji="1" lang="en-US" altLang="ja-JP" dirty="0"/>
              <a:t>40ppm</a:t>
            </a:r>
            <a:r>
              <a:rPr kumimoji="1" lang="ja-JP" altLang="en-US" dirty="0"/>
              <a:t>、病性鑑定マニュアル第</a:t>
            </a:r>
            <a:r>
              <a:rPr kumimoji="1" lang="en-US" altLang="ja-JP" dirty="0"/>
              <a:t>4</a:t>
            </a:r>
            <a:r>
              <a:rPr kumimoji="1" lang="ja-JP" altLang="en-US" dirty="0"/>
              <a:t>版においては飼料中銅濃度</a:t>
            </a:r>
            <a:r>
              <a:rPr kumimoji="1" lang="en-US" altLang="ja-JP" dirty="0"/>
              <a:t>25ppm</a:t>
            </a:r>
            <a:r>
              <a:rPr kumimoji="1" lang="ja-JP" altLang="en-US" dirty="0"/>
              <a:t>以上で銅中毒の疑いがあるとされています。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6</a:t>
            </a:fld>
            <a:endParaRPr kumimoji="1" lang="ja-JP" altLang="en-US"/>
          </a:p>
        </p:txBody>
      </p:sp>
    </p:spTree>
    <p:extLst>
      <p:ext uri="{BB962C8B-B14F-4D97-AF65-F5344CB8AC3E}">
        <p14:creationId xmlns:p14="http://schemas.microsoft.com/office/powerpoint/2010/main" val="234865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55ppm</a:t>
            </a:r>
            <a:r>
              <a:rPr kumimoji="1" lang="ja-JP" altLang="en-US" dirty="0"/>
              <a:t>銅添加した育成用配合飼料を使用していた</a:t>
            </a:r>
            <a:r>
              <a:rPr kumimoji="1" lang="en-US" altLang="ja-JP" dirty="0"/>
              <a:t>2000</a:t>
            </a:r>
            <a:r>
              <a:rPr kumimoji="1" lang="ja-JP" altLang="en-US" dirty="0"/>
              <a:t>頭飼養の繁殖牧場での発症です。この牧場は</a:t>
            </a:r>
            <a:r>
              <a:rPr kumimoji="1" lang="en-US" altLang="ja-JP" dirty="0"/>
              <a:t>2018</a:t>
            </a:r>
            <a:r>
              <a:rPr kumimoji="1" lang="ja-JP" altLang="en-US" dirty="0"/>
              <a:t>年の本学会にて発表を行った牧場です。全症例が黒毛和種で発症が</a:t>
            </a:r>
            <a:r>
              <a:rPr kumimoji="1" lang="en-US" altLang="ja-JP" dirty="0"/>
              <a:t>11</a:t>
            </a:r>
            <a:r>
              <a:rPr kumimoji="1" lang="ja-JP" altLang="en-US" dirty="0"/>
              <a:t>頭で死亡</a:t>
            </a:r>
            <a:r>
              <a:rPr kumimoji="1" lang="en-US" altLang="ja-JP" dirty="0"/>
              <a:t>7</a:t>
            </a:r>
            <a:r>
              <a:rPr kumimoji="1" lang="ja-JP" altLang="en-US" dirty="0"/>
              <a:t>頭治癒</a:t>
            </a:r>
            <a:r>
              <a:rPr kumimoji="1" lang="en-US" altLang="ja-JP" dirty="0"/>
              <a:t>4</a:t>
            </a:r>
            <a:r>
              <a:rPr kumimoji="1" lang="ja-JP" altLang="en-US" dirty="0"/>
              <a:t>頭でした。全症例で高</a:t>
            </a:r>
            <a:r>
              <a:rPr kumimoji="1" lang="en-US" altLang="ja-JP" dirty="0"/>
              <a:t>AST</a:t>
            </a:r>
            <a:r>
              <a:rPr kumimoji="1" lang="ja-JP" altLang="en-US" dirty="0"/>
              <a:t>・高</a:t>
            </a:r>
            <a:r>
              <a:rPr kumimoji="1" lang="en-US" altLang="ja-JP" dirty="0"/>
              <a:t>GGT</a:t>
            </a:r>
            <a:r>
              <a:rPr kumimoji="1" lang="ja-JP" altLang="en-US" dirty="0"/>
              <a:t>を示しました。抗生剤・生菌剤の投与及び輸血による治療を行っています。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7</a:t>
            </a:fld>
            <a:endParaRPr kumimoji="1" lang="ja-JP" altLang="en-US"/>
          </a:p>
        </p:txBody>
      </p:sp>
    </p:spTree>
    <p:extLst>
      <p:ext uri="{BB962C8B-B14F-4D97-AF65-F5344CB8AC3E}">
        <p14:creationId xmlns:p14="http://schemas.microsoft.com/office/powerpoint/2010/main" val="343061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症例ごとの培養検査結果です。空回腸内容及び直腸内容から</a:t>
            </a:r>
            <a:r>
              <a:rPr kumimoji="1" lang="en-US" altLang="ja-JP" dirty="0"/>
              <a:t>C.perfringens</a:t>
            </a:r>
            <a:r>
              <a:rPr kumimoji="1" lang="ja-JP" altLang="en-US" dirty="0"/>
              <a:t>及び</a:t>
            </a:r>
            <a:r>
              <a:rPr kumimoji="1" lang="en-US" altLang="ja-JP" dirty="0"/>
              <a:t>C.bifermentans</a:t>
            </a:r>
            <a:r>
              <a:rPr kumimoji="1" lang="ja-JP" altLang="en-US" dirty="0"/>
              <a:t>が検出され、肝臓においても</a:t>
            </a:r>
            <a:r>
              <a:rPr kumimoji="1" lang="en-US" altLang="ja-JP" dirty="0"/>
              <a:t>1</a:t>
            </a:r>
            <a:r>
              <a:rPr kumimoji="1" lang="ja-JP" altLang="en-US" dirty="0"/>
              <a:t>症例で</a:t>
            </a:r>
            <a:r>
              <a:rPr kumimoji="1" lang="en-US" altLang="ja-JP" dirty="0"/>
              <a:t>C.bifermentans</a:t>
            </a:r>
            <a:r>
              <a:rPr kumimoji="1" lang="ja-JP" altLang="en-US" dirty="0"/>
              <a:t>が検出されました。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8</a:t>
            </a:fld>
            <a:endParaRPr kumimoji="1" lang="ja-JP" altLang="en-US"/>
          </a:p>
        </p:txBody>
      </p:sp>
    </p:spTree>
    <p:extLst>
      <p:ext uri="{BB962C8B-B14F-4D97-AF65-F5344CB8AC3E}">
        <p14:creationId xmlns:p14="http://schemas.microsoft.com/office/powerpoint/2010/main" val="302490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en-US" altLang="ja-JP" dirty="0"/>
              <a:t>2000</a:t>
            </a:r>
            <a:r>
              <a:rPr kumimoji="1" lang="ja-JP" altLang="en-US" dirty="0"/>
              <a:t>頭飼養の酪農牧場での発症です。この牧場でも</a:t>
            </a:r>
            <a:r>
              <a:rPr kumimoji="1" lang="en-US" altLang="ja-JP" dirty="0"/>
              <a:t>55ppm</a:t>
            </a:r>
            <a:r>
              <a:rPr kumimoji="1" lang="ja-JP" altLang="en-US" dirty="0"/>
              <a:t>銅添加された育成用配合飼料を使用していました。黒毛和種が</a:t>
            </a:r>
            <a:r>
              <a:rPr kumimoji="1" lang="en-US" altLang="ja-JP" dirty="0"/>
              <a:t>6</a:t>
            </a:r>
            <a:r>
              <a:rPr kumimoji="1" lang="ja-JP" altLang="en-US" dirty="0"/>
              <a:t>頭発症して</a:t>
            </a:r>
            <a:r>
              <a:rPr kumimoji="1" lang="en-US" altLang="ja-JP" dirty="0"/>
              <a:t>4</a:t>
            </a:r>
            <a:r>
              <a:rPr kumimoji="1" lang="ja-JP" altLang="en-US" dirty="0"/>
              <a:t>頭死亡し</a:t>
            </a:r>
            <a:r>
              <a:rPr kumimoji="1" lang="en-US" altLang="ja-JP" dirty="0"/>
              <a:t>2</a:t>
            </a:r>
            <a:r>
              <a:rPr kumimoji="1" lang="ja-JP" altLang="en-US" dirty="0"/>
              <a:t>頭治癒しました。症例</a:t>
            </a:r>
            <a:r>
              <a:rPr kumimoji="1" lang="en-US" altLang="ja-JP" dirty="0"/>
              <a:t>16</a:t>
            </a:r>
            <a:r>
              <a:rPr kumimoji="1" lang="ja-JP" altLang="en-US" dirty="0"/>
              <a:t>では治癒して</a:t>
            </a:r>
            <a:r>
              <a:rPr kumimoji="1" lang="en-US" altLang="ja-JP" dirty="0"/>
              <a:t>2</a:t>
            </a:r>
            <a:r>
              <a:rPr kumimoji="1" lang="ja-JP" altLang="en-US" dirty="0"/>
              <a:t>か月後に再発を認めましたが、再度治癒しました。全症例で高</a:t>
            </a:r>
            <a:r>
              <a:rPr kumimoji="1" lang="en-US" altLang="ja-JP" dirty="0"/>
              <a:t>AST</a:t>
            </a:r>
            <a:r>
              <a:rPr kumimoji="1" lang="ja-JP" altLang="en-US" dirty="0"/>
              <a:t>高</a:t>
            </a:r>
            <a:r>
              <a:rPr kumimoji="1" lang="en-US" altLang="ja-JP" dirty="0"/>
              <a:t>GGT</a:t>
            </a:r>
            <a:r>
              <a:rPr kumimoji="1" lang="ja-JP" altLang="en-US" dirty="0"/>
              <a:t>を認めました。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392E5A2-C03C-4A0A-AB8A-3E942DDA6AEB}" type="slidenum">
              <a:rPr kumimoji="1" lang="ja-JP" altLang="en-US" smtClean="0"/>
              <a:t>9</a:t>
            </a:fld>
            <a:endParaRPr kumimoji="1" lang="ja-JP" altLang="en-US"/>
          </a:p>
        </p:txBody>
      </p:sp>
    </p:spTree>
    <p:extLst>
      <p:ext uri="{BB962C8B-B14F-4D97-AF65-F5344CB8AC3E}">
        <p14:creationId xmlns:p14="http://schemas.microsoft.com/office/powerpoint/2010/main" val="184838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grpSp>
      </p:grpSp>
      <p:sp>
        <p:nvSpPr>
          <p:cNvPr id="92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92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fld id="{DE8A3529-E181-4396-A621-721B3DB4F8D4}" type="slidenum">
              <a:rPr lang="en-US" altLang="ja-JP"/>
              <a:pPr/>
              <a:t>‹#›</a:t>
            </a:fld>
            <a:endParaRPr lang="en-US" altLang="ja-JP"/>
          </a:p>
        </p:txBody>
      </p:sp>
    </p:spTree>
    <p:extLst>
      <p:ext uri="{BB962C8B-B14F-4D97-AF65-F5344CB8AC3E}">
        <p14:creationId xmlns:p14="http://schemas.microsoft.com/office/powerpoint/2010/main" val="410027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C8F3C184-4737-4ED8-8DFD-C2A8B604D920}"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10204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01E7D0FE-14C0-4112-90B6-C703B3F70D3A}"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51897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8B79B905-5B98-4C15-A0E5-BE217C02C70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69549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5" name="Rectangle 3"/>
          <p:cNvSpPr>
            <a:spLocks noGrp="1" noChangeArrowheads="1"/>
          </p:cNvSpPr>
          <p:nvPr>
            <p:ph type="sldNum" sz="quarter" idx="11"/>
          </p:nvPr>
        </p:nvSpPr>
        <p:spPr/>
        <p:txBody>
          <a:bodyPr/>
          <a:lstStyle>
            <a:lvl1pPr>
              <a:defRPr/>
            </a:lvl1pPr>
          </a:lstStyle>
          <a:p>
            <a:fld id="{181BC62A-8538-4E98-8062-90204A5CF177}" type="slidenum">
              <a:rPr lang="en-US" altLang="ja-JP"/>
              <a:pPr/>
              <a:t>‹#›</a:t>
            </a:fld>
            <a:endParaRPr lang="en-US" altLang="ja-JP"/>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50324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C17704F8-0545-488A-BBDA-08C39C2E7509}"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80954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8" name="Rectangle 3"/>
          <p:cNvSpPr>
            <a:spLocks noGrp="1" noChangeArrowheads="1"/>
          </p:cNvSpPr>
          <p:nvPr>
            <p:ph type="sldNum" sz="quarter" idx="11"/>
          </p:nvPr>
        </p:nvSpPr>
        <p:spPr/>
        <p:txBody>
          <a:bodyPr/>
          <a:lstStyle>
            <a:lvl1pPr>
              <a:defRPr/>
            </a:lvl1pPr>
          </a:lstStyle>
          <a:p>
            <a:fld id="{1722A419-15BE-4D76-944B-3F78AA352CF2}" type="slidenum">
              <a:rPr lang="en-US" altLang="ja-JP"/>
              <a:pPr/>
              <a:t>‹#›</a:t>
            </a:fld>
            <a:endParaRPr lang="en-US" altLang="ja-JP"/>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114882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4" name="Rectangle 3"/>
          <p:cNvSpPr>
            <a:spLocks noGrp="1" noChangeArrowheads="1"/>
          </p:cNvSpPr>
          <p:nvPr>
            <p:ph type="sldNum" sz="quarter" idx="11"/>
          </p:nvPr>
        </p:nvSpPr>
        <p:spPr/>
        <p:txBody>
          <a:bodyPr/>
          <a:lstStyle>
            <a:lvl1pPr>
              <a:defRPr/>
            </a:lvl1pPr>
          </a:lstStyle>
          <a:p>
            <a:fld id="{E1D42ADE-DAF9-4B9E-8183-52B5C93E78A7}" type="slidenum">
              <a:rPr lang="en-US" altLang="ja-JP"/>
              <a:pPr/>
              <a:t>‹#›</a:t>
            </a:fld>
            <a:endParaRPr lang="en-US" altLang="ja-JP"/>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202496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3" name="Rectangle 3"/>
          <p:cNvSpPr>
            <a:spLocks noGrp="1" noChangeArrowheads="1"/>
          </p:cNvSpPr>
          <p:nvPr>
            <p:ph type="sldNum" sz="quarter" idx="11"/>
          </p:nvPr>
        </p:nvSpPr>
        <p:spPr/>
        <p:txBody>
          <a:bodyPr/>
          <a:lstStyle>
            <a:lvl1pPr>
              <a:defRPr/>
            </a:lvl1pPr>
          </a:lstStyle>
          <a:p>
            <a:fld id="{CC1AC3E7-3D22-44AB-B5BD-C1B0F038C3F4}" type="slidenum">
              <a:rPr lang="en-US" altLang="ja-JP"/>
              <a:pPr/>
              <a:t>‹#›</a:t>
            </a:fld>
            <a:endParaRPr lang="en-US" altLang="ja-JP"/>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08638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8328A759-3B45-4131-A220-0926AF48B856}"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40757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ja-JP"/>
          </a:p>
        </p:txBody>
      </p:sp>
      <p:sp>
        <p:nvSpPr>
          <p:cNvPr id="6" name="Rectangle 3"/>
          <p:cNvSpPr>
            <a:spLocks noGrp="1" noChangeArrowheads="1"/>
          </p:cNvSpPr>
          <p:nvPr>
            <p:ph type="sldNum" sz="quarter" idx="11"/>
          </p:nvPr>
        </p:nvSpPr>
        <p:spPr/>
        <p:txBody>
          <a:bodyPr/>
          <a:lstStyle>
            <a:lvl1pPr>
              <a:defRPr/>
            </a:lvl1pPr>
          </a:lstStyle>
          <a:p>
            <a:fld id="{B314B346-976A-40D2-A469-EBEC704AFB0A}" type="slidenum">
              <a:rPr lang="en-US" altLang="ja-JP"/>
              <a:pPr/>
              <a:t>‹#›</a:t>
            </a:fld>
            <a:endParaRPr lang="en-US" altLang="ja-JP"/>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ltLang="ja-JP"/>
          </a:p>
        </p:txBody>
      </p:sp>
    </p:spTree>
    <p:extLst>
      <p:ext uri="{BB962C8B-B14F-4D97-AF65-F5344CB8AC3E}">
        <p14:creationId xmlns:p14="http://schemas.microsoft.com/office/powerpoint/2010/main" val="389901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
        <p:nvSpPr>
          <p:cNvPr id="81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itchFamily="34" charset="0"/>
              </a:defRPr>
            </a:lvl1pPr>
          </a:lstStyle>
          <a:p>
            <a:pPr fontAlgn="base">
              <a:spcBef>
                <a:spcPct val="0"/>
              </a:spcBef>
              <a:spcAft>
                <a:spcPct val="0"/>
              </a:spcAft>
            </a:pPr>
            <a:fld id="{84D38D95-E336-4D83-B864-830F0A3FEBF5}" type="slidenum">
              <a:rPr lang="en-US" altLang="ja-JP"/>
              <a:pPr fontAlgn="base">
                <a:spcBef>
                  <a:spcPct val="0"/>
                </a:spcBef>
                <a:spcAft>
                  <a:spcPct val="0"/>
                </a:spcAft>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defRPr/>
              </a:pPr>
              <a:endParaRPr kumimoji="0" lang="ja-JP" altLang="ja-JP" sz="180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solidFill>
                  <a:srgbClr val="000000"/>
                </a:solidFill>
                <a:latin typeface="Arial" charset="0"/>
                <a:ea typeface="ＭＳ Ｐゴシック"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995369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2605130" y="1948249"/>
            <a:ext cx="7632848" cy="2262163"/>
          </a:xfrm>
        </p:spPr>
        <p:txBody>
          <a:bodyPr/>
          <a:lstStyle/>
          <a:p>
            <a:pPr eaLnBrk="1" hangingPunct="1"/>
            <a:r>
              <a:rPr lang="ja-JP" altLang="en-US" sz="3200" dirty="0"/>
              <a:t>黒毛和種子牛における</a:t>
            </a:r>
            <a:br>
              <a:rPr lang="en-US" altLang="ja-JP" sz="3200" dirty="0"/>
            </a:br>
            <a:r>
              <a:rPr lang="ja-JP" altLang="en-US" sz="3200" dirty="0"/>
              <a:t>慢性銅中毒の関与が疑われた</a:t>
            </a:r>
            <a:br>
              <a:rPr lang="en-US" altLang="ja-JP" sz="3200" dirty="0"/>
            </a:br>
            <a:r>
              <a:rPr lang="ja-JP" altLang="en-US" sz="3200" dirty="0"/>
              <a:t>農場に対する飼料中銅濃度の再考</a:t>
            </a:r>
          </a:p>
        </p:txBody>
      </p:sp>
      <p:sp>
        <p:nvSpPr>
          <p:cNvPr id="6" name="Rectangle 3"/>
          <p:cNvSpPr txBox="1">
            <a:spLocks noChangeArrowheads="1"/>
          </p:cNvSpPr>
          <p:nvPr/>
        </p:nvSpPr>
        <p:spPr bwMode="auto">
          <a:xfrm>
            <a:off x="104906" y="4448188"/>
            <a:ext cx="9039094" cy="2409812"/>
          </a:xfrm>
          <a:prstGeom prst="rect">
            <a:avLst/>
          </a:prstGeom>
          <a:noFill/>
          <a:ln w="9525">
            <a:noFill/>
            <a:miter lim="800000"/>
            <a:headEnd/>
            <a:tailEnd/>
          </a:ln>
        </p:spPr>
        <p:txBody>
          <a:bodyPr/>
          <a:lstStyle/>
          <a:p>
            <a:pPr algn="ctr" fontAlgn="base">
              <a:spcBef>
                <a:spcPct val="20000"/>
              </a:spcBef>
              <a:spcAft>
                <a:spcPct val="0"/>
              </a:spcAft>
              <a:buClr>
                <a:srgbClr val="00007D"/>
              </a:buClr>
              <a:buSzPct val="75000"/>
              <a:buFont typeface="Wingdings" pitchFamily="2" charset="2"/>
              <a:buNone/>
              <a:defRPr/>
            </a:pPr>
            <a:r>
              <a:rPr lang="en-US" altLang="zh-TW" sz="3200" kern="0" dirty="0">
                <a:solidFill>
                  <a:srgbClr val="000000"/>
                </a:solidFill>
              </a:rPr>
              <a:t>(</a:t>
            </a:r>
            <a:r>
              <a:rPr lang="ja-JP" altLang="en-US" sz="3200" kern="0" dirty="0">
                <a:solidFill>
                  <a:srgbClr val="000000"/>
                </a:solidFill>
              </a:rPr>
              <a:t>株</a:t>
            </a:r>
            <a:r>
              <a:rPr lang="en-US" altLang="zh-TW" sz="3200" kern="0" dirty="0">
                <a:solidFill>
                  <a:srgbClr val="000000"/>
                </a:solidFill>
              </a:rPr>
              <a:t>)</a:t>
            </a:r>
            <a:r>
              <a:rPr lang="zh-TW" altLang="en-US" sz="3200" kern="0" dirty="0">
                <a:solidFill>
                  <a:srgbClr val="000000"/>
                </a:solidFill>
              </a:rPr>
              <a:t>益田大動物診療所</a:t>
            </a:r>
          </a:p>
          <a:p>
            <a:pPr algn="ctr" fontAlgn="base">
              <a:spcBef>
                <a:spcPct val="20000"/>
              </a:spcBef>
              <a:spcAft>
                <a:spcPct val="0"/>
              </a:spcAft>
              <a:buClr>
                <a:srgbClr val="00007D"/>
              </a:buClr>
              <a:buSzPct val="75000"/>
              <a:buFont typeface="Wingdings" pitchFamily="2" charset="2"/>
              <a:buNone/>
              <a:defRPr/>
            </a:pPr>
            <a:r>
              <a:rPr lang="zh-TW" altLang="en-US" sz="3200" kern="0" dirty="0">
                <a:solidFill>
                  <a:srgbClr val="000000"/>
                </a:solidFill>
              </a:rPr>
              <a:t>原知也、澤松祐人、番場聡太、高橋海秀、永吉夢輝、伊藤容平、加藤圭介、山本哲也、足立全、岸本昌也、加藤大介</a:t>
            </a:r>
            <a:endParaRPr lang="ja-JP" altLang="ja-JP" sz="3200" kern="0" dirty="0">
              <a:solidFill>
                <a:srgbClr val="000000"/>
              </a:solidFill>
            </a:endParaRPr>
          </a:p>
        </p:txBody>
      </p:sp>
    </p:spTree>
    <p:extLst>
      <p:ext uri="{BB962C8B-B14F-4D97-AF65-F5344CB8AC3E}">
        <p14:creationId xmlns:p14="http://schemas.microsoft.com/office/powerpoint/2010/main" val="3270008081"/>
      </p:ext>
    </p:extLst>
  </p:cSld>
  <p:clrMapOvr>
    <a:masterClrMapping/>
  </p:clrMapOvr>
  <mc:AlternateContent xmlns:mc="http://schemas.openxmlformats.org/markup-compatibility/2006" xmlns:p14="http://schemas.microsoft.com/office/powerpoint/2010/main">
    <mc:Choice Requires="p14">
      <p:transition spd="slow" p14:dur="2000" advTm="13291"/>
    </mc:Choice>
    <mc:Fallback xmlns="">
      <p:transition spd="slow" advTm="132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2000</a:t>
            </a:r>
            <a:r>
              <a:rPr lang="ja-JP" altLang="en-US" sz="2400" b="1" dirty="0"/>
              <a:t>頭飼養　肥育牧場での発症　黒毛和種</a:t>
            </a:r>
            <a:endParaRPr kumimoji="1" lang="ja-JP" altLang="en-US" sz="2400" b="1" dirty="0"/>
          </a:p>
        </p:txBody>
      </p:sp>
      <p:graphicFrame>
        <p:nvGraphicFramePr>
          <p:cNvPr id="2" name="表 1">
            <a:extLst>
              <a:ext uri="{FF2B5EF4-FFF2-40B4-BE49-F238E27FC236}">
                <a16:creationId xmlns:a16="http://schemas.microsoft.com/office/drawing/2014/main" id="{4F317868-4B1D-E479-70B7-C6CB9D0B5CFA}"/>
              </a:ext>
            </a:extLst>
          </p:cNvPr>
          <p:cNvGraphicFramePr>
            <a:graphicFrameLocks noGrp="1"/>
          </p:cNvGraphicFramePr>
          <p:nvPr>
            <p:extLst>
              <p:ext uri="{D42A27DB-BD31-4B8C-83A1-F6EECF244321}">
                <p14:modId xmlns:p14="http://schemas.microsoft.com/office/powerpoint/2010/main" val="751036052"/>
              </p:ext>
            </p:extLst>
          </p:nvPr>
        </p:nvGraphicFramePr>
        <p:xfrm>
          <a:off x="332690" y="1313793"/>
          <a:ext cx="8131778" cy="3680271"/>
        </p:xfrm>
        <a:graphic>
          <a:graphicData uri="http://schemas.openxmlformats.org/drawingml/2006/table">
            <a:tbl>
              <a:tblPr/>
              <a:tblGrid>
                <a:gridCol w="644772">
                  <a:extLst>
                    <a:ext uri="{9D8B030D-6E8A-4147-A177-3AD203B41FA5}">
                      <a16:colId xmlns:a16="http://schemas.microsoft.com/office/drawing/2014/main" val="1969806037"/>
                    </a:ext>
                  </a:extLst>
                </a:gridCol>
                <a:gridCol w="893379">
                  <a:extLst>
                    <a:ext uri="{9D8B030D-6E8A-4147-A177-3AD203B41FA5}">
                      <a16:colId xmlns:a16="http://schemas.microsoft.com/office/drawing/2014/main" val="1155286975"/>
                    </a:ext>
                  </a:extLst>
                </a:gridCol>
                <a:gridCol w="672662">
                  <a:extLst>
                    <a:ext uri="{9D8B030D-6E8A-4147-A177-3AD203B41FA5}">
                      <a16:colId xmlns:a16="http://schemas.microsoft.com/office/drawing/2014/main" val="874420298"/>
                    </a:ext>
                  </a:extLst>
                </a:gridCol>
                <a:gridCol w="1513490">
                  <a:extLst>
                    <a:ext uri="{9D8B030D-6E8A-4147-A177-3AD203B41FA5}">
                      <a16:colId xmlns:a16="http://schemas.microsoft.com/office/drawing/2014/main" val="3979921429"/>
                    </a:ext>
                  </a:extLst>
                </a:gridCol>
                <a:gridCol w="1532075">
                  <a:extLst>
                    <a:ext uri="{9D8B030D-6E8A-4147-A177-3AD203B41FA5}">
                      <a16:colId xmlns:a16="http://schemas.microsoft.com/office/drawing/2014/main" val="1218835774"/>
                    </a:ext>
                  </a:extLst>
                </a:gridCol>
                <a:gridCol w="1437700">
                  <a:extLst>
                    <a:ext uri="{9D8B030D-6E8A-4147-A177-3AD203B41FA5}">
                      <a16:colId xmlns:a16="http://schemas.microsoft.com/office/drawing/2014/main" val="3379938348"/>
                    </a:ext>
                  </a:extLst>
                </a:gridCol>
                <a:gridCol w="1437700">
                  <a:extLst>
                    <a:ext uri="{9D8B030D-6E8A-4147-A177-3AD203B41FA5}">
                      <a16:colId xmlns:a16="http://schemas.microsoft.com/office/drawing/2014/main" val="939360325"/>
                    </a:ext>
                  </a:extLst>
                </a:gridCol>
              </a:tblGrid>
              <a:tr h="725214">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雌雄</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転帰</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発症日</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発症の日齢</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kumimoji="1" lang="en-US" altLang="ja-JP" sz="2000" dirty="0">
                          <a:solidFill>
                            <a:schemeClr val="tx1"/>
                          </a:solidFill>
                        </a:rPr>
                        <a:t>AST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kumimoji="1" lang="en-US" altLang="ja-JP" sz="2000" dirty="0">
                          <a:solidFill>
                            <a:schemeClr val="tx1"/>
                          </a:solidFill>
                        </a:rPr>
                        <a:t>GGT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86643"/>
                  </a:ext>
                </a:extLst>
              </a:tr>
              <a:tr h="985019">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2019/12/4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rgbClr val="FF0000"/>
                          </a:solidFill>
                        </a:rPr>
                        <a:t>＞</a:t>
                      </a:r>
                      <a:r>
                        <a:rPr lang="en-US" altLang="ja-JP" sz="1800" b="1" dirty="0">
                          <a:solidFill>
                            <a:srgbClr val="FF0000"/>
                          </a:solidFill>
                        </a:rPr>
                        <a:t>952</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152965"/>
                  </a:ext>
                </a:extLst>
              </a:tr>
              <a:tr h="985019">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2020/11/24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1038</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591994"/>
                  </a:ext>
                </a:extLst>
              </a:tr>
              <a:tr h="985019">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2021/3/27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altLang="ja-JP" sz="1800" b="1" dirty="0">
                          <a:solidFill>
                            <a:srgbClr val="FF0000"/>
                          </a:solidFill>
                        </a:rPr>
                        <a:t>803</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580</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080247"/>
                  </a:ext>
                </a:extLst>
              </a:tr>
            </a:tbl>
          </a:graphicData>
        </a:graphic>
      </p:graphicFrame>
    </p:spTree>
    <p:extLst>
      <p:ext uri="{BB962C8B-B14F-4D97-AF65-F5344CB8AC3E}">
        <p14:creationId xmlns:p14="http://schemas.microsoft.com/office/powerpoint/2010/main" val="7300966"/>
      </p:ext>
    </p:extLst>
  </p:cSld>
  <p:clrMapOvr>
    <a:masterClrMapping/>
  </p:clrMapOvr>
  <mc:AlternateContent xmlns:mc="http://schemas.openxmlformats.org/markup-compatibility/2006" xmlns:p14="http://schemas.microsoft.com/office/powerpoint/2010/main">
    <mc:Choice Requires="p14">
      <p:transition spd="slow" p14:dur="2000" advTm="26109"/>
    </mc:Choice>
    <mc:Fallback xmlns="">
      <p:transition spd="slow" advTm="261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6000</a:t>
            </a:r>
            <a:r>
              <a:rPr lang="ja-JP" altLang="en-US" sz="2400" b="1" dirty="0"/>
              <a:t>頭飼養　肥育牧場での発症　黒毛和種</a:t>
            </a:r>
            <a:endParaRPr kumimoji="1" lang="ja-JP" altLang="en-US" sz="2400" b="1" dirty="0"/>
          </a:p>
        </p:txBody>
      </p:sp>
      <p:graphicFrame>
        <p:nvGraphicFramePr>
          <p:cNvPr id="3" name="表 2">
            <a:extLst>
              <a:ext uri="{FF2B5EF4-FFF2-40B4-BE49-F238E27FC236}">
                <a16:creationId xmlns:a16="http://schemas.microsoft.com/office/drawing/2014/main" id="{02A05AAC-A61D-3B73-7280-8BB995D35A21}"/>
              </a:ext>
            </a:extLst>
          </p:cNvPr>
          <p:cNvGraphicFramePr>
            <a:graphicFrameLocks noGrp="1"/>
          </p:cNvGraphicFramePr>
          <p:nvPr>
            <p:extLst>
              <p:ext uri="{D42A27DB-BD31-4B8C-83A1-F6EECF244321}">
                <p14:modId xmlns:p14="http://schemas.microsoft.com/office/powerpoint/2010/main" val="1605294904"/>
              </p:ext>
            </p:extLst>
          </p:nvPr>
        </p:nvGraphicFramePr>
        <p:xfrm>
          <a:off x="453695" y="1373045"/>
          <a:ext cx="7662037" cy="4117498"/>
        </p:xfrm>
        <a:graphic>
          <a:graphicData uri="http://schemas.openxmlformats.org/drawingml/2006/table">
            <a:tbl>
              <a:tblPr/>
              <a:tblGrid>
                <a:gridCol w="680125">
                  <a:extLst>
                    <a:ext uri="{9D8B030D-6E8A-4147-A177-3AD203B41FA5}">
                      <a16:colId xmlns:a16="http://schemas.microsoft.com/office/drawing/2014/main" val="2407153989"/>
                    </a:ext>
                  </a:extLst>
                </a:gridCol>
                <a:gridCol w="965584">
                  <a:extLst>
                    <a:ext uri="{9D8B030D-6E8A-4147-A177-3AD203B41FA5}">
                      <a16:colId xmlns:a16="http://schemas.microsoft.com/office/drawing/2014/main" val="967430050"/>
                    </a:ext>
                  </a:extLst>
                </a:gridCol>
                <a:gridCol w="965584">
                  <a:extLst>
                    <a:ext uri="{9D8B030D-6E8A-4147-A177-3AD203B41FA5}">
                      <a16:colId xmlns:a16="http://schemas.microsoft.com/office/drawing/2014/main" val="3948245053"/>
                    </a:ext>
                  </a:extLst>
                </a:gridCol>
                <a:gridCol w="1538543">
                  <a:extLst>
                    <a:ext uri="{9D8B030D-6E8A-4147-A177-3AD203B41FA5}">
                      <a16:colId xmlns:a16="http://schemas.microsoft.com/office/drawing/2014/main" val="3031778032"/>
                    </a:ext>
                  </a:extLst>
                </a:gridCol>
                <a:gridCol w="986829">
                  <a:extLst>
                    <a:ext uri="{9D8B030D-6E8A-4147-A177-3AD203B41FA5}">
                      <a16:colId xmlns:a16="http://schemas.microsoft.com/office/drawing/2014/main" val="1777681866"/>
                    </a:ext>
                  </a:extLst>
                </a:gridCol>
                <a:gridCol w="1262686">
                  <a:extLst>
                    <a:ext uri="{9D8B030D-6E8A-4147-A177-3AD203B41FA5}">
                      <a16:colId xmlns:a16="http://schemas.microsoft.com/office/drawing/2014/main" val="1964223683"/>
                    </a:ext>
                  </a:extLst>
                </a:gridCol>
                <a:gridCol w="1262686">
                  <a:extLst>
                    <a:ext uri="{9D8B030D-6E8A-4147-A177-3AD203B41FA5}">
                      <a16:colId xmlns:a16="http://schemas.microsoft.com/office/drawing/2014/main" val="637321695"/>
                    </a:ext>
                  </a:extLst>
                </a:gridCol>
              </a:tblGrid>
              <a:tr h="845314">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雌雄</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転帰</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発症日</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発症の日齢</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rPr>
                        <a:t>AST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rPr>
                        <a:t>GGT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541553"/>
                  </a:ext>
                </a:extLst>
              </a:tr>
              <a:tr h="818046">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2019/5/31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873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802043"/>
                  </a:ext>
                </a:extLst>
              </a:tr>
              <a:tr h="818046">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rgbClr val="FF0000"/>
                          </a:solidFill>
                        </a:rPr>
                        <a:t>＞</a:t>
                      </a:r>
                      <a:r>
                        <a:rPr kumimoji="1" lang="en-US" altLang="ja-JP" sz="1800" b="1" dirty="0">
                          <a:solidFill>
                            <a:srgbClr val="FF0000"/>
                          </a:solidFill>
                        </a:rPr>
                        <a:t>952</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207470"/>
                  </a:ext>
                </a:extLst>
              </a:tr>
              <a:tr h="818046">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2021/11/29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1038</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312091"/>
                  </a:ext>
                </a:extLst>
              </a:tr>
              <a:tr h="818046">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803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580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876656"/>
                  </a:ext>
                </a:extLst>
              </a:tr>
            </a:tbl>
          </a:graphicData>
        </a:graphic>
      </p:graphicFrame>
    </p:spTree>
    <p:extLst>
      <p:ext uri="{BB962C8B-B14F-4D97-AF65-F5344CB8AC3E}">
        <p14:creationId xmlns:p14="http://schemas.microsoft.com/office/powerpoint/2010/main" val="586908710"/>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graphicFrame>
        <p:nvGraphicFramePr>
          <p:cNvPr id="4" name="表 3">
            <a:extLst>
              <a:ext uri="{FF2B5EF4-FFF2-40B4-BE49-F238E27FC236}">
                <a16:creationId xmlns:a16="http://schemas.microsoft.com/office/drawing/2014/main" id="{C728961E-043A-AE7B-BA00-073CF775B332}"/>
              </a:ext>
            </a:extLst>
          </p:cNvPr>
          <p:cNvGraphicFramePr>
            <a:graphicFrameLocks noGrp="1"/>
          </p:cNvGraphicFramePr>
          <p:nvPr>
            <p:extLst>
              <p:ext uri="{D42A27DB-BD31-4B8C-83A1-F6EECF244321}">
                <p14:modId xmlns:p14="http://schemas.microsoft.com/office/powerpoint/2010/main" val="2444801075"/>
              </p:ext>
            </p:extLst>
          </p:nvPr>
        </p:nvGraphicFramePr>
        <p:xfrm>
          <a:off x="262759" y="1093075"/>
          <a:ext cx="8071943" cy="5396590"/>
        </p:xfrm>
        <a:graphic>
          <a:graphicData uri="http://schemas.openxmlformats.org/drawingml/2006/table">
            <a:tbl>
              <a:tblPr/>
              <a:tblGrid>
                <a:gridCol w="704889">
                  <a:extLst>
                    <a:ext uri="{9D8B030D-6E8A-4147-A177-3AD203B41FA5}">
                      <a16:colId xmlns:a16="http://schemas.microsoft.com/office/drawing/2014/main" val="1864811290"/>
                    </a:ext>
                  </a:extLst>
                </a:gridCol>
                <a:gridCol w="571562">
                  <a:extLst>
                    <a:ext uri="{9D8B030D-6E8A-4147-A177-3AD203B41FA5}">
                      <a16:colId xmlns:a16="http://schemas.microsoft.com/office/drawing/2014/main" val="2865208833"/>
                    </a:ext>
                  </a:extLst>
                </a:gridCol>
                <a:gridCol w="1056056">
                  <a:extLst>
                    <a:ext uri="{9D8B030D-6E8A-4147-A177-3AD203B41FA5}">
                      <a16:colId xmlns:a16="http://schemas.microsoft.com/office/drawing/2014/main" val="1753260934"/>
                    </a:ext>
                  </a:extLst>
                </a:gridCol>
                <a:gridCol w="1441747">
                  <a:extLst>
                    <a:ext uri="{9D8B030D-6E8A-4147-A177-3AD203B41FA5}">
                      <a16:colId xmlns:a16="http://schemas.microsoft.com/office/drawing/2014/main" val="522567411"/>
                    </a:ext>
                  </a:extLst>
                </a:gridCol>
                <a:gridCol w="1432563">
                  <a:extLst>
                    <a:ext uri="{9D8B030D-6E8A-4147-A177-3AD203B41FA5}">
                      <a16:colId xmlns:a16="http://schemas.microsoft.com/office/drawing/2014/main" val="2915684444"/>
                    </a:ext>
                  </a:extLst>
                </a:gridCol>
                <a:gridCol w="1432563">
                  <a:extLst>
                    <a:ext uri="{9D8B030D-6E8A-4147-A177-3AD203B41FA5}">
                      <a16:colId xmlns:a16="http://schemas.microsoft.com/office/drawing/2014/main" val="1998368653"/>
                    </a:ext>
                  </a:extLst>
                </a:gridCol>
                <a:gridCol w="1432563">
                  <a:extLst>
                    <a:ext uri="{9D8B030D-6E8A-4147-A177-3AD203B41FA5}">
                      <a16:colId xmlns:a16="http://schemas.microsoft.com/office/drawing/2014/main" val="3085939754"/>
                    </a:ext>
                  </a:extLst>
                </a:gridCol>
              </a:tblGrid>
              <a:tr h="646179">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雌雄</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転帰</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発症日</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発症の日齢</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a:solidFill>
                            <a:schemeClr val="tx1"/>
                          </a:solidFill>
                        </a:rPr>
                        <a:t>AST</a:t>
                      </a:r>
                    </a:p>
                    <a:p>
                      <a:pPr algn="ctr"/>
                      <a:r>
                        <a:rPr kumimoji="1" lang="en-US" altLang="ja-JP" sz="180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rPr>
                        <a:t>GGT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128483"/>
                  </a:ext>
                </a:extLst>
              </a:tr>
              <a:tr h="49089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2020/10/2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293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rgbClr val="FF0000"/>
                          </a:solidFill>
                        </a:rPr>
                        <a:t>101</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675617"/>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2020/12/10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305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478</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340836"/>
                  </a:ext>
                </a:extLst>
              </a:tr>
              <a:tr h="594779">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a:t>
                      </a:r>
                    </a:p>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再発</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p>
                      <a:pPr algn="l" fontAlgn="b"/>
                      <a:endParaRPr lang="ja-JP" altLang="en-US" sz="20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2021/1/17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694552"/>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247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546043"/>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2021/10/14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227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rgbClr val="FF0000"/>
                          </a:solidFill>
                        </a:rPr>
                        <a:t>313</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362217"/>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去勢</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2021/10/15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737</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838249"/>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2021/5/23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rgbClr val="FF0000"/>
                          </a:solidFill>
                        </a:rPr>
                        <a:t>284</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047139"/>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2021/5/24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593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591</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486230"/>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2021/10/24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304</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536</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531752"/>
                  </a:ext>
                </a:extLst>
              </a:tr>
              <a:tr h="45224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2021/12/8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169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751</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70065"/>
                  </a:ext>
                </a:extLst>
              </a:tr>
            </a:tbl>
          </a:graphicData>
        </a:graphic>
      </p:graphicFrame>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1400</a:t>
            </a:r>
            <a:r>
              <a:rPr lang="ja-JP" altLang="en-US" sz="2400" b="1" dirty="0"/>
              <a:t>頭飼養　酪農牧場での発症　黒毛和種</a:t>
            </a:r>
            <a:endParaRPr kumimoji="1" lang="ja-JP" altLang="en-US" sz="2400" b="1" dirty="0"/>
          </a:p>
        </p:txBody>
      </p:sp>
    </p:spTree>
    <p:extLst>
      <p:ext uri="{BB962C8B-B14F-4D97-AF65-F5344CB8AC3E}">
        <p14:creationId xmlns:p14="http://schemas.microsoft.com/office/powerpoint/2010/main" val="1339303265"/>
      </p:ext>
    </p:extLst>
  </p:cSld>
  <p:clrMapOvr>
    <a:masterClrMapping/>
  </p:clrMapOvr>
  <mc:AlternateContent xmlns:mc="http://schemas.openxmlformats.org/markup-compatibility/2006" xmlns:p14="http://schemas.microsoft.com/office/powerpoint/2010/main">
    <mc:Choice Requires="p14">
      <p:transition spd="slow" p14:dur="2000" advTm="23415"/>
    </mc:Choice>
    <mc:Fallback xmlns="">
      <p:transition spd="slow" advTm="234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1400</a:t>
            </a:r>
            <a:r>
              <a:rPr lang="ja-JP" altLang="en-US" sz="2400" b="1" dirty="0"/>
              <a:t>頭飼養　酪農牧場での発症</a:t>
            </a:r>
            <a:endParaRPr kumimoji="1" lang="ja-JP" altLang="en-US" sz="2400" b="1" dirty="0"/>
          </a:p>
        </p:txBody>
      </p:sp>
      <p:graphicFrame>
        <p:nvGraphicFramePr>
          <p:cNvPr id="2" name="表 1">
            <a:extLst>
              <a:ext uri="{FF2B5EF4-FFF2-40B4-BE49-F238E27FC236}">
                <a16:creationId xmlns:a16="http://schemas.microsoft.com/office/drawing/2014/main" id="{DE6C91FA-7814-C6D7-81BB-435761B56DD4}"/>
              </a:ext>
            </a:extLst>
          </p:cNvPr>
          <p:cNvGraphicFramePr>
            <a:graphicFrameLocks noGrp="1"/>
          </p:cNvGraphicFramePr>
          <p:nvPr>
            <p:extLst>
              <p:ext uri="{D42A27DB-BD31-4B8C-83A1-F6EECF244321}">
                <p14:modId xmlns:p14="http://schemas.microsoft.com/office/powerpoint/2010/main" val="3760992868"/>
              </p:ext>
            </p:extLst>
          </p:nvPr>
        </p:nvGraphicFramePr>
        <p:xfrm>
          <a:off x="336328" y="1190965"/>
          <a:ext cx="5549465" cy="4411912"/>
        </p:xfrm>
        <a:graphic>
          <a:graphicData uri="http://schemas.openxmlformats.org/drawingml/2006/table">
            <a:tbl>
              <a:tblPr/>
              <a:tblGrid>
                <a:gridCol w="613024">
                  <a:extLst>
                    <a:ext uri="{9D8B030D-6E8A-4147-A177-3AD203B41FA5}">
                      <a16:colId xmlns:a16="http://schemas.microsoft.com/office/drawing/2014/main" val="2438515785"/>
                    </a:ext>
                  </a:extLst>
                </a:gridCol>
                <a:gridCol w="621089">
                  <a:extLst>
                    <a:ext uri="{9D8B030D-6E8A-4147-A177-3AD203B41FA5}">
                      <a16:colId xmlns:a16="http://schemas.microsoft.com/office/drawing/2014/main" val="1462669079"/>
                    </a:ext>
                  </a:extLst>
                </a:gridCol>
                <a:gridCol w="4315352">
                  <a:extLst>
                    <a:ext uri="{9D8B030D-6E8A-4147-A177-3AD203B41FA5}">
                      <a16:colId xmlns:a16="http://schemas.microsoft.com/office/drawing/2014/main" val="112014709"/>
                    </a:ext>
                  </a:extLst>
                </a:gridCol>
              </a:tblGrid>
              <a:tr h="311559">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転帰</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空回腸内容</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400314"/>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101094"/>
                  </a:ext>
                </a:extLst>
              </a:tr>
              <a:tr h="628442">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C.bifermentans</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752348"/>
                  </a:ext>
                </a:extLst>
              </a:tr>
              <a:tr h="91948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dirty="0" err="1">
                          <a:solidFill>
                            <a:srgbClr val="000000"/>
                          </a:solidFill>
                          <a:effectLst/>
                          <a:latin typeface="Yu Gothic" panose="020B0400000000000000" pitchFamily="50" charset="-128"/>
                          <a:ea typeface="Yu Gothic" panose="020B0400000000000000" pitchFamily="50" charset="-128"/>
                        </a:rPr>
                        <a:t>C.</a:t>
                      </a:r>
                      <a:r>
                        <a:rPr lang="en-US" altLang="ja-JP" sz="2000" b="1" i="0" u="none" strike="noStrike" dirty="0" err="1">
                          <a:solidFill>
                            <a:srgbClr val="000000"/>
                          </a:solidFill>
                          <a:effectLst/>
                          <a:latin typeface="Yu Gothic" panose="020B0400000000000000" pitchFamily="50" charset="-128"/>
                          <a:ea typeface="Yu Gothic" panose="020B0400000000000000" pitchFamily="50" charset="-128"/>
                        </a:rPr>
                        <a:t>p</a:t>
                      </a:r>
                      <a:r>
                        <a:rPr lang="en-US" sz="2000" b="1" i="0" u="none" strike="noStrike" dirty="0" err="1">
                          <a:solidFill>
                            <a:srgbClr val="000000"/>
                          </a:solidFill>
                          <a:effectLst/>
                          <a:latin typeface="Yu Gothic" panose="020B0400000000000000" pitchFamily="50" charset="-128"/>
                          <a:ea typeface="Yu Gothic" panose="020B0400000000000000" pitchFamily="50" charset="-128"/>
                        </a:rPr>
                        <a:t>erfringens</a:t>
                      </a: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 空回腸内容</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2000" b="1" i="0" u="none" strike="noStrike" dirty="0" err="1">
                          <a:solidFill>
                            <a:srgbClr val="000000"/>
                          </a:solidFill>
                          <a:effectLst/>
                          <a:latin typeface="Yu Gothic" panose="020B0400000000000000" pitchFamily="50" charset="-128"/>
                          <a:ea typeface="Yu Gothic" panose="020B0400000000000000" pitchFamily="50" charset="-128"/>
                        </a:rPr>
                        <a:t>C.bifermentans</a:t>
                      </a: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 腸間膜リンパ節　　</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591102"/>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6380671"/>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980840"/>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038110"/>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515286"/>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87491"/>
                  </a:ext>
                </a:extLst>
              </a:tr>
              <a:tr h="36451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609301"/>
                  </a:ext>
                </a:extLst>
              </a:tr>
            </a:tbl>
          </a:graphicData>
        </a:graphic>
      </p:graphicFrame>
      <p:graphicFrame>
        <p:nvGraphicFramePr>
          <p:cNvPr id="3" name="表 2">
            <a:extLst>
              <a:ext uri="{FF2B5EF4-FFF2-40B4-BE49-F238E27FC236}">
                <a16:creationId xmlns:a16="http://schemas.microsoft.com/office/drawing/2014/main" id="{E07D4218-A165-8444-E008-0F3B8B46FA16}"/>
              </a:ext>
            </a:extLst>
          </p:cNvPr>
          <p:cNvGraphicFramePr>
            <a:graphicFrameLocks noGrp="1"/>
          </p:cNvGraphicFramePr>
          <p:nvPr>
            <p:extLst>
              <p:ext uri="{D42A27DB-BD31-4B8C-83A1-F6EECF244321}">
                <p14:modId xmlns:p14="http://schemas.microsoft.com/office/powerpoint/2010/main" val="2389563313"/>
              </p:ext>
            </p:extLst>
          </p:nvPr>
        </p:nvGraphicFramePr>
        <p:xfrm>
          <a:off x="5885793" y="1162730"/>
          <a:ext cx="2459421" cy="4439284"/>
        </p:xfrm>
        <a:graphic>
          <a:graphicData uri="http://schemas.openxmlformats.org/drawingml/2006/table">
            <a:tbl>
              <a:tblPr/>
              <a:tblGrid>
                <a:gridCol w="2459421">
                  <a:extLst>
                    <a:ext uri="{9D8B030D-6E8A-4147-A177-3AD203B41FA5}">
                      <a16:colId xmlns:a16="http://schemas.microsoft.com/office/drawing/2014/main" val="1208446215"/>
                    </a:ext>
                  </a:extLst>
                </a:gridCol>
              </a:tblGrid>
              <a:tr h="343406">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肝臓</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476437"/>
                  </a:ext>
                </a:extLst>
              </a:tr>
              <a:tr h="364705">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0679879"/>
                  </a:ext>
                </a:extLst>
              </a:tr>
              <a:tr h="641131">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995613"/>
                  </a:ext>
                </a:extLst>
              </a:tr>
              <a:tr h="903890">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355491"/>
                  </a:ext>
                </a:extLst>
              </a:tr>
              <a:tr h="378372">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527678"/>
                  </a:ext>
                </a:extLst>
              </a:tr>
              <a:tr h="346842">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476666"/>
                  </a:ext>
                </a:extLst>
              </a:tr>
              <a:tr h="367862">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349958"/>
                  </a:ext>
                </a:extLst>
              </a:tr>
              <a:tr h="357352">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787157"/>
                  </a:ext>
                </a:extLst>
              </a:tr>
              <a:tr h="357351">
                <a:tc>
                  <a:txBody>
                    <a:bodyPr/>
                    <a:lstStyle/>
                    <a:p>
                      <a:pPr algn="l"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58276"/>
                  </a:ext>
                </a:extLst>
              </a:tr>
              <a:tr h="378373">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大腸菌群</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432872"/>
                  </a:ext>
                </a:extLst>
              </a:tr>
            </a:tbl>
          </a:graphicData>
        </a:graphic>
      </p:graphicFrame>
    </p:spTree>
    <p:extLst>
      <p:ext uri="{BB962C8B-B14F-4D97-AF65-F5344CB8AC3E}">
        <p14:creationId xmlns:p14="http://schemas.microsoft.com/office/powerpoint/2010/main" val="1793028095"/>
      </p:ext>
    </p:extLst>
  </p:cSld>
  <p:clrMapOvr>
    <a:masterClrMapping/>
  </p:clrMapOvr>
  <mc:AlternateContent xmlns:mc="http://schemas.openxmlformats.org/markup-compatibility/2006" xmlns:p14="http://schemas.microsoft.com/office/powerpoint/2010/main">
    <mc:Choice Requires="p14">
      <p:transition spd="slow" p14:dur="2000" advTm="16844"/>
    </mc:Choice>
    <mc:Fallback xmlns="">
      <p:transition spd="slow" advTm="168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ja-JP" altLang="en-US" sz="2400" b="1" dirty="0"/>
              <a:t>生化学検査</a:t>
            </a:r>
            <a:endParaRPr kumimoji="1" lang="ja-JP" altLang="en-US" sz="2400" b="1" dirty="0"/>
          </a:p>
        </p:txBody>
      </p:sp>
      <p:graphicFrame>
        <p:nvGraphicFramePr>
          <p:cNvPr id="10" name="グラフ 9">
            <a:extLst>
              <a:ext uri="{FF2B5EF4-FFF2-40B4-BE49-F238E27FC236}">
                <a16:creationId xmlns:a16="http://schemas.microsoft.com/office/drawing/2014/main" id="{320F4A4D-C7E8-A6F0-E642-4424F187C338}"/>
              </a:ext>
            </a:extLst>
          </p:cNvPr>
          <p:cNvGraphicFramePr>
            <a:graphicFrameLocks/>
          </p:cNvGraphicFramePr>
          <p:nvPr>
            <p:extLst>
              <p:ext uri="{D42A27DB-BD31-4B8C-83A1-F6EECF244321}">
                <p14:modId xmlns:p14="http://schemas.microsoft.com/office/powerpoint/2010/main" val="3405641444"/>
              </p:ext>
            </p:extLst>
          </p:nvPr>
        </p:nvGraphicFramePr>
        <p:xfrm>
          <a:off x="221964" y="976721"/>
          <a:ext cx="8225124" cy="5024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83950"/>
      </p:ext>
    </p:extLst>
  </p:cSld>
  <p:clrMapOvr>
    <a:masterClrMapping/>
  </p:clrMapOvr>
  <mc:AlternateContent xmlns:mc="http://schemas.openxmlformats.org/markup-compatibility/2006" xmlns:p14="http://schemas.microsoft.com/office/powerpoint/2010/main">
    <mc:Choice Requires="p14">
      <p:transition spd="slow" p14:dur="2000" advTm="8044"/>
    </mc:Choice>
    <mc:Fallback xmlns="">
      <p:transition spd="slow" advTm="80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ja-JP" altLang="en-US" sz="2400" b="1" dirty="0"/>
              <a:t>治癒率・雌雄差</a:t>
            </a:r>
            <a:endParaRPr kumimoji="1" lang="ja-JP" altLang="en-US" sz="2400" b="1" dirty="0"/>
          </a:p>
        </p:txBody>
      </p:sp>
      <p:graphicFrame>
        <p:nvGraphicFramePr>
          <p:cNvPr id="11" name="グラフ 10">
            <a:extLst>
              <a:ext uri="{FF2B5EF4-FFF2-40B4-BE49-F238E27FC236}">
                <a16:creationId xmlns:a16="http://schemas.microsoft.com/office/drawing/2014/main" id="{74CA445C-47AD-3487-E9E8-CFF1CFF4054D}"/>
              </a:ext>
            </a:extLst>
          </p:cNvPr>
          <p:cNvGraphicFramePr>
            <a:graphicFrameLocks/>
          </p:cNvGraphicFramePr>
          <p:nvPr>
            <p:extLst>
              <p:ext uri="{D42A27DB-BD31-4B8C-83A1-F6EECF244321}">
                <p14:modId xmlns:p14="http://schemas.microsoft.com/office/powerpoint/2010/main" val="301865044"/>
              </p:ext>
            </p:extLst>
          </p:nvPr>
        </p:nvGraphicFramePr>
        <p:xfrm>
          <a:off x="255588" y="312682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06F1C044-4B89-DC9A-4E3C-079AD6F67729}"/>
              </a:ext>
            </a:extLst>
          </p:cNvPr>
          <p:cNvGraphicFramePr>
            <a:graphicFrameLocks/>
          </p:cNvGraphicFramePr>
          <p:nvPr>
            <p:extLst>
              <p:ext uri="{D42A27DB-BD31-4B8C-83A1-F6EECF244321}">
                <p14:modId xmlns:p14="http://schemas.microsoft.com/office/powerpoint/2010/main" val="2899226217"/>
              </p:ext>
            </p:extLst>
          </p:nvPr>
        </p:nvGraphicFramePr>
        <p:xfrm>
          <a:off x="4572000" y="2958662"/>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表 7">
            <a:extLst>
              <a:ext uri="{FF2B5EF4-FFF2-40B4-BE49-F238E27FC236}">
                <a16:creationId xmlns:a16="http://schemas.microsoft.com/office/drawing/2014/main" id="{ABD35E5C-648E-4556-9BA4-5785C7C2A630}"/>
              </a:ext>
            </a:extLst>
          </p:cNvPr>
          <p:cNvGraphicFramePr>
            <a:graphicFrameLocks noGrp="1"/>
          </p:cNvGraphicFramePr>
          <p:nvPr>
            <p:extLst>
              <p:ext uri="{D42A27DB-BD31-4B8C-83A1-F6EECF244321}">
                <p14:modId xmlns:p14="http://schemas.microsoft.com/office/powerpoint/2010/main" val="473860396"/>
              </p:ext>
            </p:extLst>
          </p:nvPr>
        </p:nvGraphicFramePr>
        <p:xfrm>
          <a:off x="1543925" y="1374908"/>
          <a:ext cx="4572000" cy="1494416"/>
        </p:xfrm>
        <a:graphic>
          <a:graphicData uri="http://schemas.openxmlformats.org/drawingml/2006/table">
            <a:tbl>
              <a:tblPr/>
              <a:tblGrid>
                <a:gridCol w="914400">
                  <a:extLst>
                    <a:ext uri="{9D8B030D-6E8A-4147-A177-3AD203B41FA5}">
                      <a16:colId xmlns:a16="http://schemas.microsoft.com/office/drawing/2014/main" val="499956038"/>
                    </a:ext>
                  </a:extLst>
                </a:gridCol>
                <a:gridCol w="914400">
                  <a:extLst>
                    <a:ext uri="{9D8B030D-6E8A-4147-A177-3AD203B41FA5}">
                      <a16:colId xmlns:a16="http://schemas.microsoft.com/office/drawing/2014/main" val="1850087798"/>
                    </a:ext>
                  </a:extLst>
                </a:gridCol>
                <a:gridCol w="914400">
                  <a:extLst>
                    <a:ext uri="{9D8B030D-6E8A-4147-A177-3AD203B41FA5}">
                      <a16:colId xmlns:a16="http://schemas.microsoft.com/office/drawing/2014/main" val="462759414"/>
                    </a:ext>
                  </a:extLst>
                </a:gridCol>
                <a:gridCol w="914400">
                  <a:extLst>
                    <a:ext uri="{9D8B030D-6E8A-4147-A177-3AD203B41FA5}">
                      <a16:colId xmlns:a16="http://schemas.microsoft.com/office/drawing/2014/main" val="1516859766"/>
                    </a:ext>
                  </a:extLst>
                </a:gridCol>
                <a:gridCol w="914400">
                  <a:extLst>
                    <a:ext uri="{9D8B030D-6E8A-4147-A177-3AD203B41FA5}">
                      <a16:colId xmlns:a16="http://schemas.microsoft.com/office/drawing/2014/main" val="2527063748"/>
                    </a:ext>
                  </a:extLst>
                </a:gridCol>
              </a:tblGrid>
              <a:tr h="373604">
                <a:tc>
                  <a:txBody>
                    <a:bodyPr/>
                    <a:lstStyle/>
                    <a:p>
                      <a:pPr algn="l"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発症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游ゴシック" panose="020B0400000000000000" pitchFamily="50" charset="-128"/>
                          <a:ea typeface="游ゴシック" panose="020B0400000000000000" pitchFamily="50" charset="-128"/>
                        </a:rPr>
                        <a:t>死亡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1" i="0" u="none" strike="noStrike">
                          <a:solidFill>
                            <a:srgbClr val="00B0F0"/>
                          </a:solidFill>
                          <a:effectLst/>
                          <a:latin typeface="游ゴシック" panose="020B0400000000000000" pitchFamily="50" charset="-128"/>
                          <a:ea typeface="游ゴシック" panose="020B0400000000000000" pitchFamily="50" charset="-128"/>
                        </a:rPr>
                        <a:t>治癒</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治癒率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34328"/>
                  </a:ext>
                </a:extLst>
              </a:tr>
              <a:tr h="373604">
                <a:tc>
                  <a:txBody>
                    <a:bodyPr/>
                    <a:lstStyle/>
                    <a:p>
                      <a:pPr algn="l" fontAlgn="ctr"/>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去勢</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28.57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980216"/>
                  </a:ext>
                </a:extLst>
              </a:tr>
              <a:tr h="373604">
                <a:tc>
                  <a:txBody>
                    <a:bodyPr/>
                    <a:lstStyle/>
                    <a:p>
                      <a:pPr algn="l" fontAlgn="ctr"/>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30.77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305380"/>
                  </a:ext>
                </a:extLst>
              </a:tr>
              <a:tr h="373604">
                <a:tc>
                  <a:txBody>
                    <a:bodyPr/>
                    <a:lstStyle/>
                    <a:p>
                      <a:pPr algn="l" fontAlgn="ctr"/>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游ゴシック" panose="020B0400000000000000" pitchFamily="50" charset="-128"/>
                          <a:ea typeface="游ゴシック" panose="020B0400000000000000" pitchFamily="50" charset="-128"/>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30.30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493163"/>
                  </a:ext>
                </a:extLst>
              </a:tr>
            </a:tbl>
          </a:graphicData>
        </a:graphic>
      </p:graphicFrame>
    </p:spTree>
    <p:extLst>
      <p:ext uri="{BB962C8B-B14F-4D97-AF65-F5344CB8AC3E}">
        <p14:creationId xmlns:p14="http://schemas.microsoft.com/office/powerpoint/2010/main" val="2271051218"/>
      </p:ext>
    </p:extLst>
  </p:cSld>
  <p:clrMapOvr>
    <a:masterClrMapping/>
  </p:clrMapOvr>
  <mc:AlternateContent xmlns:mc="http://schemas.openxmlformats.org/markup-compatibility/2006" xmlns:p14="http://schemas.microsoft.com/office/powerpoint/2010/main">
    <mc:Choice Requires="p14">
      <p:transition spd="slow" p14:dur="2000" advTm="15056"/>
    </mc:Choice>
    <mc:Fallback xmlns="">
      <p:transition spd="slow" advTm="150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kumimoji="1" lang="ja-JP" altLang="en-US" sz="2400" b="1" dirty="0"/>
              <a:t>症例⑦・同居牛血中銅濃度測定</a:t>
            </a:r>
          </a:p>
        </p:txBody>
      </p:sp>
      <p:graphicFrame>
        <p:nvGraphicFramePr>
          <p:cNvPr id="6" name="表 5">
            <a:extLst>
              <a:ext uri="{FF2B5EF4-FFF2-40B4-BE49-F238E27FC236}">
                <a16:creationId xmlns:a16="http://schemas.microsoft.com/office/drawing/2014/main" id="{2452DEA5-682C-733C-D3E2-19E2022EBB7C}"/>
              </a:ext>
            </a:extLst>
          </p:cNvPr>
          <p:cNvGraphicFramePr>
            <a:graphicFrameLocks noGrp="1"/>
          </p:cNvGraphicFramePr>
          <p:nvPr>
            <p:extLst>
              <p:ext uri="{D42A27DB-BD31-4B8C-83A1-F6EECF244321}">
                <p14:modId xmlns:p14="http://schemas.microsoft.com/office/powerpoint/2010/main" val="2963130683"/>
              </p:ext>
            </p:extLst>
          </p:nvPr>
        </p:nvGraphicFramePr>
        <p:xfrm>
          <a:off x="696913" y="1981199"/>
          <a:ext cx="4176054" cy="4361744"/>
        </p:xfrm>
        <a:graphic>
          <a:graphicData uri="http://schemas.openxmlformats.org/drawingml/2006/table">
            <a:tbl>
              <a:tblPr/>
              <a:tblGrid>
                <a:gridCol w="2294993">
                  <a:extLst>
                    <a:ext uri="{9D8B030D-6E8A-4147-A177-3AD203B41FA5}">
                      <a16:colId xmlns:a16="http://schemas.microsoft.com/office/drawing/2014/main" val="2188810991"/>
                    </a:ext>
                  </a:extLst>
                </a:gridCol>
                <a:gridCol w="1881061">
                  <a:extLst>
                    <a:ext uri="{9D8B030D-6E8A-4147-A177-3AD203B41FA5}">
                      <a16:colId xmlns:a16="http://schemas.microsoft.com/office/drawing/2014/main" val="738576255"/>
                    </a:ext>
                  </a:extLst>
                </a:gridCol>
              </a:tblGrid>
              <a:tr h="637802">
                <a:tc>
                  <a:txBody>
                    <a:bodyPr/>
                    <a:lstStyle/>
                    <a:p>
                      <a:pPr algn="ctr" fontAlgn="ct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         Cu</a:t>
                      </a:r>
                    </a:p>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　</a:t>
                      </a: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(μ</a:t>
                      </a: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ｇ</a:t>
                      </a: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ｄｌ</a:t>
                      </a: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endParaRPr lang="ja-JP" alt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609167"/>
                  </a:ext>
                </a:extLst>
              </a:tr>
              <a:tr h="637802">
                <a:tc>
                  <a:txBody>
                    <a:bodyPr/>
                    <a:lstStyle/>
                    <a:p>
                      <a:pPr algn="ctr"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症例⑦</a:t>
                      </a:r>
                      <a:endParaRPr lang="en-US" sz="20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FF0000"/>
                          </a:solidFill>
                          <a:effectLst/>
                          <a:latin typeface="Yu Gothic" panose="020B0400000000000000" pitchFamily="50" charset="-128"/>
                          <a:ea typeface="Yu Gothic" panose="020B0400000000000000" pitchFamily="50" charset="-128"/>
                        </a:rPr>
                        <a:t>224</a:t>
                      </a:r>
                      <a:endParaRPr lang="ja-JP" altLang="en-US" sz="20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5438536"/>
                  </a:ext>
                </a:extLst>
              </a:tr>
              <a:tr h="617228">
                <a:tc>
                  <a:txBody>
                    <a:bodyPr/>
                    <a:lstStyle/>
                    <a:p>
                      <a:pPr algn="ctr"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同居牛①</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93</a:t>
                      </a:r>
                      <a:endParaRPr lang="ja-JP" alt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542883"/>
                  </a:ext>
                </a:extLst>
              </a:tr>
              <a:tr h="6172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同居牛②</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111</a:t>
                      </a:r>
                      <a:endParaRPr lang="ja-JP" alt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361488"/>
                  </a:ext>
                </a:extLst>
              </a:tr>
              <a:tr h="617228">
                <a:tc>
                  <a:txBody>
                    <a:bodyPr/>
                    <a:lstStyle/>
                    <a:p>
                      <a:pPr algn="ctr"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同居牛③</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77</a:t>
                      </a:r>
                      <a:endParaRPr lang="ja-JP" alt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925606"/>
                  </a:ext>
                </a:extLst>
              </a:tr>
              <a:tr h="617228">
                <a:tc>
                  <a:txBody>
                    <a:bodyPr/>
                    <a:lstStyle/>
                    <a:p>
                      <a:pPr algn="ctr"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同居牛④</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127</a:t>
                      </a:r>
                      <a:endParaRPr lang="ja-JP" alt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64249"/>
                  </a:ext>
                </a:extLst>
              </a:tr>
              <a:tr h="617228">
                <a:tc>
                  <a:txBody>
                    <a:bodyPr/>
                    <a:lstStyle/>
                    <a:p>
                      <a:pPr algn="ctr"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同居牛平均</a:t>
                      </a:r>
                      <a:endParaRPr lang="en-US" altLang="ja-JP"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1" i="0" u="none" strike="noStrike" dirty="0">
                          <a:solidFill>
                            <a:srgbClr val="00B0F0"/>
                          </a:solidFill>
                          <a:effectLst/>
                          <a:latin typeface="Yu Gothic" panose="020B0400000000000000" pitchFamily="50" charset="-128"/>
                          <a:ea typeface="Yu Gothic" panose="020B0400000000000000" pitchFamily="50" charset="-128"/>
                        </a:rPr>
                        <a:t>102</a:t>
                      </a:r>
                      <a:endParaRPr lang="ja-JP" altLang="en-US" sz="2000" b="1" i="0" u="none" strike="noStrike" dirty="0">
                        <a:solidFill>
                          <a:srgbClr val="00B0F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303602"/>
                  </a:ext>
                </a:extLst>
              </a:tr>
            </a:tbl>
          </a:graphicData>
        </a:graphic>
      </p:graphicFrame>
      <p:sp>
        <p:nvSpPr>
          <p:cNvPr id="8" name="テキスト ボックス 7">
            <a:extLst>
              <a:ext uri="{FF2B5EF4-FFF2-40B4-BE49-F238E27FC236}">
                <a16:creationId xmlns:a16="http://schemas.microsoft.com/office/drawing/2014/main" id="{D0F94A73-BDCC-FAA0-0962-990FB8789CDC}"/>
              </a:ext>
            </a:extLst>
          </p:cNvPr>
          <p:cNvSpPr txBox="1"/>
          <p:nvPr/>
        </p:nvSpPr>
        <p:spPr>
          <a:xfrm>
            <a:off x="4967946" y="4436874"/>
            <a:ext cx="4176054" cy="1138773"/>
          </a:xfrm>
          <a:prstGeom prst="rect">
            <a:avLst/>
          </a:prstGeom>
          <a:noFill/>
        </p:spPr>
        <p:txBody>
          <a:bodyPr wrap="square" rtlCol="0">
            <a:spAutoFit/>
          </a:bodyPr>
          <a:lstStyle/>
          <a:p>
            <a:r>
              <a:rPr kumimoji="1" lang="ja-JP" altLang="en-US" b="1" dirty="0"/>
              <a:t>血中銅濃度正常値</a:t>
            </a:r>
            <a:endParaRPr kumimoji="1" lang="en-US" altLang="ja-JP" b="1" dirty="0"/>
          </a:p>
          <a:p>
            <a:r>
              <a:rPr kumimoji="1" lang="en-US" altLang="ja-JP" sz="1600" b="1" dirty="0"/>
              <a:t>50</a:t>
            </a:r>
            <a:r>
              <a:rPr kumimoji="1" lang="ja-JP" altLang="en-US" sz="1600" b="1" dirty="0"/>
              <a:t>～</a:t>
            </a:r>
            <a:r>
              <a:rPr kumimoji="1" lang="en-US" altLang="ja-JP" sz="1600" b="1" dirty="0"/>
              <a:t>250(</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μ</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ｇ</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ｄｌ</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牛の臨床</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dirty="0">
                <a:solidFill>
                  <a:srgbClr val="000000"/>
                </a:solidFill>
                <a:latin typeface="Yu Gothic" panose="020B0400000000000000" pitchFamily="50" charset="-128"/>
                <a:ea typeface="Yu Gothic" panose="020B0400000000000000" pitchFamily="50" charset="-128"/>
              </a:rPr>
              <a:t>初版</a:t>
            </a:r>
            <a:r>
              <a:rPr lang="en-US" altLang="ja-JP" sz="1600" b="1" dirty="0">
                <a:solidFill>
                  <a:srgbClr val="000000"/>
                </a:solidFill>
                <a:latin typeface="Yu Gothic" panose="020B0400000000000000" pitchFamily="50" charset="-128"/>
                <a:ea typeface="Yu Gothic" panose="020B0400000000000000" pitchFamily="50" charset="-128"/>
              </a:rPr>
              <a:t>)</a:t>
            </a:r>
            <a:endParaRPr lang="en-US" altLang="ja-JP" sz="1600" b="1" i="0" u="none" strike="noStrike" dirty="0">
              <a:solidFill>
                <a:srgbClr val="000000"/>
              </a:solidFill>
              <a:effectLst/>
              <a:latin typeface="Yu Gothic" panose="020B0400000000000000" pitchFamily="50" charset="-128"/>
              <a:ea typeface="Yu Gothic" panose="020B0400000000000000" pitchFamily="50" charset="-128"/>
            </a:endParaRPr>
          </a:p>
          <a:p>
            <a:r>
              <a:rPr lang="en-US" altLang="ja-JP" sz="1600" b="1" dirty="0">
                <a:solidFill>
                  <a:srgbClr val="000000"/>
                </a:solidFill>
                <a:latin typeface="Yu Gothic" panose="020B0400000000000000" pitchFamily="50" charset="-128"/>
                <a:ea typeface="Yu Gothic" panose="020B0400000000000000" pitchFamily="50" charset="-128"/>
              </a:rPr>
              <a:t>90</a:t>
            </a:r>
            <a:r>
              <a:rPr lang="ja-JP" altLang="en-US" sz="1600" b="1" dirty="0">
                <a:solidFill>
                  <a:srgbClr val="000000"/>
                </a:solidFill>
                <a:latin typeface="Yu Gothic" panose="020B0400000000000000" pitchFamily="50" charset="-128"/>
                <a:ea typeface="Yu Gothic" panose="020B0400000000000000" pitchFamily="50" charset="-128"/>
              </a:rPr>
              <a:t>～</a:t>
            </a:r>
            <a:r>
              <a:rPr lang="en-US" altLang="ja-JP" sz="1600" b="1" dirty="0">
                <a:solidFill>
                  <a:srgbClr val="000000"/>
                </a:solidFill>
                <a:latin typeface="Yu Gothic" panose="020B0400000000000000" pitchFamily="50" charset="-128"/>
                <a:ea typeface="Yu Gothic" panose="020B0400000000000000" pitchFamily="50" charset="-128"/>
              </a:rPr>
              <a:t>150</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 (μ</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ｇ</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ｄｌ</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獣医内科学</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改訂版</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p>
            <a:endParaRPr kumimoji="1" lang="ja-JP" altLang="en-US" dirty="0"/>
          </a:p>
        </p:txBody>
      </p:sp>
      <p:sp>
        <p:nvSpPr>
          <p:cNvPr id="9" name="テキスト ボックス 8">
            <a:extLst>
              <a:ext uri="{FF2B5EF4-FFF2-40B4-BE49-F238E27FC236}">
                <a16:creationId xmlns:a16="http://schemas.microsoft.com/office/drawing/2014/main" id="{D8201E3C-27CD-46DA-E4F2-8F2782156516}"/>
              </a:ext>
            </a:extLst>
          </p:cNvPr>
          <p:cNvSpPr txBox="1"/>
          <p:nvPr/>
        </p:nvSpPr>
        <p:spPr>
          <a:xfrm>
            <a:off x="4967946" y="2303096"/>
            <a:ext cx="4572000" cy="369332"/>
          </a:xfrm>
          <a:prstGeom prst="rect">
            <a:avLst/>
          </a:prstGeom>
          <a:noFill/>
        </p:spPr>
        <p:txBody>
          <a:bodyPr wrap="square">
            <a:spAutoFit/>
          </a:bodyPr>
          <a:lstStyle/>
          <a:p>
            <a:r>
              <a:rPr kumimoji="1" lang="ja-JP" altLang="en-US" dirty="0"/>
              <a:t>黒毛和種　雌　</a:t>
            </a:r>
            <a:r>
              <a:rPr kumimoji="1" lang="en-US" altLang="ja-JP" dirty="0"/>
              <a:t>2018</a:t>
            </a:r>
            <a:r>
              <a:rPr kumimoji="1" lang="ja-JP" altLang="en-US" dirty="0"/>
              <a:t>年</a:t>
            </a:r>
            <a:r>
              <a:rPr kumimoji="1" lang="en-US" altLang="ja-JP" dirty="0"/>
              <a:t>8</a:t>
            </a:r>
            <a:r>
              <a:rPr kumimoji="1" lang="ja-JP" altLang="en-US" dirty="0"/>
              <a:t>月</a:t>
            </a:r>
            <a:r>
              <a:rPr kumimoji="1" lang="en-US" altLang="ja-JP" dirty="0"/>
              <a:t>15</a:t>
            </a:r>
            <a:r>
              <a:rPr kumimoji="1" lang="ja-JP" altLang="en-US" dirty="0"/>
              <a:t>日採血</a:t>
            </a:r>
            <a:endParaRPr lang="ja-JP" altLang="en-US" dirty="0"/>
          </a:p>
        </p:txBody>
      </p:sp>
    </p:spTree>
    <p:extLst>
      <p:ext uri="{BB962C8B-B14F-4D97-AF65-F5344CB8AC3E}">
        <p14:creationId xmlns:p14="http://schemas.microsoft.com/office/powerpoint/2010/main" val="1264917171"/>
      </p:ext>
    </p:extLst>
  </p:cSld>
  <p:clrMapOvr>
    <a:masterClrMapping/>
  </p:clrMapOvr>
  <mc:AlternateContent xmlns:mc="http://schemas.openxmlformats.org/markup-compatibility/2006" xmlns:p14="http://schemas.microsoft.com/office/powerpoint/2010/main">
    <mc:Choice Requires="p14">
      <p:transition spd="slow" p14:dur="2000" advTm="21581"/>
    </mc:Choice>
    <mc:Fallback xmlns="">
      <p:transition spd="slow" advTm="215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ja-JP" altLang="en-US" sz="2400" b="1" dirty="0"/>
              <a:t>症例㉝・同居牛血液生化学検査</a:t>
            </a:r>
            <a:endParaRPr kumimoji="1" lang="ja-JP" altLang="en-US" sz="2400" b="1" dirty="0"/>
          </a:p>
        </p:txBody>
      </p:sp>
      <p:sp>
        <p:nvSpPr>
          <p:cNvPr id="2" name="テキスト ボックス 1">
            <a:extLst>
              <a:ext uri="{FF2B5EF4-FFF2-40B4-BE49-F238E27FC236}">
                <a16:creationId xmlns:a16="http://schemas.microsoft.com/office/drawing/2014/main" id="{4A84C86F-8C6E-5A87-E541-0FD7CE7A7733}"/>
              </a:ext>
            </a:extLst>
          </p:cNvPr>
          <p:cNvSpPr txBox="1"/>
          <p:nvPr/>
        </p:nvSpPr>
        <p:spPr>
          <a:xfrm>
            <a:off x="5591503" y="4643082"/>
            <a:ext cx="3552497" cy="1200329"/>
          </a:xfrm>
          <a:prstGeom prst="rect">
            <a:avLst/>
          </a:prstGeom>
          <a:noFill/>
        </p:spPr>
        <p:txBody>
          <a:bodyPr wrap="square" rtlCol="0">
            <a:spAutoFit/>
          </a:bodyPr>
          <a:lstStyle/>
          <a:p>
            <a:r>
              <a:rPr kumimoji="1" lang="ja-JP" altLang="en-US" dirty="0"/>
              <a:t>症例⑳　</a:t>
            </a:r>
            <a:r>
              <a:rPr kumimoji="1" lang="en-US" altLang="ja-JP" dirty="0"/>
              <a:t>2021</a:t>
            </a:r>
            <a:r>
              <a:rPr kumimoji="1" lang="ja-JP" altLang="en-US" dirty="0"/>
              <a:t>年</a:t>
            </a:r>
            <a:r>
              <a:rPr lang="en-US" altLang="ja-JP" dirty="0"/>
              <a:t>12</a:t>
            </a:r>
            <a:r>
              <a:rPr kumimoji="1" lang="ja-JP" altLang="en-US" dirty="0"/>
              <a:t>月</a:t>
            </a:r>
            <a:r>
              <a:rPr kumimoji="1" lang="en-US" altLang="ja-JP" dirty="0"/>
              <a:t>10</a:t>
            </a:r>
            <a:r>
              <a:rPr kumimoji="1" lang="ja-JP" altLang="en-US" dirty="0"/>
              <a:t>日採血</a:t>
            </a:r>
            <a:endParaRPr kumimoji="1" lang="en-US" altLang="ja-JP" dirty="0"/>
          </a:p>
          <a:p>
            <a:r>
              <a:rPr kumimoji="1" lang="ja-JP" altLang="en-US" dirty="0"/>
              <a:t>同居牛　</a:t>
            </a:r>
            <a:r>
              <a:rPr kumimoji="1" lang="en-US" altLang="ja-JP" dirty="0"/>
              <a:t>2021</a:t>
            </a:r>
            <a:r>
              <a:rPr kumimoji="1" lang="ja-JP" altLang="en-US" dirty="0"/>
              <a:t>年</a:t>
            </a:r>
            <a:r>
              <a:rPr kumimoji="1" lang="en-US" altLang="ja-JP" dirty="0"/>
              <a:t>12</a:t>
            </a:r>
            <a:r>
              <a:rPr kumimoji="1" lang="ja-JP" altLang="en-US" dirty="0"/>
              <a:t>月</a:t>
            </a:r>
            <a:r>
              <a:rPr kumimoji="1" lang="en-US" altLang="ja-JP" dirty="0"/>
              <a:t>14</a:t>
            </a:r>
            <a:r>
              <a:rPr kumimoji="1" lang="ja-JP" altLang="en-US" dirty="0"/>
              <a:t>日採血</a:t>
            </a:r>
          </a:p>
          <a:p>
            <a:endParaRPr kumimoji="1" lang="en-US" altLang="ja-JP" dirty="0"/>
          </a:p>
          <a:p>
            <a:endParaRPr kumimoji="1" lang="ja-JP" altLang="en-US" dirty="0"/>
          </a:p>
        </p:txBody>
      </p:sp>
      <p:graphicFrame>
        <p:nvGraphicFramePr>
          <p:cNvPr id="6" name="表 5">
            <a:extLst>
              <a:ext uri="{FF2B5EF4-FFF2-40B4-BE49-F238E27FC236}">
                <a16:creationId xmlns:a16="http://schemas.microsoft.com/office/drawing/2014/main" id="{2452DEA5-682C-733C-D3E2-19E2022EBB7C}"/>
              </a:ext>
            </a:extLst>
          </p:cNvPr>
          <p:cNvGraphicFramePr>
            <a:graphicFrameLocks noGrp="1"/>
          </p:cNvGraphicFramePr>
          <p:nvPr>
            <p:extLst>
              <p:ext uri="{D42A27DB-BD31-4B8C-83A1-F6EECF244321}">
                <p14:modId xmlns:p14="http://schemas.microsoft.com/office/powerpoint/2010/main" val="2462534560"/>
              </p:ext>
            </p:extLst>
          </p:nvPr>
        </p:nvGraphicFramePr>
        <p:xfrm>
          <a:off x="496311" y="949593"/>
          <a:ext cx="4841028" cy="5703888"/>
        </p:xfrm>
        <a:graphic>
          <a:graphicData uri="http://schemas.openxmlformats.org/drawingml/2006/table">
            <a:tbl>
              <a:tblPr/>
              <a:tblGrid>
                <a:gridCol w="1399584">
                  <a:extLst>
                    <a:ext uri="{9D8B030D-6E8A-4147-A177-3AD203B41FA5}">
                      <a16:colId xmlns:a16="http://schemas.microsoft.com/office/drawing/2014/main" val="2188810991"/>
                    </a:ext>
                  </a:extLst>
                </a:gridCol>
                <a:gridCol w="1141595">
                  <a:extLst>
                    <a:ext uri="{9D8B030D-6E8A-4147-A177-3AD203B41FA5}">
                      <a16:colId xmlns:a16="http://schemas.microsoft.com/office/drawing/2014/main" val="738576255"/>
                    </a:ext>
                  </a:extLst>
                </a:gridCol>
                <a:gridCol w="1152701">
                  <a:extLst>
                    <a:ext uri="{9D8B030D-6E8A-4147-A177-3AD203B41FA5}">
                      <a16:colId xmlns:a16="http://schemas.microsoft.com/office/drawing/2014/main" val="155150586"/>
                    </a:ext>
                  </a:extLst>
                </a:gridCol>
                <a:gridCol w="1147148">
                  <a:extLst>
                    <a:ext uri="{9D8B030D-6E8A-4147-A177-3AD203B41FA5}">
                      <a16:colId xmlns:a16="http://schemas.microsoft.com/office/drawing/2014/main" val="136777988"/>
                    </a:ext>
                  </a:extLst>
                </a:gridCol>
              </a:tblGrid>
              <a:tr h="521192">
                <a:tc>
                  <a:txBody>
                    <a:bodyPr/>
                    <a:lstStyle/>
                    <a:p>
                      <a:pPr algn="ctr" fontAlgn="ctr"/>
                      <a:endParaRPr 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Cu</a:t>
                      </a:r>
                    </a:p>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(μ</a:t>
                      </a: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ｇ</a:t>
                      </a: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ｄｌ</a:t>
                      </a: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AST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rPr>
                        <a:t>(U/L)</a:t>
                      </a:r>
                      <a:endParaRPr kumimoji="1" lang="ja-JP" altLang="en-US" sz="1400" b="1" dirty="0">
                        <a:solidFill>
                          <a:schemeClr val="tx1"/>
                        </a:solidFil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GGT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rPr>
                        <a:t>(U/L)</a:t>
                      </a:r>
                      <a:endParaRPr kumimoji="1" lang="ja-JP" altLang="en-US" sz="1400" b="1" dirty="0">
                        <a:solidFill>
                          <a:schemeClr val="tx1"/>
                        </a:solidFil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609167"/>
                  </a:ext>
                </a:extLst>
              </a:tr>
              <a:tr h="445051">
                <a:tc>
                  <a:txBody>
                    <a:bodyPr/>
                    <a:lstStyle/>
                    <a:p>
                      <a:pPr algn="ctr" fontAlgn="ctr"/>
                      <a:r>
                        <a:rPr lang="ja-JP" altLang="en-US" sz="1400" b="1" i="0" u="none" strike="noStrike" dirty="0">
                          <a:solidFill>
                            <a:srgbClr val="FF0000"/>
                          </a:solidFill>
                          <a:effectLst/>
                          <a:latin typeface="Yu Gothic" panose="020B0400000000000000" pitchFamily="50" charset="-128"/>
                          <a:ea typeface="Yu Gothic" panose="020B0400000000000000" pitchFamily="50" charset="-128"/>
                        </a:rPr>
                        <a:t>症例㉝</a:t>
                      </a:r>
                      <a:endParaRPr lang="en-US" sz="14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FF0000"/>
                          </a:solidFill>
                          <a:effectLst/>
                          <a:latin typeface="Yu Gothic" panose="020B0400000000000000" pitchFamily="50" charset="-128"/>
                          <a:ea typeface="Yu Gothic" panose="020B0400000000000000" pitchFamily="50" charset="-128"/>
                        </a:rPr>
                        <a:t>159</a:t>
                      </a:r>
                      <a:endParaRPr lang="ja-JP" altLang="en-US" sz="14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latin typeface="游ゴシック" panose="020B0400000000000000" pitchFamily="50" charset="-128"/>
                          <a:ea typeface="游ゴシック" panose="020B0400000000000000" pitchFamily="50" charset="-128"/>
                        </a:rPr>
                        <a:t>＞</a:t>
                      </a:r>
                      <a:r>
                        <a:rPr lang="en-US" altLang="ja-JP" sz="1400" b="1" dirty="0">
                          <a:solidFill>
                            <a:srgbClr val="FF0000"/>
                          </a:solidFill>
                          <a:latin typeface="游ゴシック" panose="020B0400000000000000" pitchFamily="50" charset="-128"/>
                          <a:ea typeface="游ゴシック" panose="020B0400000000000000" pitchFamily="50" charset="-128"/>
                        </a:rPr>
                        <a:t>1000</a:t>
                      </a:r>
                      <a:endParaRPr lang="ja-JP" altLang="en-US" sz="1400" b="1" dirty="0">
                        <a:solidFill>
                          <a:srgbClr val="FF0000"/>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FF0000"/>
                          </a:solidFill>
                          <a:latin typeface="游ゴシック" panose="020B0400000000000000" pitchFamily="50" charset="-128"/>
                          <a:ea typeface="游ゴシック" panose="020B0400000000000000" pitchFamily="50" charset="-128"/>
                        </a:rPr>
                        <a:t>751</a:t>
                      </a:r>
                      <a:endParaRPr lang="ja-JP" altLang="en-US" sz="1400" b="1" dirty="0">
                        <a:solidFill>
                          <a:srgbClr val="FF0000"/>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5438536"/>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同居牛①</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104</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83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38</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542883"/>
                  </a:ext>
                </a:extLst>
              </a:tr>
              <a:tr h="4306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同居牛②</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101</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317</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42</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361488"/>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同居牛③</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89</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93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40</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925606"/>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同居牛④</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32</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64249"/>
                  </a:ext>
                </a:extLst>
              </a:tr>
              <a:tr h="4306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同居牛⑤</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93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111</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35</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446472"/>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同居牛⑥</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79</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925492"/>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同居牛⑦</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74</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82</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27</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451015"/>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同居牛⑧</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66</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69</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22</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644106"/>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同居牛⑨</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83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70</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27</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9903"/>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79</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153</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39</a:t>
                      </a:r>
                      <a:endParaRPr lang="ja-JP" alt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084358"/>
                  </a:ext>
                </a:extLst>
              </a:tr>
              <a:tr h="430695">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同居牛平均</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B0F0"/>
                          </a:solidFill>
                          <a:effectLst/>
                          <a:latin typeface="Yu Gothic" panose="020B0400000000000000" pitchFamily="50" charset="-128"/>
                          <a:ea typeface="Yu Gothic" panose="020B0400000000000000" pitchFamily="50" charset="-128"/>
                        </a:rPr>
                        <a:t>87.1</a:t>
                      </a:r>
                      <a:endParaRPr lang="ja-JP" altLang="en-US" sz="1400" b="1" i="0" u="none" strike="noStrike" dirty="0">
                        <a:solidFill>
                          <a:srgbClr val="00B0F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B0F0"/>
                          </a:solidFill>
                          <a:effectLst/>
                          <a:latin typeface="Yu Gothic" panose="020B0400000000000000" pitchFamily="50" charset="-128"/>
                          <a:ea typeface="Yu Gothic" panose="020B0400000000000000" pitchFamily="50" charset="-128"/>
                        </a:rPr>
                        <a:t>120.1</a:t>
                      </a:r>
                      <a:endParaRPr lang="ja-JP" altLang="en-US" sz="1400" b="1" i="0" u="none" strike="noStrike" dirty="0">
                        <a:solidFill>
                          <a:srgbClr val="00B0F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i="0" u="none" strike="noStrike" dirty="0">
                          <a:solidFill>
                            <a:srgbClr val="00B0F0"/>
                          </a:solidFill>
                          <a:effectLst/>
                          <a:latin typeface="Yu Gothic" panose="020B0400000000000000" pitchFamily="50" charset="-128"/>
                          <a:ea typeface="Yu Gothic" panose="020B0400000000000000" pitchFamily="50" charset="-128"/>
                        </a:rPr>
                        <a:t>33.6</a:t>
                      </a:r>
                      <a:endParaRPr lang="ja-JP" altLang="en-US" sz="1400" b="1" i="0" u="none" strike="noStrike" dirty="0">
                        <a:solidFill>
                          <a:srgbClr val="00B0F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599713"/>
                  </a:ext>
                </a:extLst>
              </a:tr>
            </a:tbl>
          </a:graphicData>
        </a:graphic>
      </p:graphicFrame>
      <p:sp>
        <p:nvSpPr>
          <p:cNvPr id="7" name="テキスト ボックス 6">
            <a:extLst>
              <a:ext uri="{FF2B5EF4-FFF2-40B4-BE49-F238E27FC236}">
                <a16:creationId xmlns:a16="http://schemas.microsoft.com/office/drawing/2014/main" id="{DF732DB5-716B-AD08-D555-48BEB0084DC9}"/>
              </a:ext>
            </a:extLst>
          </p:cNvPr>
          <p:cNvSpPr txBox="1"/>
          <p:nvPr/>
        </p:nvSpPr>
        <p:spPr>
          <a:xfrm>
            <a:off x="5591503" y="4310442"/>
            <a:ext cx="4572000" cy="369332"/>
          </a:xfrm>
          <a:prstGeom prst="rect">
            <a:avLst/>
          </a:prstGeom>
          <a:noFill/>
        </p:spPr>
        <p:txBody>
          <a:bodyPr wrap="square">
            <a:spAutoFit/>
          </a:bodyPr>
          <a:lstStyle/>
          <a:p>
            <a:r>
              <a:rPr kumimoji="1" lang="ja-JP" altLang="en-US" dirty="0"/>
              <a:t>黒毛和種　雌　</a:t>
            </a:r>
            <a:endParaRPr lang="ja-JP" altLang="en-US" dirty="0"/>
          </a:p>
        </p:txBody>
      </p:sp>
    </p:spTree>
    <p:extLst>
      <p:ext uri="{BB962C8B-B14F-4D97-AF65-F5344CB8AC3E}">
        <p14:creationId xmlns:p14="http://schemas.microsoft.com/office/powerpoint/2010/main" val="4155551258"/>
      </p:ext>
    </p:extLst>
  </p:cSld>
  <p:clrMapOvr>
    <a:masterClrMapping/>
  </p:clrMapOvr>
  <mc:AlternateContent xmlns:mc="http://schemas.openxmlformats.org/markup-compatibility/2006" xmlns:p14="http://schemas.microsoft.com/office/powerpoint/2010/main">
    <mc:Choice Requires="p14">
      <p:transition spd="slow" p14:dur="2000" advTm="18423"/>
    </mc:Choice>
    <mc:Fallback xmlns="">
      <p:transition spd="slow" advTm="184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ja-JP" altLang="en-US" sz="2400" b="1" dirty="0"/>
              <a:t>症例㉝肝</a:t>
            </a:r>
            <a:r>
              <a:rPr kumimoji="1" lang="ja-JP" altLang="en-US" sz="2400" b="1" dirty="0"/>
              <a:t>中銅濃度測定・病理組織検査</a:t>
            </a:r>
          </a:p>
        </p:txBody>
      </p:sp>
      <p:pic>
        <p:nvPicPr>
          <p:cNvPr id="7" name="図 6">
            <a:extLst>
              <a:ext uri="{FF2B5EF4-FFF2-40B4-BE49-F238E27FC236}">
                <a16:creationId xmlns:a16="http://schemas.microsoft.com/office/drawing/2014/main" id="{8FD73D6F-0154-38F9-8B0C-2CF7CC651F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964" t="11713" r="5332" b="30083"/>
          <a:stretch/>
        </p:blipFill>
        <p:spPr>
          <a:xfrm>
            <a:off x="4574390" y="2375339"/>
            <a:ext cx="4331079" cy="3114506"/>
          </a:xfrm>
          <a:prstGeom prst="rect">
            <a:avLst/>
          </a:prstGeom>
        </p:spPr>
      </p:pic>
      <p:sp>
        <p:nvSpPr>
          <p:cNvPr id="2" name="テキスト ボックス 1">
            <a:extLst>
              <a:ext uri="{FF2B5EF4-FFF2-40B4-BE49-F238E27FC236}">
                <a16:creationId xmlns:a16="http://schemas.microsoft.com/office/drawing/2014/main" id="{551095F2-0B6A-EF28-5FED-56ACE0DCF69A}"/>
              </a:ext>
            </a:extLst>
          </p:cNvPr>
          <p:cNvSpPr txBox="1"/>
          <p:nvPr/>
        </p:nvSpPr>
        <p:spPr>
          <a:xfrm>
            <a:off x="567559" y="1315806"/>
            <a:ext cx="4740165" cy="461665"/>
          </a:xfrm>
          <a:prstGeom prst="rect">
            <a:avLst/>
          </a:prstGeom>
          <a:noFill/>
        </p:spPr>
        <p:txBody>
          <a:bodyPr wrap="square" rtlCol="0">
            <a:spAutoFit/>
          </a:bodyPr>
          <a:lstStyle/>
          <a:p>
            <a:r>
              <a:rPr kumimoji="1" lang="ja-JP" altLang="en-US" sz="2400" dirty="0"/>
              <a:t>肝臓中銅濃度</a:t>
            </a:r>
            <a:r>
              <a:rPr kumimoji="1" lang="en-US" altLang="ja-JP" sz="2400" dirty="0">
                <a:solidFill>
                  <a:srgbClr val="FF0000"/>
                </a:solidFill>
              </a:rPr>
              <a:t>310</a:t>
            </a:r>
            <a:r>
              <a:rPr kumimoji="1" lang="ja-JP" altLang="en-US" sz="2400" dirty="0"/>
              <a:t>ｍｇ</a:t>
            </a:r>
            <a:r>
              <a:rPr kumimoji="1" lang="en-US" altLang="ja-JP" sz="2400" dirty="0"/>
              <a:t>/kg</a:t>
            </a:r>
            <a:endParaRPr kumimoji="1" lang="ja-JP" altLang="en-US" sz="2400" dirty="0"/>
          </a:p>
        </p:txBody>
      </p:sp>
      <p:sp>
        <p:nvSpPr>
          <p:cNvPr id="3" name="テキスト ボックス 2">
            <a:extLst>
              <a:ext uri="{FF2B5EF4-FFF2-40B4-BE49-F238E27FC236}">
                <a16:creationId xmlns:a16="http://schemas.microsoft.com/office/drawing/2014/main" id="{9BE2475C-E394-3307-A3E2-547F36E9B277}"/>
              </a:ext>
            </a:extLst>
          </p:cNvPr>
          <p:cNvSpPr txBox="1"/>
          <p:nvPr/>
        </p:nvSpPr>
        <p:spPr>
          <a:xfrm>
            <a:off x="6023153" y="1989184"/>
            <a:ext cx="1708897" cy="400110"/>
          </a:xfrm>
          <a:prstGeom prst="rect">
            <a:avLst/>
          </a:prstGeom>
          <a:noFill/>
        </p:spPr>
        <p:txBody>
          <a:bodyPr wrap="square" rtlCol="0">
            <a:spAutoFit/>
          </a:bodyPr>
          <a:lstStyle/>
          <a:p>
            <a:r>
              <a:rPr kumimoji="1" lang="ja-JP" altLang="en-US" sz="2000" dirty="0"/>
              <a:t>ロダニン染色</a:t>
            </a:r>
          </a:p>
        </p:txBody>
      </p:sp>
      <p:pic>
        <p:nvPicPr>
          <p:cNvPr id="6" name="図 5">
            <a:extLst>
              <a:ext uri="{FF2B5EF4-FFF2-40B4-BE49-F238E27FC236}">
                <a16:creationId xmlns:a16="http://schemas.microsoft.com/office/drawing/2014/main" id="{04E1C70A-8099-23FA-A399-2F4779FBA376}"/>
              </a:ext>
            </a:extLst>
          </p:cNvPr>
          <p:cNvPicPr>
            <a:picLocks noChangeAspect="1"/>
          </p:cNvPicPr>
          <p:nvPr/>
        </p:nvPicPr>
        <p:blipFill rotWithShape="1">
          <a:blip r:embed="rId4">
            <a:extLst>
              <a:ext uri="{28A0092B-C50C-407E-A947-70E740481C1C}">
                <a14:useLocalDpi xmlns:a14="http://schemas.microsoft.com/office/drawing/2010/main" val="0"/>
              </a:ext>
            </a:extLst>
          </a:blip>
          <a:srcRect l="41150" t="32959" r="5944" b="15863"/>
          <a:stretch/>
        </p:blipFill>
        <p:spPr>
          <a:xfrm>
            <a:off x="175781" y="2375339"/>
            <a:ext cx="4293937" cy="3115201"/>
          </a:xfrm>
          <a:prstGeom prst="rect">
            <a:avLst/>
          </a:prstGeom>
        </p:spPr>
      </p:pic>
      <p:sp>
        <p:nvSpPr>
          <p:cNvPr id="10" name="テキスト ボックス 9">
            <a:extLst>
              <a:ext uri="{FF2B5EF4-FFF2-40B4-BE49-F238E27FC236}">
                <a16:creationId xmlns:a16="http://schemas.microsoft.com/office/drawing/2014/main" id="{AEB774D7-DAA7-443C-C0FC-ECD193FD1237}"/>
              </a:ext>
            </a:extLst>
          </p:cNvPr>
          <p:cNvSpPr txBox="1"/>
          <p:nvPr/>
        </p:nvSpPr>
        <p:spPr>
          <a:xfrm>
            <a:off x="1729216" y="1975229"/>
            <a:ext cx="1187066" cy="400110"/>
          </a:xfrm>
          <a:prstGeom prst="rect">
            <a:avLst/>
          </a:prstGeom>
          <a:noFill/>
        </p:spPr>
        <p:txBody>
          <a:bodyPr wrap="square" rtlCol="0">
            <a:spAutoFit/>
          </a:bodyPr>
          <a:lstStyle/>
          <a:p>
            <a:r>
              <a:rPr kumimoji="1" lang="en-US" altLang="ja-JP" sz="2000" dirty="0"/>
              <a:t>HE</a:t>
            </a:r>
            <a:r>
              <a:rPr kumimoji="1" lang="ja-JP" altLang="en-US" sz="2000" dirty="0"/>
              <a:t>染色</a:t>
            </a:r>
          </a:p>
        </p:txBody>
      </p:sp>
      <p:sp>
        <p:nvSpPr>
          <p:cNvPr id="8" name="テキスト ボックス 7">
            <a:extLst>
              <a:ext uri="{FF2B5EF4-FFF2-40B4-BE49-F238E27FC236}">
                <a16:creationId xmlns:a16="http://schemas.microsoft.com/office/drawing/2014/main" id="{F218030D-219C-CF1C-36E2-5CA252AE6694}"/>
              </a:ext>
            </a:extLst>
          </p:cNvPr>
          <p:cNvSpPr txBox="1"/>
          <p:nvPr/>
        </p:nvSpPr>
        <p:spPr>
          <a:xfrm>
            <a:off x="891054" y="5644055"/>
            <a:ext cx="2667000" cy="646331"/>
          </a:xfrm>
          <a:prstGeom prst="rect">
            <a:avLst/>
          </a:prstGeom>
          <a:noFill/>
        </p:spPr>
        <p:txBody>
          <a:bodyPr wrap="square" rtlCol="0">
            <a:spAutoFit/>
          </a:bodyPr>
          <a:lstStyle/>
          <a:p>
            <a:r>
              <a:rPr kumimoji="1" lang="ja-JP" altLang="en-US" dirty="0"/>
              <a:t>肝細胞の凝固壊死巣</a:t>
            </a:r>
            <a:endParaRPr kumimoji="1" lang="en-US" altLang="ja-JP" dirty="0"/>
          </a:p>
          <a:p>
            <a:r>
              <a:rPr lang="ja-JP" altLang="en-US" dirty="0"/>
              <a:t>マクロファージの集簇</a:t>
            </a:r>
            <a:endParaRPr kumimoji="1" lang="ja-JP" altLang="en-US" dirty="0"/>
          </a:p>
        </p:txBody>
      </p:sp>
      <p:sp>
        <p:nvSpPr>
          <p:cNvPr id="12" name="テキスト ボックス 11">
            <a:extLst>
              <a:ext uri="{FF2B5EF4-FFF2-40B4-BE49-F238E27FC236}">
                <a16:creationId xmlns:a16="http://schemas.microsoft.com/office/drawing/2014/main" id="{9F86F59A-6BDC-8439-1AE5-EF203B012910}"/>
              </a:ext>
            </a:extLst>
          </p:cNvPr>
          <p:cNvSpPr txBox="1"/>
          <p:nvPr/>
        </p:nvSpPr>
        <p:spPr>
          <a:xfrm>
            <a:off x="5004297" y="5644055"/>
            <a:ext cx="3746608" cy="646331"/>
          </a:xfrm>
          <a:prstGeom prst="rect">
            <a:avLst/>
          </a:prstGeom>
          <a:noFill/>
        </p:spPr>
        <p:txBody>
          <a:bodyPr wrap="square" rtlCol="0">
            <a:spAutoFit/>
          </a:bodyPr>
          <a:lstStyle/>
          <a:p>
            <a:r>
              <a:rPr kumimoji="1" lang="ja-JP" altLang="en-US" dirty="0"/>
              <a:t>肝細胞・</a:t>
            </a:r>
            <a:r>
              <a:rPr lang="ja-JP" altLang="en-US" dirty="0"/>
              <a:t>マクロファージ・クッパ</a:t>
            </a:r>
            <a:r>
              <a:rPr lang="en-US" altLang="ja-JP" dirty="0"/>
              <a:t>―</a:t>
            </a:r>
            <a:r>
              <a:rPr lang="ja-JP" altLang="en-US" dirty="0"/>
              <a:t>細胞</a:t>
            </a:r>
            <a:endParaRPr lang="en-US" altLang="ja-JP" dirty="0"/>
          </a:p>
          <a:p>
            <a:r>
              <a:rPr lang="ja-JP" altLang="en-US" dirty="0"/>
              <a:t>の細胞質内の顆粒に陽性</a:t>
            </a:r>
            <a:endParaRPr kumimoji="1" lang="ja-JP" altLang="en-US" dirty="0"/>
          </a:p>
        </p:txBody>
      </p:sp>
    </p:spTree>
    <p:extLst>
      <p:ext uri="{BB962C8B-B14F-4D97-AF65-F5344CB8AC3E}">
        <p14:creationId xmlns:p14="http://schemas.microsoft.com/office/powerpoint/2010/main" val="3242540833"/>
      </p:ext>
    </p:extLst>
  </p:cSld>
  <p:clrMapOvr>
    <a:masterClrMapping/>
  </p:clrMapOvr>
  <mc:AlternateContent xmlns:mc="http://schemas.openxmlformats.org/markup-compatibility/2006" xmlns:p14="http://schemas.microsoft.com/office/powerpoint/2010/main">
    <mc:Choice Requires="p14">
      <p:transition spd="slow" p14:dur="2000" advTm="25691"/>
    </mc:Choice>
    <mc:Fallback xmlns="">
      <p:transition spd="slow" advTm="2569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2" name="テキスト ボックス 1">
            <a:extLst>
              <a:ext uri="{FF2B5EF4-FFF2-40B4-BE49-F238E27FC236}">
                <a16:creationId xmlns:a16="http://schemas.microsoft.com/office/drawing/2014/main" id="{53F4472B-9DDB-A402-80A0-65BE91CFF936}"/>
              </a:ext>
            </a:extLst>
          </p:cNvPr>
          <p:cNvSpPr txBox="1"/>
          <p:nvPr/>
        </p:nvSpPr>
        <p:spPr>
          <a:xfrm>
            <a:off x="378373" y="1648510"/>
            <a:ext cx="8544910" cy="2308324"/>
          </a:xfrm>
          <a:prstGeom prst="rect">
            <a:avLst/>
          </a:prstGeom>
          <a:noFill/>
        </p:spPr>
        <p:txBody>
          <a:bodyPr wrap="square" rtlCol="0">
            <a:spAutoFit/>
          </a:bodyPr>
          <a:lstStyle/>
          <a:p>
            <a:r>
              <a:rPr kumimoji="1" lang="en-US" altLang="ja-JP" sz="2400" dirty="0"/>
              <a:t>2021</a:t>
            </a:r>
            <a:r>
              <a:rPr kumimoji="1" lang="ja-JP" altLang="en-US" sz="2400" dirty="0"/>
              <a:t>年</a:t>
            </a:r>
            <a:r>
              <a:rPr kumimoji="1" lang="en-US" altLang="ja-JP" sz="2400" dirty="0"/>
              <a:t>12</a:t>
            </a:r>
            <a:r>
              <a:rPr kumimoji="1" lang="ja-JP" altLang="en-US" sz="2400" dirty="0"/>
              <a:t>月より育成期の配合飼料の銅添加量を</a:t>
            </a:r>
            <a:endParaRPr kumimoji="1" lang="en-US" altLang="ja-JP" sz="2400" dirty="0"/>
          </a:p>
          <a:p>
            <a:r>
              <a:rPr kumimoji="1" lang="ja-JP" altLang="en-US" sz="2400" dirty="0"/>
              <a:t>無機銅</a:t>
            </a:r>
            <a:r>
              <a:rPr lang="en-US" altLang="ja-JP" sz="2400" dirty="0">
                <a:solidFill>
                  <a:srgbClr val="FF0000"/>
                </a:solidFill>
              </a:rPr>
              <a:t>1</a:t>
            </a:r>
            <a:r>
              <a:rPr kumimoji="1" lang="en-US" altLang="ja-JP" sz="2400" dirty="0">
                <a:solidFill>
                  <a:srgbClr val="FF0000"/>
                </a:solidFill>
              </a:rPr>
              <a:t>0ppm</a:t>
            </a:r>
            <a:r>
              <a:rPr kumimoji="1" lang="ja-JP" altLang="en-US" sz="2400" dirty="0"/>
              <a:t>ペプチド銅</a:t>
            </a:r>
            <a:r>
              <a:rPr lang="en-US" altLang="ja-JP" sz="2400" dirty="0">
                <a:solidFill>
                  <a:srgbClr val="FF0000"/>
                </a:solidFill>
              </a:rPr>
              <a:t>6.25</a:t>
            </a:r>
            <a:r>
              <a:rPr kumimoji="1" lang="en-US" altLang="ja-JP" sz="2400" dirty="0">
                <a:solidFill>
                  <a:srgbClr val="FF0000"/>
                </a:solidFill>
              </a:rPr>
              <a:t>ppm</a:t>
            </a:r>
            <a:r>
              <a:rPr kumimoji="1" lang="ja-JP" altLang="en-US" sz="2400" dirty="0"/>
              <a:t>まで低減した</a:t>
            </a:r>
            <a:endParaRPr kumimoji="1" lang="en-US" altLang="ja-JP" sz="2400" dirty="0"/>
          </a:p>
          <a:p>
            <a:endParaRPr kumimoji="1" lang="en-US" altLang="ja-JP" sz="2400" dirty="0"/>
          </a:p>
          <a:p>
            <a:r>
              <a:rPr kumimoji="1" lang="ja-JP" altLang="en-US" sz="2400" dirty="0"/>
              <a:t>育成</a:t>
            </a:r>
            <a:r>
              <a:rPr kumimoji="1" lang="en-US" altLang="ja-JP" sz="2400" dirty="0"/>
              <a:t>TMR</a:t>
            </a:r>
            <a:r>
              <a:rPr kumimoji="1" lang="ja-JP" altLang="en-US" sz="2400" dirty="0"/>
              <a:t>中の銅濃度は</a:t>
            </a:r>
            <a:r>
              <a:rPr kumimoji="1" lang="en-US" altLang="ja-JP" sz="2400" dirty="0">
                <a:solidFill>
                  <a:srgbClr val="FF0000"/>
                </a:solidFill>
              </a:rPr>
              <a:t>20.5ppm</a:t>
            </a:r>
            <a:r>
              <a:rPr kumimoji="1" lang="ja-JP" altLang="en-US" sz="2400" dirty="0"/>
              <a:t>とした</a:t>
            </a:r>
            <a:endParaRPr kumimoji="1" lang="en-US" altLang="ja-JP" sz="2400" dirty="0"/>
          </a:p>
          <a:p>
            <a:endParaRPr lang="en-US" altLang="ja-JP" sz="2400" dirty="0"/>
          </a:p>
          <a:p>
            <a:endParaRPr kumimoji="1" lang="ja-JP" altLang="en-US" sz="2400" dirty="0"/>
          </a:p>
        </p:txBody>
      </p:sp>
      <p:sp>
        <p:nvSpPr>
          <p:cNvPr id="7" name="テキスト ボックス 6">
            <a:extLst>
              <a:ext uri="{FF2B5EF4-FFF2-40B4-BE49-F238E27FC236}">
                <a16:creationId xmlns:a16="http://schemas.microsoft.com/office/drawing/2014/main" id="{1AB810F4-54FC-7A50-694F-03A949210BF5}"/>
              </a:ext>
            </a:extLst>
          </p:cNvPr>
          <p:cNvSpPr txBox="1"/>
          <p:nvPr/>
        </p:nvSpPr>
        <p:spPr>
          <a:xfrm>
            <a:off x="567559" y="515057"/>
            <a:ext cx="7662041" cy="461665"/>
          </a:xfrm>
          <a:prstGeom prst="rect">
            <a:avLst/>
          </a:prstGeom>
          <a:noFill/>
        </p:spPr>
        <p:txBody>
          <a:bodyPr wrap="square" rtlCol="0">
            <a:spAutoFit/>
          </a:bodyPr>
          <a:lstStyle/>
          <a:p>
            <a:r>
              <a:rPr kumimoji="1" lang="ja-JP" altLang="en-US" sz="2400" b="1" dirty="0"/>
              <a:t>対策及び結果</a:t>
            </a:r>
          </a:p>
        </p:txBody>
      </p:sp>
      <p:sp>
        <p:nvSpPr>
          <p:cNvPr id="4" name="テキスト ボックス 3">
            <a:extLst>
              <a:ext uri="{FF2B5EF4-FFF2-40B4-BE49-F238E27FC236}">
                <a16:creationId xmlns:a16="http://schemas.microsoft.com/office/drawing/2014/main" id="{653A1083-1409-ED14-FFD8-E91F62408015}"/>
              </a:ext>
            </a:extLst>
          </p:cNvPr>
          <p:cNvSpPr txBox="1"/>
          <p:nvPr/>
        </p:nvSpPr>
        <p:spPr>
          <a:xfrm>
            <a:off x="378373" y="3956834"/>
            <a:ext cx="7914290" cy="523220"/>
          </a:xfrm>
          <a:prstGeom prst="rect">
            <a:avLst/>
          </a:prstGeom>
          <a:noFill/>
        </p:spPr>
        <p:txBody>
          <a:bodyPr wrap="square" rtlCol="0">
            <a:spAutoFit/>
          </a:bodyPr>
          <a:lstStyle/>
          <a:p>
            <a:r>
              <a:rPr kumimoji="1" lang="ja-JP" altLang="en-US" sz="2800" dirty="0"/>
              <a:t>対策を行った以降、</a:t>
            </a:r>
            <a:r>
              <a:rPr kumimoji="1" lang="ja-JP" altLang="en-US" sz="2800" dirty="0">
                <a:solidFill>
                  <a:srgbClr val="FF0000"/>
                </a:solidFill>
              </a:rPr>
              <a:t>発症は認められていない</a:t>
            </a:r>
            <a:endParaRPr kumimoji="1" lang="en-US" altLang="ja-JP" sz="2800" dirty="0">
              <a:solidFill>
                <a:srgbClr val="FF0000"/>
              </a:solidFill>
            </a:endParaRPr>
          </a:p>
        </p:txBody>
      </p:sp>
    </p:spTree>
    <p:extLst>
      <p:ext uri="{BB962C8B-B14F-4D97-AF65-F5344CB8AC3E}">
        <p14:creationId xmlns:p14="http://schemas.microsoft.com/office/powerpoint/2010/main" val="2816226422"/>
      </p:ext>
    </p:extLst>
  </p:cSld>
  <p:clrMapOvr>
    <a:masterClrMapping/>
  </p:clrMapOvr>
  <mc:AlternateContent xmlns:mc="http://schemas.openxmlformats.org/markup-compatibility/2006" xmlns:p14="http://schemas.microsoft.com/office/powerpoint/2010/main">
    <mc:Choice Requires="p14">
      <p:transition spd="slow" p14:dur="2000" advTm="20350"/>
    </mc:Choice>
    <mc:Fallback xmlns="">
      <p:transition spd="slow" advTm="203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15172" y="1544897"/>
            <a:ext cx="6988001" cy="1844857"/>
          </a:xfrm>
        </p:spPr>
        <p:txBody>
          <a:bodyPr/>
          <a:lstStyle/>
          <a:p>
            <a:pPr marL="0" indent="0">
              <a:buNone/>
            </a:pPr>
            <a:r>
              <a:rPr kumimoji="1" lang="en-US" altLang="ja-JP" dirty="0"/>
              <a:t>2018</a:t>
            </a:r>
            <a:r>
              <a:rPr kumimoji="1" lang="ja-JP" altLang="en-US" dirty="0"/>
              <a:t>年度の本学会にて報告した</a:t>
            </a:r>
            <a:endParaRPr kumimoji="1" lang="en-US" altLang="ja-JP" dirty="0"/>
          </a:p>
          <a:p>
            <a:pPr marL="0" indent="0">
              <a:buNone/>
            </a:pPr>
            <a:r>
              <a:rPr kumimoji="1" lang="ja-JP" altLang="en-US" dirty="0">
                <a:solidFill>
                  <a:srgbClr val="FF0000"/>
                </a:solidFill>
              </a:rPr>
              <a:t>黄疸・血色素尿</a:t>
            </a:r>
            <a:r>
              <a:rPr kumimoji="1" lang="ja-JP" altLang="en-US" dirty="0"/>
              <a:t>を主症状とする</a:t>
            </a:r>
            <a:endParaRPr kumimoji="1" lang="en-US" altLang="ja-JP" dirty="0"/>
          </a:p>
          <a:p>
            <a:pPr marL="0" indent="0">
              <a:buNone/>
            </a:pPr>
            <a:r>
              <a:rPr kumimoji="1" lang="en-US" altLang="ja-JP" dirty="0">
                <a:solidFill>
                  <a:srgbClr val="FF0000"/>
                </a:solidFill>
              </a:rPr>
              <a:t>Clostridium</a:t>
            </a:r>
            <a:r>
              <a:rPr kumimoji="1" lang="ja-JP" altLang="en-US" dirty="0">
                <a:solidFill>
                  <a:srgbClr val="FF0000"/>
                </a:solidFill>
              </a:rPr>
              <a:t>感染症</a:t>
            </a:r>
            <a:r>
              <a:rPr kumimoji="1" lang="ja-JP" altLang="en-US" dirty="0"/>
              <a:t>について</a:t>
            </a:r>
            <a:endParaRPr kumimoji="1" lang="en-US" altLang="ja-JP" dirty="0"/>
          </a:p>
        </p:txBody>
      </p:sp>
      <p:pic>
        <p:nvPicPr>
          <p:cNvPr id="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4" name="下矢印 3"/>
          <p:cNvSpPr/>
          <p:nvPr/>
        </p:nvSpPr>
        <p:spPr>
          <a:xfrm>
            <a:off x="4106775" y="3463583"/>
            <a:ext cx="554636" cy="719528"/>
          </a:xfrm>
          <a:prstGeom prst="down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コンテンツ プレースホルダー 2"/>
          <p:cNvSpPr txBox="1">
            <a:spLocks/>
          </p:cNvSpPr>
          <p:nvPr/>
        </p:nvSpPr>
        <p:spPr bwMode="auto">
          <a:xfrm>
            <a:off x="386212" y="4425440"/>
            <a:ext cx="10408170" cy="11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buNone/>
            </a:pPr>
            <a:r>
              <a:rPr lang="ja-JP" altLang="en-US" kern="0" dirty="0"/>
              <a:t>報告以降も同症例が散発し、調査を続けた結果</a:t>
            </a:r>
            <a:endParaRPr lang="en-US" altLang="ja-JP" kern="0" dirty="0"/>
          </a:p>
          <a:p>
            <a:pPr marL="0" indent="0">
              <a:buNone/>
            </a:pPr>
            <a:r>
              <a:rPr lang="ja-JP" altLang="en-US" kern="0" dirty="0">
                <a:solidFill>
                  <a:srgbClr val="FF0000"/>
                </a:solidFill>
              </a:rPr>
              <a:t>慢性銅中毒</a:t>
            </a:r>
            <a:r>
              <a:rPr lang="ja-JP" altLang="en-US" kern="0" dirty="0"/>
              <a:t>の関与が疑われる</a:t>
            </a:r>
            <a:endParaRPr lang="en-US" altLang="ja-JP" kern="0" dirty="0"/>
          </a:p>
        </p:txBody>
      </p:sp>
      <p:sp>
        <p:nvSpPr>
          <p:cNvPr id="9" name="タイトル 1"/>
          <p:cNvSpPr txBox="1">
            <a:spLocks/>
          </p:cNvSpPr>
          <p:nvPr/>
        </p:nvSpPr>
        <p:spPr bwMode="auto">
          <a:xfrm>
            <a:off x="224853" y="464695"/>
            <a:ext cx="6239010" cy="50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3600" kern="0" dirty="0"/>
              <a:t>はじめに</a:t>
            </a:r>
          </a:p>
        </p:txBody>
      </p:sp>
    </p:spTree>
    <p:extLst>
      <p:ext uri="{BB962C8B-B14F-4D97-AF65-F5344CB8AC3E}">
        <p14:creationId xmlns:p14="http://schemas.microsoft.com/office/powerpoint/2010/main" val="1990701738"/>
      </p:ext>
    </p:extLst>
  </p:cSld>
  <p:clrMapOvr>
    <a:masterClrMapping/>
  </p:clrMapOvr>
  <mc:AlternateContent xmlns:mc="http://schemas.openxmlformats.org/markup-compatibility/2006" xmlns:p14="http://schemas.microsoft.com/office/powerpoint/2010/main">
    <mc:Choice Requires="p14">
      <p:transition spd="slow" p14:dur="2000" advTm="16751"/>
    </mc:Choice>
    <mc:Fallback xmlns="">
      <p:transition spd="slow" advTm="167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2" name="テキスト ボックス 1">
            <a:extLst>
              <a:ext uri="{FF2B5EF4-FFF2-40B4-BE49-F238E27FC236}">
                <a16:creationId xmlns:a16="http://schemas.microsoft.com/office/drawing/2014/main" id="{53F4472B-9DDB-A402-80A0-65BE91CFF936}"/>
              </a:ext>
            </a:extLst>
          </p:cNvPr>
          <p:cNvSpPr txBox="1"/>
          <p:nvPr/>
        </p:nvSpPr>
        <p:spPr>
          <a:xfrm>
            <a:off x="283779" y="1648509"/>
            <a:ext cx="8586952" cy="4893647"/>
          </a:xfrm>
          <a:prstGeom prst="rect">
            <a:avLst/>
          </a:prstGeom>
          <a:noFill/>
        </p:spPr>
        <p:txBody>
          <a:bodyPr wrap="square" rtlCol="0">
            <a:spAutoFit/>
          </a:bodyPr>
          <a:lstStyle/>
          <a:p>
            <a:r>
              <a:rPr kumimoji="1" lang="ja-JP" altLang="en-US" sz="2400" dirty="0">
                <a:solidFill>
                  <a:srgbClr val="FF0000"/>
                </a:solidFill>
              </a:rPr>
              <a:t>肝臓での銅蓄積・銅沈着を認めた症例</a:t>
            </a:r>
            <a:r>
              <a:rPr kumimoji="1" lang="ja-JP" altLang="en-US" sz="2400" dirty="0"/>
              <a:t>及び</a:t>
            </a:r>
            <a:r>
              <a:rPr kumimoji="1" lang="ja-JP" altLang="en-US" sz="2400" dirty="0">
                <a:solidFill>
                  <a:srgbClr val="FF0000"/>
                </a:solidFill>
              </a:rPr>
              <a:t>対策以降の発症が認められていないこと</a:t>
            </a:r>
            <a:r>
              <a:rPr kumimoji="1" lang="ja-JP" altLang="en-US" sz="2400" dirty="0"/>
              <a:t>から罹患牛は</a:t>
            </a:r>
            <a:r>
              <a:rPr kumimoji="1" lang="ja-JP" altLang="en-US" sz="2400" dirty="0">
                <a:solidFill>
                  <a:srgbClr val="FF0000"/>
                </a:solidFill>
              </a:rPr>
              <a:t>慢性銅中毒を発症していた</a:t>
            </a:r>
            <a:r>
              <a:rPr kumimoji="1" lang="ja-JP" altLang="en-US" sz="2400" dirty="0"/>
              <a:t>と診断した。</a:t>
            </a:r>
            <a:endParaRPr kumimoji="1" lang="en-US" altLang="ja-JP" sz="2400" dirty="0"/>
          </a:p>
          <a:p>
            <a:endParaRPr lang="en-US" altLang="ja-JP" sz="2400" dirty="0">
              <a:solidFill>
                <a:srgbClr val="FF0000"/>
              </a:solidFill>
            </a:endParaRPr>
          </a:p>
          <a:p>
            <a:r>
              <a:rPr lang="ja-JP" altLang="en-US" sz="2400" dirty="0"/>
              <a:t>同配合飼料を用いて同様に飼養していた交雑種子牛での発症は認められないことから</a:t>
            </a:r>
            <a:r>
              <a:rPr lang="ja-JP" altLang="en-US" sz="2400" dirty="0">
                <a:solidFill>
                  <a:srgbClr val="FF0000"/>
                </a:solidFill>
              </a:rPr>
              <a:t>黒毛和種と他の品種間で銅代謝能が異なる</a:t>
            </a:r>
            <a:r>
              <a:rPr lang="ja-JP" altLang="en-US" sz="2400" dirty="0"/>
              <a:t>と考えられる</a:t>
            </a:r>
            <a:endParaRPr lang="en-US" altLang="ja-JP" sz="2400" dirty="0"/>
          </a:p>
          <a:p>
            <a:endParaRPr lang="en-US" altLang="ja-JP" sz="2400" dirty="0"/>
          </a:p>
          <a:p>
            <a:r>
              <a:rPr lang="ja-JP" altLang="en-US" sz="2400" dirty="0"/>
              <a:t>肝臓への銅の蓄積により、肝細胞の凝固壊死から肝障害を起こし胆汁分泌を著しく阻害し、腸内細菌叢に影響を与え、クロストリジウム属が増殖し、</a:t>
            </a:r>
            <a:r>
              <a:rPr lang="ja-JP" altLang="en-US" sz="2400" dirty="0">
                <a:solidFill>
                  <a:srgbClr val="FF0000"/>
                </a:solidFill>
              </a:rPr>
              <a:t>銅中毒の病態を重篤なものにしている</a:t>
            </a:r>
            <a:r>
              <a:rPr lang="ja-JP" altLang="en-US" sz="2400" dirty="0"/>
              <a:t>と考えられる</a:t>
            </a:r>
            <a:endParaRPr lang="en-US" altLang="ja-JP" sz="2400" dirty="0"/>
          </a:p>
          <a:p>
            <a:endParaRPr kumimoji="1" lang="ja-JP" altLang="en-US" sz="2400" dirty="0"/>
          </a:p>
        </p:txBody>
      </p:sp>
      <p:sp>
        <p:nvSpPr>
          <p:cNvPr id="7" name="テキスト ボックス 6">
            <a:extLst>
              <a:ext uri="{FF2B5EF4-FFF2-40B4-BE49-F238E27FC236}">
                <a16:creationId xmlns:a16="http://schemas.microsoft.com/office/drawing/2014/main" id="{1AB810F4-54FC-7A50-694F-03A949210BF5}"/>
              </a:ext>
            </a:extLst>
          </p:cNvPr>
          <p:cNvSpPr txBox="1"/>
          <p:nvPr/>
        </p:nvSpPr>
        <p:spPr>
          <a:xfrm>
            <a:off x="567559" y="515057"/>
            <a:ext cx="7662041" cy="461665"/>
          </a:xfrm>
          <a:prstGeom prst="rect">
            <a:avLst/>
          </a:prstGeom>
          <a:noFill/>
        </p:spPr>
        <p:txBody>
          <a:bodyPr wrap="square" rtlCol="0">
            <a:spAutoFit/>
          </a:bodyPr>
          <a:lstStyle/>
          <a:p>
            <a:r>
              <a:rPr kumimoji="1" lang="ja-JP" altLang="en-US" sz="2400" b="1" dirty="0"/>
              <a:t>考察</a:t>
            </a:r>
          </a:p>
        </p:txBody>
      </p:sp>
    </p:spTree>
    <p:extLst>
      <p:ext uri="{BB962C8B-B14F-4D97-AF65-F5344CB8AC3E}">
        <p14:creationId xmlns:p14="http://schemas.microsoft.com/office/powerpoint/2010/main" val="3387523660"/>
      </p:ext>
    </p:extLst>
  </p:cSld>
  <p:clrMapOvr>
    <a:masterClrMapping/>
  </p:clrMapOvr>
  <mc:AlternateContent xmlns:mc="http://schemas.openxmlformats.org/markup-compatibility/2006" xmlns:p14="http://schemas.microsoft.com/office/powerpoint/2010/main">
    <mc:Choice Requires="p14">
      <p:transition spd="slow" p14:dur="2000" advTm="41784"/>
    </mc:Choice>
    <mc:Fallback xmlns="">
      <p:transition spd="slow" advTm="4178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7" name="テキスト ボックス 6">
            <a:extLst>
              <a:ext uri="{FF2B5EF4-FFF2-40B4-BE49-F238E27FC236}">
                <a16:creationId xmlns:a16="http://schemas.microsoft.com/office/drawing/2014/main" id="{1AB810F4-54FC-7A50-694F-03A949210BF5}"/>
              </a:ext>
            </a:extLst>
          </p:cNvPr>
          <p:cNvSpPr txBox="1"/>
          <p:nvPr/>
        </p:nvSpPr>
        <p:spPr>
          <a:xfrm>
            <a:off x="567559" y="515057"/>
            <a:ext cx="7662041" cy="461665"/>
          </a:xfrm>
          <a:prstGeom prst="rect">
            <a:avLst/>
          </a:prstGeom>
          <a:noFill/>
        </p:spPr>
        <p:txBody>
          <a:bodyPr wrap="square" rtlCol="0">
            <a:spAutoFit/>
          </a:bodyPr>
          <a:lstStyle/>
          <a:p>
            <a:r>
              <a:rPr kumimoji="1" lang="ja-JP" altLang="en-US" sz="2400" b="1" dirty="0"/>
              <a:t>考察</a:t>
            </a:r>
          </a:p>
        </p:txBody>
      </p:sp>
      <p:sp>
        <p:nvSpPr>
          <p:cNvPr id="4" name="テキスト ボックス 3">
            <a:extLst>
              <a:ext uri="{FF2B5EF4-FFF2-40B4-BE49-F238E27FC236}">
                <a16:creationId xmlns:a16="http://schemas.microsoft.com/office/drawing/2014/main" id="{C60282B0-1290-4890-9FBB-332ACB3F20D2}"/>
              </a:ext>
            </a:extLst>
          </p:cNvPr>
          <p:cNvSpPr txBox="1"/>
          <p:nvPr/>
        </p:nvSpPr>
        <p:spPr>
          <a:xfrm>
            <a:off x="395436" y="1284612"/>
            <a:ext cx="8202026" cy="5262979"/>
          </a:xfrm>
          <a:prstGeom prst="rect">
            <a:avLst/>
          </a:prstGeom>
          <a:noFill/>
        </p:spPr>
        <p:txBody>
          <a:bodyPr wrap="square" rtlCol="0">
            <a:spAutoFit/>
          </a:bodyPr>
          <a:lstStyle/>
          <a:p>
            <a:r>
              <a:rPr kumimoji="1" lang="en-US" altLang="ja-JP" sz="2400" dirty="0"/>
              <a:t>NRC2001</a:t>
            </a:r>
            <a:r>
              <a:rPr kumimoji="1" lang="ja-JP" altLang="en-US" sz="2400" dirty="0"/>
              <a:t>では育成牛の急性銅中毒の限界量は</a:t>
            </a:r>
            <a:r>
              <a:rPr kumimoji="1" lang="en-US" altLang="ja-JP" sz="2400" dirty="0"/>
              <a:t>40ppm</a:t>
            </a:r>
            <a:r>
              <a:rPr kumimoji="1" lang="ja-JP" altLang="en-US" sz="2400" dirty="0"/>
              <a:t>と記載されている</a:t>
            </a:r>
            <a:endParaRPr kumimoji="1" lang="en-US" altLang="ja-JP" sz="2400" dirty="0"/>
          </a:p>
          <a:p>
            <a:r>
              <a:rPr lang="ja-JP" altLang="en-US" sz="2400" dirty="0"/>
              <a:t>しかしながら近年利用されている</a:t>
            </a:r>
            <a:r>
              <a:rPr lang="ja-JP" altLang="en-US" sz="2400" dirty="0">
                <a:solidFill>
                  <a:srgbClr val="00B0F0"/>
                </a:solidFill>
              </a:rPr>
              <a:t>ペプチドミネラルの吸収効率</a:t>
            </a:r>
            <a:r>
              <a:rPr lang="ja-JP" altLang="en-US" sz="2400" dirty="0"/>
              <a:t>、</a:t>
            </a:r>
            <a:r>
              <a:rPr lang="ja-JP" altLang="en-US" sz="2400" dirty="0">
                <a:solidFill>
                  <a:srgbClr val="00B0F0"/>
                </a:solidFill>
              </a:rPr>
              <a:t>無機ミネラルとのバランス</a:t>
            </a:r>
            <a:r>
              <a:rPr lang="ja-JP" altLang="en-US" sz="2400" dirty="0"/>
              <a:t>等は記載されておらず、ＮＡＳＥＭ２０２１においても育成配合飼料中の銅推奨量は</a:t>
            </a:r>
            <a:r>
              <a:rPr lang="en-US" altLang="ja-JP" sz="2400" dirty="0"/>
              <a:t>12ppm</a:t>
            </a:r>
            <a:r>
              <a:rPr lang="ja-JP" altLang="en-US" sz="2400" dirty="0"/>
              <a:t>と記載されているに過ぎない</a:t>
            </a:r>
            <a:endParaRPr lang="en-US" altLang="ja-JP" sz="2400" dirty="0"/>
          </a:p>
          <a:p>
            <a:r>
              <a:rPr lang="ja-JP" altLang="en-US" sz="2400" dirty="0">
                <a:solidFill>
                  <a:srgbClr val="FF0000"/>
                </a:solidFill>
              </a:rPr>
              <a:t>ペプチドミネラル適正な使用方法は確立されていない</a:t>
            </a:r>
            <a:endParaRPr lang="en-US" altLang="ja-JP" sz="2400" dirty="0">
              <a:solidFill>
                <a:srgbClr val="FF0000"/>
              </a:solidFill>
            </a:endParaRPr>
          </a:p>
          <a:p>
            <a:endParaRPr lang="en-US" altLang="ja-JP" sz="2400" dirty="0"/>
          </a:p>
          <a:p>
            <a:r>
              <a:rPr kumimoji="1" lang="ja-JP" altLang="en-US" sz="2400" dirty="0"/>
              <a:t>銅はモリブデン・亜鉛・硫黄等のミネラルによって吸収が抑制されるが、微量ミネラルの中で</a:t>
            </a:r>
            <a:r>
              <a:rPr kumimoji="1" lang="ja-JP" altLang="en-US" sz="2400" dirty="0">
                <a:solidFill>
                  <a:srgbClr val="FF0000"/>
                </a:solidFill>
              </a:rPr>
              <a:t>要求量と中毒量の差が小さく</a:t>
            </a:r>
            <a:endParaRPr kumimoji="1" lang="en-US" altLang="ja-JP" sz="2400" dirty="0">
              <a:solidFill>
                <a:srgbClr val="FF0000"/>
              </a:solidFill>
            </a:endParaRPr>
          </a:p>
          <a:p>
            <a:r>
              <a:rPr kumimoji="1" lang="ja-JP" altLang="en-US" sz="2400" dirty="0"/>
              <a:t>また、ペプチド銅は無機銅に比べて吸収効率が高い為、プレミックスとして添加する場合銅が過剰となるリスクがあるので代用乳や配合飼料などへの</a:t>
            </a:r>
            <a:r>
              <a:rPr kumimoji="1" lang="ja-JP" altLang="en-US" sz="2400" dirty="0">
                <a:solidFill>
                  <a:srgbClr val="FF0000"/>
                </a:solidFill>
              </a:rPr>
              <a:t>銅の添加には注意が必要</a:t>
            </a:r>
            <a:r>
              <a:rPr kumimoji="1" lang="ja-JP" altLang="en-US" sz="2400" dirty="0"/>
              <a:t>である</a:t>
            </a:r>
          </a:p>
          <a:p>
            <a:endParaRPr kumimoji="1" lang="ja-JP" altLang="en-US" sz="2400" dirty="0"/>
          </a:p>
        </p:txBody>
      </p:sp>
    </p:spTree>
    <p:extLst>
      <p:ext uri="{BB962C8B-B14F-4D97-AF65-F5344CB8AC3E}">
        <p14:creationId xmlns:p14="http://schemas.microsoft.com/office/powerpoint/2010/main" val="1084143834"/>
      </p:ext>
    </p:extLst>
  </p:cSld>
  <p:clrMapOvr>
    <a:masterClrMapping/>
  </p:clrMapOvr>
  <mc:AlternateContent xmlns:mc="http://schemas.openxmlformats.org/markup-compatibility/2006" xmlns:p14="http://schemas.microsoft.com/office/powerpoint/2010/main">
    <mc:Choice Requires="p14">
      <p:transition spd="slow" p14:dur="2000" advTm="54692"/>
    </mc:Choice>
    <mc:Fallback xmlns="">
      <p:transition spd="slow" advTm="54692"/>
    </mc:Fallback>
  </mc:AlternateContent>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332909" y="1897500"/>
            <a:ext cx="6911681" cy="3600986"/>
          </a:xfrm>
          <a:prstGeom prst="rect">
            <a:avLst/>
          </a:prstGeom>
          <a:noFill/>
        </p:spPr>
        <p:txBody>
          <a:bodyPr wrap="square" rtlCol="0">
            <a:spAutoFit/>
          </a:bodyPr>
          <a:lstStyle/>
          <a:p>
            <a:r>
              <a:rPr lang="ja-JP" altLang="en-US" sz="3200" dirty="0"/>
              <a:t>・病態の進行が速い</a:t>
            </a:r>
            <a:endParaRPr lang="en-US" altLang="ja-JP" sz="3200" dirty="0"/>
          </a:p>
          <a:p>
            <a:endParaRPr lang="en-US" altLang="ja-JP" sz="3200" dirty="0"/>
          </a:p>
          <a:p>
            <a:r>
              <a:rPr lang="ja-JP" altLang="en-US" sz="3200" dirty="0"/>
              <a:t>・</a:t>
            </a:r>
            <a:r>
              <a:rPr lang="ja-JP" altLang="en-US" sz="3200" dirty="0">
                <a:solidFill>
                  <a:srgbClr val="FF0000"/>
                </a:solidFill>
              </a:rPr>
              <a:t>黄疸</a:t>
            </a:r>
            <a:r>
              <a:rPr lang="ja-JP" altLang="en-US" sz="3200" dirty="0"/>
              <a:t>、</a:t>
            </a:r>
            <a:r>
              <a:rPr lang="ja-JP" altLang="en-US" sz="3200" dirty="0">
                <a:solidFill>
                  <a:srgbClr val="FF0000"/>
                </a:solidFill>
              </a:rPr>
              <a:t>血色素尿</a:t>
            </a:r>
            <a:r>
              <a:rPr lang="ja-JP" altLang="en-US" sz="3200" dirty="0"/>
              <a:t>を伴う</a:t>
            </a:r>
            <a:endParaRPr lang="en-US" altLang="ja-JP" sz="3200" dirty="0"/>
          </a:p>
          <a:p>
            <a:endParaRPr lang="en-US" altLang="ja-JP" sz="3200" dirty="0"/>
          </a:p>
          <a:p>
            <a:r>
              <a:rPr lang="ja-JP" altLang="en-US" sz="3200" dirty="0"/>
              <a:t>・</a:t>
            </a:r>
            <a:r>
              <a:rPr lang="ja-JP" altLang="en-US" sz="3200" dirty="0">
                <a:solidFill>
                  <a:srgbClr val="FF0000"/>
                </a:solidFill>
              </a:rPr>
              <a:t>高</a:t>
            </a:r>
            <a:r>
              <a:rPr lang="en-US" altLang="ja-JP" sz="3200" dirty="0">
                <a:solidFill>
                  <a:srgbClr val="FF0000"/>
                </a:solidFill>
              </a:rPr>
              <a:t>AST</a:t>
            </a:r>
            <a:r>
              <a:rPr lang="ja-JP" altLang="en-US" sz="3200" dirty="0" err="1"/>
              <a:t>、</a:t>
            </a:r>
            <a:r>
              <a:rPr lang="ja-JP" altLang="en-US" sz="3200" dirty="0">
                <a:solidFill>
                  <a:srgbClr val="FF0000"/>
                </a:solidFill>
              </a:rPr>
              <a:t>高</a:t>
            </a:r>
            <a:r>
              <a:rPr lang="en-US" altLang="ja-JP" sz="3200" dirty="0">
                <a:solidFill>
                  <a:srgbClr val="FF0000"/>
                </a:solidFill>
              </a:rPr>
              <a:t>GGT</a:t>
            </a:r>
            <a:r>
              <a:rPr lang="ja-JP" altLang="en-US" sz="3200" dirty="0"/>
              <a:t>を示す</a:t>
            </a:r>
            <a:endParaRPr lang="en-US" altLang="ja-JP" sz="3200" dirty="0"/>
          </a:p>
          <a:p>
            <a:endParaRPr lang="en-US" altLang="ja-JP" sz="3200" dirty="0"/>
          </a:p>
          <a:p>
            <a:endParaRPr lang="ja-JP" altLang="en-US" sz="3600" dirty="0"/>
          </a:p>
        </p:txBody>
      </p:sp>
      <p:sp>
        <p:nvSpPr>
          <p:cNvPr id="13" name="タイトル 1"/>
          <p:cNvSpPr txBox="1">
            <a:spLocks/>
          </p:cNvSpPr>
          <p:nvPr/>
        </p:nvSpPr>
        <p:spPr bwMode="auto">
          <a:xfrm>
            <a:off x="239843" y="443380"/>
            <a:ext cx="6434226" cy="5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3600" kern="0" dirty="0"/>
              <a:t>経緯及び症例</a:t>
            </a:r>
          </a:p>
        </p:txBody>
      </p:sp>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2842167707"/>
      </p:ext>
    </p:extLst>
  </p:cSld>
  <p:clrMapOvr>
    <a:masterClrMapping/>
  </p:clrMapOvr>
  <mc:AlternateContent xmlns:mc="http://schemas.openxmlformats.org/markup-compatibility/2006" xmlns:p14="http://schemas.microsoft.com/office/powerpoint/2010/main">
    <mc:Choice Requires="p14">
      <p:transition spd="slow" p14:dur="2000" advTm="9112"/>
    </mc:Choice>
    <mc:Fallback xmlns="">
      <p:transition spd="slow" advTm="91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277609" y="5806690"/>
            <a:ext cx="2727139" cy="523220"/>
          </a:xfrm>
          <a:prstGeom prst="rect">
            <a:avLst/>
          </a:prstGeom>
          <a:noFill/>
        </p:spPr>
        <p:txBody>
          <a:bodyPr wrap="square" rtlCol="0">
            <a:spAutoFit/>
          </a:bodyPr>
          <a:lstStyle/>
          <a:p>
            <a:r>
              <a:rPr lang="ja-JP" altLang="en-US" sz="2800" dirty="0"/>
              <a:t>腹腔内</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2081" t="513" r="-3105" b="-1811"/>
          <a:stretch/>
        </p:blipFill>
        <p:spPr>
          <a:xfrm>
            <a:off x="4767943" y="1050428"/>
            <a:ext cx="3102880" cy="4851233"/>
          </a:xfrm>
          <a:prstGeom prst="rect">
            <a:avLst/>
          </a:prstGeom>
        </p:spPr>
      </p:pic>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l="9881" t="16073" r="23771" b="40887"/>
          <a:stretch/>
        </p:blipFill>
        <p:spPr>
          <a:xfrm>
            <a:off x="559262" y="1586785"/>
            <a:ext cx="3593247" cy="4143826"/>
          </a:xfrm>
          <a:prstGeom prst="rect">
            <a:avLst/>
          </a:prstGeom>
        </p:spPr>
      </p:pic>
      <p:sp>
        <p:nvSpPr>
          <p:cNvPr id="15" name="テキスト ボックス 14"/>
          <p:cNvSpPr txBox="1"/>
          <p:nvPr/>
        </p:nvSpPr>
        <p:spPr>
          <a:xfrm>
            <a:off x="1019703" y="5751098"/>
            <a:ext cx="2672364" cy="523220"/>
          </a:xfrm>
          <a:prstGeom prst="rect">
            <a:avLst/>
          </a:prstGeom>
          <a:noFill/>
        </p:spPr>
        <p:txBody>
          <a:bodyPr wrap="square" rtlCol="0">
            <a:spAutoFit/>
          </a:bodyPr>
          <a:lstStyle/>
          <a:p>
            <a:r>
              <a:rPr lang="ja-JP" altLang="en-US" sz="2800" dirty="0"/>
              <a:t>可視粘膜</a:t>
            </a:r>
          </a:p>
        </p:txBody>
      </p:sp>
      <p:sp>
        <p:nvSpPr>
          <p:cNvPr id="7" name="タイトル 1">
            <a:extLst>
              <a:ext uri="{FF2B5EF4-FFF2-40B4-BE49-F238E27FC236}">
                <a16:creationId xmlns:a16="http://schemas.microsoft.com/office/drawing/2014/main" id="{1365B32C-0B29-2689-584C-0F907E54F5CC}"/>
              </a:ext>
            </a:extLst>
          </p:cNvPr>
          <p:cNvSpPr txBox="1">
            <a:spLocks/>
          </p:cNvSpPr>
          <p:nvPr/>
        </p:nvSpPr>
        <p:spPr bwMode="auto">
          <a:xfrm>
            <a:off x="239843" y="443380"/>
            <a:ext cx="6434226" cy="5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3600" kern="0" dirty="0"/>
              <a:t>経緯及び症例</a:t>
            </a:r>
          </a:p>
        </p:txBody>
      </p:sp>
      <p:pic>
        <p:nvPicPr>
          <p:cNvPr id="8" name="Picture 5" descr="image_01_cow">
            <a:extLst>
              <a:ext uri="{FF2B5EF4-FFF2-40B4-BE49-F238E27FC236}">
                <a16:creationId xmlns:a16="http://schemas.microsoft.com/office/drawing/2014/main" id="{E2C3C3A4-A140-491D-A2FE-317DE5597DBF}"/>
              </a:ext>
            </a:extLst>
          </p:cNvPr>
          <p:cNvPicPr>
            <a:picLocks noChangeAspect="1" noChangeArrowheads="1"/>
          </p:cNvPicPr>
          <p:nvPr/>
        </p:nvPicPr>
        <p:blipFill>
          <a:blip r:embed="rId5"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フッター プレースホルダ 4">
            <a:extLst>
              <a:ext uri="{FF2B5EF4-FFF2-40B4-BE49-F238E27FC236}">
                <a16:creationId xmlns:a16="http://schemas.microsoft.com/office/drawing/2014/main" id="{38F43BC7-E09A-4192-8C8D-BC2BA58390DC}"/>
              </a:ext>
            </a:extLst>
          </p:cNvPr>
          <p:cNvSpPr txBox="1">
            <a:spLocks/>
          </p:cNvSpPr>
          <p:nvPr/>
        </p:nvSpPr>
        <p:spPr bwMode="auto">
          <a:xfrm>
            <a:off x="5780088" y="6196281"/>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rgbClr val="000000"/>
                </a:solidFill>
                <a:latin typeface="Arial Black"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2000" kern="0">
                <a:solidFill>
                  <a:sysClr val="windowText" lastClr="000000"/>
                </a:solidFill>
                <a:latin typeface="HGS創英角ﾎﾟｯﾌﾟ体" pitchFamily="50" charset="-128"/>
                <a:ea typeface="HGS創英角ﾎﾟｯﾌﾟ体" pitchFamily="50" charset="-128"/>
              </a:rPr>
              <a:t>(</a:t>
            </a:r>
            <a:r>
              <a:rPr lang="ja-JP" altLang="en-US" sz="2000" kern="0">
                <a:solidFill>
                  <a:sysClr val="windowText" lastClr="000000"/>
                </a:solidFill>
                <a:latin typeface="HGS創英角ﾎﾟｯﾌﾟ体" pitchFamily="50" charset="-128"/>
                <a:ea typeface="HGS創英角ﾎﾟｯﾌﾟ体" pitchFamily="50" charset="-128"/>
              </a:rPr>
              <a:t>株</a:t>
            </a:r>
            <a:r>
              <a:rPr lang="en-US" altLang="ja-JP" sz="2000" kern="0">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592045326"/>
      </p:ext>
    </p:extLst>
  </p:cSld>
  <p:clrMapOvr>
    <a:masterClrMapping/>
  </p:clrMapOvr>
  <mc:AlternateContent xmlns:mc="http://schemas.openxmlformats.org/markup-compatibility/2006" xmlns:p14="http://schemas.microsoft.com/office/powerpoint/2010/main">
    <mc:Choice Requires="p14">
      <p:transition spd="slow" p14:dur="2000" advTm="9901"/>
    </mc:Choice>
    <mc:Fallback xmlns="">
      <p:transition spd="slow" advTm="99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60877" y="5441505"/>
            <a:ext cx="2536326" cy="523220"/>
          </a:xfrm>
          <a:prstGeom prst="rect">
            <a:avLst/>
          </a:prstGeom>
          <a:noFill/>
        </p:spPr>
        <p:txBody>
          <a:bodyPr wrap="square" rtlCol="0">
            <a:spAutoFit/>
          </a:bodyPr>
          <a:lstStyle/>
          <a:p>
            <a:r>
              <a:rPr lang="ja-JP" altLang="en-US" sz="2800" dirty="0"/>
              <a:t>腎臓</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0979" t="18027" r="10920" b="18248"/>
          <a:stretch/>
        </p:blipFill>
        <p:spPr>
          <a:xfrm>
            <a:off x="-1" y="2668249"/>
            <a:ext cx="4531909" cy="2773257"/>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9797" t="3326" r="818" b="-760"/>
          <a:stretch/>
        </p:blipFill>
        <p:spPr>
          <a:xfrm>
            <a:off x="4570179" y="1881643"/>
            <a:ext cx="4356595" cy="3561761"/>
          </a:xfrm>
          <a:prstGeom prst="rect">
            <a:avLst/>
          </a:prstGeom>
        </p:spPr>
      </p:pic>
      <p:sp>
        <p:nvSpPr>
          <p:cNvPr id="18" name="テキスト ボックス 17"/>
          <p:cNvSpPr txBox="1"/>
          <p:nvPr/>
        </p:nvSpPr>
        <p:spPr>
          <a:xfrm>
            <a:off x="5492786" y="5441505"/>
            <a:ext cx="2536326" cy="523220"/>
          </a:xfrm>
          <a:prstGeom prst="rect">
            <a:avLst/>
          </a:prstGeom>
          <a:noFill/>
        </p:spPr>
        <p:txBody>
          <a:bodyPr wrap="square" rtlCol="0">
            <a:spAutoFit/>
          </a:bodyPr>
          <a:lstStyle/>
          <a:p>
            <a:r>
              <a:rPr lang="ja-JP" altLang="en-US" sz="2800" dirty="0"/>
              <a:t>胆嚢</a:t>
            </a:r>
            <a:endParaRPr lang="en-US" altLang="ja-JP" sz="2800" dirty="0"/>
          </a:p>
        </p:txBody>
      </p:sp>
      <p:sp>
        <p:nvSpPr>
          <p:cNvPr id="8" name="タイトル 1">
            <a:extLst>
              <a:ext uri="{FF2B5EF4-FFF2-40B4-BE49-F238E27FC236}">
                <a16:creationId xmlns:a16="http://schemas.microsoft.com/office/drawing/2014/main" id="{E1983A0A-F9C3-153A-6222-23837DB6D091}"/>
              </a:ext>
            </a:extLst>
          </p:cNvPr>
          <p:cNvSpPr txBox="1">
            <a:spLocks/>
          </p:cNvSpPr>
          <p:nvPr/>
        </p:nvSpPr>
        <p:spPr bwMode="auto">
          <a:xfrm>
            <a:off x="239843" y="443380"/>
            <a:ext cx="6434226" cy="5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3600" kern="0" dirty="0"/>
              <a:t>経緯及び症例</a:t>
            </a:r>
          </a:p>
        </p:txBody>
      </p:sp>
      <p:pic>
        <p:nvPicPr>
          <p:cNvPr id="7" name="Picture 5" descr="image_01_cow">
            <a:extLst>
              <a:ext uri="{FF2B5EF4-FFF2-40B4-BE49-F238E27FC236}">
                <a16:creationId xmlns:a16="http://schemas.microsoft.com/office/drawing/2014/main" id="{330E6408-6887-42BB-9A53-3BEF2161E3C3}"/>
              </a:ext>
            </a:extLst>
          </p:cNvPr>
          <p:cNvPicPr>
            <a:picLocks noChangeAspect="1" noChangeArrowheads="1"/>
          </p:cNvPicPr>
          <p:nvPr/>
        </p:nvPicPr>
        <p:blipFill>
          <a:blip r:embed="rId5"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フッター プレースホルダ 4">
            <a:extLst>
              <a:ext uri="{FF2B5EF4-FFF2-40B4-BE49-F238E27FC236}">
                <a16:creationId xmlns:a16="http://schemas.microsoft.com/office/drawing/2014/main" id="{132F4093-A53B-4B55-B72B-03FEC383ACCF}"/>
              </a:ext>
            </a:extLst>
          </p:cNvPr>
          <p:cNvSpPr txBox="1">
            <a:spLocks/>
          </p:cNvSpPr>
          <p:nvPr/>
        </p:nvSpPr>
        <p:spPr bwMode="auto">
          <a:xfrm>
            <a:off x="5780088" y="6196281"/>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rgbClr val="000000"/>
                </a:solidFill>
                <a:latin typeface="Arial Black"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2000" kern="0">
                <a:solidFill>
                  <a:sysClr val="windowText" lastClr="000000"/>
                </a:solidFill>
                <a:latin typeface="HGS創英角ﾎﾟｯﾌﾟ体" pitchFamily="50" charset="-128"/>
                <a:ea typeface="HGS創英角ﾎﾟｯﾌﾟ体" pitchFamily="50" charset="-128"/>
              </a:rPr>
              <a:t>(</a:t>
            </a:r>
            <a:r>
              <a:rPr lang="ja-JP" altLang="en-US" sz="2000" kern="0">
                <a:solidFill>
                  <a:sysClr val="windowText" lastClr="000000"/>
                </a:solidFill>
                <a:latin typeface="HGS創英角ﾎﾟｯﾌﾟ体" pitchFamily="50" charset="-128"/>
                <a:ea typeface="HGS創英角ﾎﾟｯﾌﾟ体" pitchFamily="50" charset="-128"/>
              </a:rPr>
              <a:t>株</a:t>
            </a:r>
            <a:r>
              <a:rPr lang="en-US" altLang="ja-JP" sz="2000" kern="0">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387793168"/>
      </p:ext>
    </p:extLst>
  </p:cSld>
  <p:clrMapOvr>
    <a:masterClrMapping/>
  </p:clrMapOvr>
  <mc:AlternateContent xmlns:mc="http://schemas.openxmlformats.org/markup-compatibility/2006" xmlns:p14="http://schemas.microsoft.com/office/powerpoint/2010/main">
    <mc:Choice Requires="p14">
      <p:transition spd="slow" p14:dur="2000" advTm="9623"/>
    </mc:Choice>
    <mc:Fallback xmlns="">
      <p:transition spd="slow" advTm="96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2" name="テキスト ボックス 1">
            <a:extLst>
              <a:ext uri="{FF2B5EF4-FFF2-40B4-BE49-F238E27FC236}">
                <a16:creationId xmlns:a16="http://schemas.microsoft.com/office/drawing/2014/main" id="{53F4472B-9DDB-A402-80A0-65BE91CFF936}"/>
              </a:ext>
            </a:extLst>
          </p:cNvPr>
          <p:cNvSpPr txBox="1"/>
          <p:nvPr/>
        </p:nvSpPr>
        <p:spPr>
          <a:xfrm>
            <a:off x="42043" y="1632644"/>
            <a:ext cx="9133489" cy="3416320"/>
          </a:xfrm>
          <a:prstGeom prst="rect">
            <a:avLst/>
          </a:prstGeom>
          <a:noFill/>
        </p:spPr>
        <p:txBody>
          <a:bodyPr wrap="square" rtlCol="0">
            <a:spAutoFit/>
          </a:bodyPr>
          <a:lstStyle/>
          <a:p>
            <a:r>
              <a:rPr lang="en-US" altLang="ja-JP" sz="2800" dirty="0"/>
              <a:t>2016</a:t>
            </a:r>
            <a:r>
              <a:rPr lang="ja-JP" altLang="en-US" sz="2800" dirty="0"/>
              <a:t>年より育成期の配合飼料中に</a:t>
            </a:r>
            <a:r>
              <a:rPr lang="ja-JP" altLang="en-US" sz="2800" dirty="0">
                <a:solidFill>
                  <a:srgbClr val="00B0F0"/>
                </a:solidFill>
              </a:rPr>
              <a:t>免疫能強化</a:t>
            </a:r>
            <a:r>
              <a:rPr lang="ja-JP" altLang="en-US" sz="2800" dirty="0"/>
              <a:t>を目的　　　として亜鉛や</a:t>
            </a:r>
            <a:r>
              <a:rPr lang="ja-JP" altLang="en-US" sz="2800" dirty="0">
                <a:solidFill>
                  <a:srgbClr val="FF0000"/>
                </a:solidFill>
              </a:rPr>
              <a:t>銅</a:t>
            </a:r>
            <a:r>
              <a:rPr lang="ja-JP" altLang="en-US" sz="2800" dirty="0"/>
              <a:t>などの微量ミネラルを添加した</a:t>
            </a:r>
            <a:endParaRPr lang="en-US" altLang="ja-JP" sz="2800" dirty="0"/>
          </a:p>
          <a:p>
            <a:endParaRPr kumimoji="1" lang="en-US" altLang="ja-JP" sz="2800" dirty="0"/>
          </a:p>
          <a:p>
            <a:r>
              <a:rPr kumimoji="1" lang="ja-JP" altLang="en-US" sz="2800" dirty="0"/>
              <a:t>育成期の配合飼料中</a:t>
            </a:r>
            <a:endParaRPr kumimoji="1" lang="en-US" altLang="ja-JP" sz="2800" dirty="0"/>
          </a:p>
          <a:p>
            <a:r>
              <a:rPr kumimoji="1" lang="ja-JP" altLang="en-US" sz="2800" dirty="0">
                <a:solidFill>
                  <a:srgbClr val="FF0000"/>
                </a:solidFill>
              </a:rPr>
              <a:t>無機銅</a:t>
            </a:r>
            <a:r>
              <a:rPr kumimoji="1" lang="en-US" altLang="ja-JP" sz="2800" dirty="0">
                <a:solidFill>
                  <a:srgbClr val="FF0000"/>
                </a:solidFill>
              </a:rPr>
              <a:t>30ppm</a:t>
            </a:r>
            <a:r>
              <a:rPr kumimoji="1" lang="ja-JP" altLang="en-US" sz="2800" dirty="0">
                <a:solidFill>
                  <a:srgbClr val="FF0000"/>
                </a:solidFill>
              </a:rPr>
              <a:t>ペプチド銅</a:t>
            </a:r>
            <a:r>
              <a:rPr kumimoji="1" lang="en-US" altLang="ja-JP" sz="2800" dirty="0">
                <a:solidFill>
                  <a:srgbClr val="FF0000"/>
                </a:solidFill>
              </a:rPr>
              <a:t>25ppm</a:t>
            </a:r>
            <a:r>
              <a:rPr kumimoji="1" lang="ja-JP" altLang="en-US" sz="2800" dirty="0"/>
              <a:t>を添加</a:t>
            </a:r>
            <a:endParaRPr kumimoji="1" lang="en-US" altLang="ja-JP" sz="2800" dirty="0"/>
          </a:p>
          <a:p>
            <a:r>
              <a:rPr kumimoji="1" lang="ja-JP" altLang="en-US" sz="2800" dirty="0">
                <a:solidFill>
                  <a:srgbClr val="FF0000"/>
                </a:solidFill>
              </a:rPr>
              <a:t>育成</a:t>
            </a:r>
            <a:r>
              <a:rPr kumimoji="1" lang="en-US" altLang="ja-JP" sz="2800" dirty="0">
                <a:solidFill>
                  <a:srgbClr val="FF0000"/>
                </a:solidFill>
              </a:rPr>
              <a:t>TMR</a:t>
            </a:r>
            <a:r>
              <a:rPr kumimoji="1" lang="ja-JP" altLang="en-US" sz="2800" dirty="0">
                <a:solidFill>
                  <a:srgbClr val="FF0000"/>
                </a:solidFill>
              </a:rPr>
              <a:t>中</a:t>
            </a:r>
            <a:r>
              <a:rPr kumimoji="1" lang="en-US" altLang="ja-JP" sz="2800" dirty="0">
                <a:solidFill>
                  <a:srgbClr val="FF0000"/>
                </a:solidFill>
              </a:rPr>
              <a:t>63</a:t>
            </a:r>
            <a:r>
              <a:rPr kumimoji="1" lang="ja-JP" altLang="en-US" sz="2800" dirty="0">
                <a:solidFill>
                  <a:srgbClr val="FF0000"/>
                </a:solidFill>
              </a:rPr>
              <a:t>％</a:t>
            </a:r>
            <a:r>
              <a:rPr kumimoji="1" lang="ja-JP" altLang="en-US" sz="2800" dirty="0"/>
              <a:t>がこの配合飼料であった</a:t>
            </a:r>
            <a:endParaRPr kumimoji="1" lang="en-US" altLang="ja-JP" sz="2800" dirty="0"/>
          </a:p>
          <a:p>
            <a:endParaRPr lang="en-US" altLang="ja-JP" sz="2400" dirty="0"/>
          </a:p>
          <a:p>
            <a:endParaRPr kumimoji="1" lang="ja-JP" altLang="en-US" sz="2400" dirty="0"/>
          </a:p>
        </p:txBody>
      </p:sp>
      <p:sp>
        <p:nvSpPr>
          <p:cNvPr id="3" name="テキスト ボックス 2">
            <a:extLst>
              <a:ext uri="{FF2B5EF4-FFF2-40B4-BE49-F238E27FC236}">
                <a16:creationId xmlns:a16="http://schemas.microsoft.com/office/drawing/2014/main" id="{C2F0881C-3B21-EB52-96A3-9CE139489387}"/>
              </a:ext>
            </a:extLst>
          </p:cNvPr>
          <p:cNvSpPr txBox="1"/>
          <p:nvPr/>
        </p:nvSpPr>
        <p:spPr>
          <a:xfrm>
            <a:off x="136634" y="4451353"/>
            <a:ext cx="9259614" cy="2308324"/>
          </a:xfrm>
          <a:prstGeom prst="rect">
            <a:avLst/>
          </a:prstGeom>
          <a:noFill/>
        </p:spPr>
        <p:txBody>
          <a:bodyPr wrap="square" rtlCol="0">
            <a:spAutoFit/>
          </a:bodyPr>
          <a:lstStyle/>
          <a:p>
            <a:endParaRPr kumimoji="1" lang="en-US" altLang="ja-JP" dirty="0"/>
          </a:p>
          <a:p>
            <a:r>
              <a:rPr kumimoji="1" lang="ja-JP" altLang="en-US" dirty="0"/>
              <a:t>育成配合飼料中銅推奨量　</a:t>
            </a:r>
            <a:r>
              <a:rPr kumimoji="1" lang="en-US" altLang="ja-JP" dirty="0"/>
              <a:t>12ppm</a:t>
            </a:r>
            <a:r>
              <a:rPr kumimoji="1" lang="ja-JP" altLang="en-US" dirty="0"/>
              <a:t>　　　　　</a:t>
            </a:r>
            <a:r>
              <a:rPr kumimoji="1" lang="en-US" altLang="ja-JP" dirty="0"/>
              <a:t>NASEM2021</a:t>
            </a:r>
          </a:p>
          <a:p>
            <a:endParaRPr lang="en-US" altLang="ja-JP" dirty="0"/>
          </a:p>
          <a:p>
            <a:r>
              <a:rPr kumimoji="1" lang="ja-JP" altLang="en-US" dirty="0"/>
              <a:t>銅中毒限界量　</a:t>
            </a:r>
            <a:r>
              <a:rPr kumimoji="1" lang="en-US" altLang="ja-JP" dirty="0">
                <a:solidFill>
                  <a:srgbClr val="FF0000"/>
                </a:solidFill>
              </a:rPr>
              <a:t>40ppm</a:t>
            </a:r>
            <a:r>
              <a:rPr kumimoji="1" lang="ja-JP" altLang="en-US" dirty="0"/>
              <a:t>　</a:t>
            </a:r>
            <a:r>
              <a:rPr kumimoji="1" lang="en-US" altLang="ja-JP" dirty="0"/>
              <a:t>NRC2001</a:t>
            </a:r>
          </a:p>
          <a:p>
            <a:endParaRPr lang="en-US" altLang="ja-JP" dirty="0"/>
          </a:p>
          <a:p>
            <a:r>
              <a:rPr kumimoji="1" lang="ja-JP" altLang="en-US" dirty="0"/>
              <a:t>飼料中銅濃度</a:t>
            </a:r>
            <a:r>
              <a:rPr kumimoji="1" lang="en-US" altLang="ja-JP" dirty="0">
                <a:solidFill>
                  <a:srgbClr val="FF0000"/>
                </a:solidFill>
              </a:rPr>
              <a:t>25ppm</a:t>
            </a:r>
            <a:r>
              <a:rPr kumimoji="1" lang="ja-JP" altLang="en-US" dirty="0"/>
              <a:t>以上で銅中毒の疑い　病性鑑定マニュアル第</a:t>
            </a:r>
            <a:r>
              <a:rPr kumimoji="1" lang="en-US" altLang="ja-JP" dirty="0"/>
              <a:t>4</a:t>
            </a:r>
            <a:r>
              <a:rPr kumimoji="1" lang="ja-JP" altLang="en-US" dirty="0"/>
              <a:t>版</a:t>
            </a:r>
            <a:r>
              <a:rPr kumimoji="1" lang="en-US" altLang="ja-JP" dirty="0"/>
              <a:t>(2016)</a:t>
            </a:r>
          </a:p>
          <a:p>
            <a:endParaRPr lang="en-US" altLang="ja-JP" dirty="0"/>
          </a:p>
          <a:p>
            <a:endParaRPr kumimoji="1" lang="ja-JP" altLang="en-US" dirty="0"/>
          </a:p>
        </p:txBody>
      </p:sp>
      <p:sp>
        <p:nvSpPr>
          <p:cNvPr id="8" name="タイトル 1">
            <a:extLst>
              <a:ext uri="{FF2B5EF4-FFF2-40B4-BE49-F238E27FC236}">
                <a16:creationId xmlns:a16="http://schemas.microsoft.com/office/drawing/2014/main" id="{231F2CAF-5820-3580-019E-61C77AFF6A3A}"/>
              </a:ext>
            </a:extLst>
          </p:cNvPr>
          <p:cNvSpPr txBox="1">
            <a:spLocks/>
          </p:cNvSpPr>
          <p:nvPr/>
        </p:nvSpPr>
        <p:spPr bwMode="auto">
          <a:xfrm>
            <a:off x="239843" y="443380"/>
            <a:ext cx="6434226" cy="5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a:lstStyle>
          <a:p>
            <a:r>
              <a:rPr lang="ja-JP" altLang="en-US" sz="3600" kern="0" dirty="0"/>
              <a:t>経緯及び症例</a:t>
            </a:r>
          </a:p>
        </p:txBody>
      </p:sp>
    </p:spTree>
    <p:extLst>
      <p:ext uri="{BB962C8B-B14F-4D97-AF65-F5344CB8AC3E}">
        <p14:creationId xmlns:p14="http://schemas.microsoft.com/office/powerpoint/2010/main" val="2304227771"/>
      </p:ext>
    </p:extLst>
  </p:cSld>
  <p:clrMapOvr>
    <a:masterClrMapping/>
  </p:clrMapOvr>
  <mc:AlternateContent xmlns:mc="http://schemas.openxmlformats.org/markup-compatibility/2006" xmlns:p14="http://schemas.microsoft.com/office/powerpoint/2010/main">
    <mc:Choice Requires="p14">
      <p:transition spd="slow" p14:dur="2000" advTm="42943"/>
    </mc:Choice>
    <mc:Fallback xmlns="">
      <p:transition spd="slow" advTm="429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graphicFrame>
        <p:nvGraphicFramePr>
          <p:cNvPr id="4" name="表 3">
            <a:extLst>
              <a:ext uri="{FF2B5EF4-FFF2-40B4-BE49-F238E27FC236}">
                <a16:creationId xmlns:a16="http://schemas.microsoft.com/office/drawing/2014/main" id="{C728961E-043A-AE7B-BA00-073CF775B332}"/>
              </a:ext>
            </a:extLst>
          </p:cNvPr>
          <p:cNvGraphicFramePr>
            <a:graphicFrameLocks noGrp="1"/>
          </p:cNvGraphicFramePr>
          <p:nvPr>
            <p:extLst>
              <p:ext uri="{D42A27DB-BD31-4B8C-83A1-F6EECF244321}">
                <p14:modId xmlns:p14="http://schemas.microsoft.com/office/powerpoint/2010/main" val="2882239176"/>
              </p:ext>
            </p:extLst>
          </p:nvPr>
        </p:nvGraphicFramePr>
        <p:xfrm>
          <a:off x="210207" y="1016867"/>
          <a:ext cx="8019392" cy="4974940"/>
        </p:xfrm>
        <a:graphic>
          <a:graphicData uri="http://schemas.openxmlformats.org/drawingml/2006/table">
            <a:tbl>
              <a:tblPr/>
              <a:tblGrid>
                <a:gridCol w="770928">
                  <a:extLst>
                    <a:ext uri="{9D8B030D-6E8A-4147-A177-3AD203B41FA5}">
                      <a16:colId xmlns:a16="http://schemas.microsoft.com/office/drawing/2014/main" val="1864811290"/>
                    </a:ext>
                  </a:extLst>
                </a:gridCol>
                <a:gridCol w="710593">
                  <a:extLst>
                    <a:ext uri="{9D8B030D-6E8A-4147-A177-3AD203B41FA5}">
                      <a16:colId xmlns:a16="http://schemas.microsoft.com/office/drawing/2014/main" val="2865208833"/>
                    </a:ext>
                  </a:extLst>
                </a:gridCol>
                <a:gridCol w="687760">
                  <a:extLst>
                    <a:ext uri="{9D8B030D-6E8A-4147-A177-3AD203B41FA5}">
                      <a16:colId xmlns:a16="http://schemas.microsoft.com/office/drawing/2014/main" val="1753260934"/>
                    </a:ext>
                  </a:extLst>
                </a:gridCol>
                <a:gridCol w="1402968">
                  <a:extLst>
                    <a:ext uri="{9D8B030D-6E8A-4147-A177-3AD203B41FA5}">
                      <a16:colId xmlns:a16="http://schemas.microsoft.com/office/drawing/2014/main" val="522567411"/>
                    </a:ext>
                  </a:extLst>
                </a:gridCol>
                <a:gridCol w="1482381">
                  <a:extLst>
                    <a:ext uri="{9D8B030D-6E8A-4147-A177-3AD203B41FA5}">
                      <a16:colId xmlns:a16="http://schemas.microsoft.com/office/drawing/2014/main" val="2915684444"/>
                    </a:ext>
                  </a:extLst>
                </a:gridCol>
                <a:gridCol w="1482381">
                  <a:extLst>
                    <a:ext uri="{9D8B030D-6E8A-4147-A177-3AD203B41FA5}">
                      <a16:colId xmlns:a16="http://schemas.microsoft.com/office/drawing/2014/main" val="113708659"/>
                    </a:ext>
                  </a:extLst>
                </a:gridCol>
                <a:gridCol w="1482381">
                  <a:extLst>
                    <a:ext uri="{9D8B030D-6E8A-4147-A177-3AD203B41FA5}">
                      <a16:colId xmlns:a16="http://schemas.microsoft.com/office/drawing/2014/main" val="2039714636"/>
                    </a:ext>
                  </a:extLst>
                </a:gridCol>
              </a:tblGrid>
              <a:tr h="549715">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雌雄</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転帰</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発症日</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発症の日齢</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rPr>
                        <a:t>AST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rPr>
                        <a:t>GGT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128483"/>
                  </a:ext>
                </a:extLst>
              </a:tr>
              <a:tr h="335930">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2017/8/25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675617"/>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Yu Gothic" panose="020B0400000000000000" pitchFamily="50" charset="-128"/>
                          <a:ea typeface="Yu Gothic" panose="020B0400000000000000" pitchFamily="50" charset="-128"/>
                        </a:rPr>
                        <a:t>2017/8/28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218</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340836"/>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a:solidFill>
                            <a:srgbClr val="000000"/>
                          </a:solidFill>
                          <a:effectLst/>
                          <a:latin typeface="Yu Gothic" panose="020B0400000000000000" pitchFamily="50" charset="-128"/>
                          <a:ea typeface="Yu Gothic" panose="020B0400000000000000" pitchFamily="50" charset="-128"/>
                        </a:rPr>
                        <a:t>2017/11/2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rgbClr val="FF0000"/>
                          </a:solidFill>
                        </a:rPr>
                        <a:t>＞</a:t>
                      </a:r>
                      <a:r>
                        <a:rPr lang="en-US" altLang="ja-JP" sz="1800" b="1" dirty="0">
                          <a:solidFill>
                            <a:srgbClr val="FF0000"/>
                          </a:solidFill>
                        </a:rPr>
                        <a:t>952</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546043"/>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2017/12/1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rgbClr val="FF0000"/>
                          </a:solidFill>
                        </a:rPr>
                        <a:t>474</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362217"/>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539</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302</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838249"/>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2018/6/11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a:solidFill>
                            <a:srgbClr val="FF0000"/>
                          </a:solidFill>
                        </a:rPr>
                        <a:t>292</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047139"/>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229</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531752"/>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2019/12/5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492</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70065"/>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2020/8/18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b="1" dirty="0">
                          <a:solidFill>
                            <a:srgbClr val="FF0000"/>
                          </a:solidFill>
                        </a:rPr>
                        <a:t>720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492</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138181"/>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328</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744637"/>
                  </a:ext>
                </a:extLst>
              </a:tr>
              <a:tr h="393862">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2021/9/15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199</a:t>
                      </a:r>
                      <a:endParaRPr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11900"/>
                  </a:ext>
                </a:extLst>
              </a:tr>
            </a:tbl>
          </a:graphicData>
        </a:graphic>
      </p:graphicFrame>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2000</a:t>
            </a:r>
            <a:r>
              <a:rPr lang="ja-JP" altLang="en-US" sz="2400" b="1" dirty="0"/>
              <a:t>頭飼養　繁殖牧場での発症　黒毛和種</a:t>
            </a:r>
            <a:endParaRPr kumimoji="1" lang="ja-JP" altLang="en-US" sz="2400" b="1" dirty="0"/>
          </a:p>
        </p:txBody>
      </p:sp>
    </p:spTree>
    <p:extLst>
      <p:ext uri="{BB962C8B-B14F-4D97-AF65-F5344CB8AC3E}">
        <p14:creationId xmlns:p14="http://schemas.microsoft.com/office/powerpoint/2010/main" val="2321490573"/>
      </p:ext>
    </p:extLst>
  </p:cSld>
  <p:clrMapOvr>
    <a:masterClrMapping/>
  </p:clrMapOvr>
  <mc:AlternateContent xmlns:mc="http://schemas.openxmlformats.org/markup-compatibility/2006" xmlns:p14="http://schemas.microsoft.com/office/powerpoint/2010/main">
    <mc:Choice Requires="p14">
      <p:transition spd="slow" p14:dur="2000" advTm="28988"/>
    </mc:Choice>
    <mc:Fallback xmlns="">
      <p:transition spd="slow" advTm="289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2000</a:t>
            </a:r>
            <a:r>
              <a:rPr lang="ja-JP" altLang="en-US" sz="2400" b="1" dirty="0"/>
              <a:t>頭飼養　繁殖牧場での発症</a:t>
            </a:r>
            <a:endParaRPr kumimoji="1" lang="ja-JP" altLang="en-US" sz="2400" b="1" dirty="0"/>
          </a:p>
        </p:txBody>
      </p:sp>
      <p:graphicFrame>
        <p:nvGraphicFramePr>
          <p:cNvPr id="2" name="表 1">
            <a:extLst>
              <a:ext uri="{FF2B5EF4-FFF2-40B4-BE49-F238E27FC236}">
                <a16:creationId xmlns:a16="http://schemas.microsoft.com/office/drawing/2014/main" id="{DE6C91FA-7814-C6D7-81BB-435761B56DD4}"/>
              </a:ext>
            </a:extLst>
          </p:cNvPr>
          <p:cNvGraphicFramePr>
            <a:graphicFrameLocks noGrp="1"/>
          </p:cNvGraphicFramePr>
          <p:nvPr>
            <p:extLst>
              <p:ext uri="{D42A27DB-BD31-4B8C-83A1-F6EECF244321}">
                <p14:modId xmlns:p14="http://schemas.microsoft.com/office/powerpoint/2010/main" val="2180429364"/>
              </p:ext>
            </p:extLst>
          </p:nvPr>
        </p:nvGraphicFramePr>
        <p:xfrm>
          <a:off x="336330" y="1190964"/>
          <a:ext cx="6442713" cy="4862429"/>
        </p:xfrm>
        <a:graphic>
          <a:graphicData uri="http://schemas.openxmlformats.org/drawingml/2006/table">
            <a:tbl>
              <a:tblPr/>
              <a:tblGrid>
                <a:gridCol w="950711">
                  <a:extLst>
                    <a:ext uri="{9D8B030D-6E8A-4147-A177-3AD203B41FA5}">
                      <a16:colId xmlns:a16="http://schemas.microsoft.com/office/drawing/2014/main" val="2438515785"/>
                    </a:ext>
                  </a:extLst>
                </a:gridCol>
                <a:gridCol w="1007528">
                  <a:extLst>
                    <a:ext uri="{9D8B030D-6E8A-4147-A177-3AD203B41FA5}">
                      <a16:colId xmlns:a16="http://schemas.microsoft.com/office/drawing/2014/main" val="1462669079"/>
                    </a:ext>
                  </a:extLst>
                </a:gridCol>
                <a:gridCol w="2371895">
                  <a:extLst>
                    <a:ext uri="{9D8B030D-6E8A-4147-A177-3AD203B41FA5}">
                      <a16:colId xmlns:a16="http://schemas.microsoft.com/office/drawing/2014/main" val="112014709"/>
                    </a:ext>
                  </a:extLst>
                </a:gridCol>
                <a:gridCol w="2112579">
                  <a:extLst>
                    <a:ext uri="{9D8B030D-6E8A-4147-A177-3AD203B41FA5}">
                      <a16:colId xmlns:a16="http://schemas.microsoft.com/office/drawing/2014/main" val="1044684531"/>
                    </a:ext>
                  </a:extLst>
                </a:gridCol>
              </a:tblGrid>
              <a:tr h="303388">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0000"/>
                          </a:solidFill>
                          <a:effectLst/>
                          <a:latin typeface="Yu Gothic" panose="020B0400000000000000" pitchFamily="50" charset="-128"/>
                          <a:ea typeface="Yu Gothic" panose="020B0400000000000000" pitchFamily="50" charset="-128"/>
                        </a:rPr>
                        <a:t>転帰</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空回腸内容</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zh-TW" altLang="en-US" sz="2000" b="1" i="0" u="none" strike="noStrike" dirty="0">
                          <a:solidFill>
                            <a:srgbClr val="000000"/>
                          </a:solidFill>
                          <a:effectLst/>
                          <a:latin typeface="Yu Gothic" panose="020B0400000000000000" pitchFamily="50" charset="-128"/>
                          <a:ea typeface="Yu Gothic" panose="020B0400000000000000" pitchFamily="50" charset="-128"/>
                        </a:rPr>
                        <a:t>直腸内容</a:t>
                      </a:r>
                      <a:endParaRPr lang="en-US" altLang="zh-TW"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400314"/>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C.bifermentans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101094"/>
                  </a:ext>
                </a:extLst>
              </a:tr>
              <a:tr h="630178">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C.bifermentans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752348"/>
                  </a:ext>
                </a:extLst>
              </a:tr>
              <a:tr h="630178">
                <a:tc>
                  <a:txBody>
                    <a:bodyPr/>
                    <a:lstStyle/>
                    <a:p>
                      <a:pPr algn="r" fontAlgn="ctr"/>
                      <a:r>
                        <a:rPr lang="en-US" altLang="ja-JP" sz="2000" b="1" i="0" u="none" strike="noStrike">
                          <a:solidFill>
                            <a:srgbClr val="000000"/>
                          </a:solidFill>
                          <a:effectLst/>
                          <a:latin typeface="Yu Gothic" panose="020B0400000000000000" pitchFamily="50" charset="-128"/>
                          <a:ea typeface="Yu Gothic" panose="020B0400000000000000" pitchFamily="50" charset="-128"/>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C.bifermentans　</a:t>
                      </a: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591102"/>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6380671"/>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980840"/>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038110"/>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C.perfringens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87491"/>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00B0F0"/>
                          </a:solidFill>
                          <a:effectLst/>
                          <a:latin typeface="Yu Gothic" panose="020B0400000000000000" pitchFamily="50" charset="-128"/>
                          <a:ea typeface="Yu Gothic" panose="020B0400000000000000" pitchFamily="50" charset="-128"/>
                        </a:rPr>
                        <a:t>治癒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609301"/>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592868"/>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C.perfringens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431104"/>
                  </a:ext>
                </a:extLst>
              </a:tr>
              <a:tr h="365517">
                <a:tc>
                  <a:txBody>
                    <a:bodyPr/>
                    <a:lstStyle/>
                    <a:p>
                      <a:pPr algn="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a:solidFill>
                            <a:srgbClr val="000000"/>
                          </a:solidFill>
                          <a:effectLst/>
                          <a:latin typeface="Yu Gothic" panose="020B0400000000000000" pitchFamily="50" charset="-128"/>
                          <a:ea typeface="Yu Gothic" panose="020B0400000000000000" pitchFamily="50" charset="-128"/>
                        </a:rPr>
                        <a:t>C.perfringens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C.perfringens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095769"/>
                  </a:ext>
                </a:extLst>
              </a:tr>
            </a:tbl>
          </a:graphicData>
        </a:graphic>
      </p:graphicFrame>
      <p:graphicFrame>
        <p:nvGraphicFramePr>
          <p:cNvPr id="3" name="表 2">
            <a:extLst>
              <a:ext uri="{FF2B5EF4-FFF2-40B4-BE49-F238E27FC236}">
                <a16:creationId xmlns:a16="http://schemas.microsoft.com/office/drawing/2014/main" id="{E07D4218-A165-8444-E008-0F3B8B46FA16}"/>
              </a:ext>
            </a:extLst>
          </p:cNvPr>
          <p:cNvGraphicFramePr>
            <a:graphicFrameLocks noGrp="1"/>
          </p:cNvGraphicFramePr>
          <p:nvPr>
            <p:extLst>
              <p:ext uri="{D42A27DB-BD31-4B8C-83A1-F6EECF244321}">
                <p14:modId xmlns:p14="http://schemas.microsoft.com/office/powerpoint/2010/main" val="879233293"/>
              </p:ext>
            </p:extLst>
          </p:nvPr>
        </p:nvGraphicFramePr>
        <p:xfrm>
          <a:off x="6779043" y="1190964"/>
          <a:ext cx="2238833" cy="4862429"/>
        </p:xfrm>
        <a:graphic>
          <a:graphicData uri="http://schemas.openxmlformats.org/drawingml/2006/table">
            <a:tbl>
              <a:tblPr/>
              <a:tblGrid>
                <a:gridCol w="2238833">
                  <a:extLst>
                    <a:ext uri="{9D8B030D-6E8A-4147-A177-3AD203B41FA5}">
                      <a16:colId xmlns:a16="http://schemas.microsoft.com/office/drawing/2014/main" val="1208446215"/>
                    </a:ext>
                  </a:extLst>
                </a:gridCol>
              </a:tblGrid>
              <a:tr h="303388">
                <a:tc>
                  <a:txBody>
                    <a:bodyPr/>
                    <a:lstStyle/>
                    <a:p>
                      <a:pPr algn="l" fontAlgn="ctr"/>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肝臓</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476437"/>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0679879"/>
                  </a:ext>
                </a:extLst>
              </a:tr>
              <a:tr h="630178">
                <a:tc>
                  <a:txBody>
                    <a:bodyPr/>
                    <a:lstStyle/>
                    <a:p>
                      <a:pPr algn="l" fontAlgn="ctr"/>
                      <a:r>
                        <a:rPr lang="en-US" sz="2000" b="1" i="0" u="none" strike="noStrike" dirty="0" err="1">
                          <a:solidFill>
                            <a:srgbClr val="000000"/>
                          </a:solidFill>
                          <a:effectLst/>
                          <a:latin typeface="Yu Gothic" panose="020B0400000000000000" pitchFamily="50" charset="-128"/>
                          <a:ea typeface="Yu Gothic" panose="020B0400000000000000" pitchFamily="50" charset="-128"/>
                        </a:rPr>
                        <a:t>C.bifermentans</a:t>
                      </a:r>
                      <a:endParaRPr lang="en-US" sz="2000" b="1"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995613"/>
                  </a:ext>
                </a:extLst>
              </a:tr>
              <a:tr h="630178">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355491"/>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527678"/>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476666"/>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349958"/>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58276"/>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432872"/>
                  </a:ext>
                </a:extLst>
              </a:tr>
              <a:tr h="365517">
                <a:tc>
                  <a:txBody>
                    <a:bodyPr/>
                    <a:lstStyle/>
                    <a:p>
                      <a:pPr algn="l" fontAlgn="ctr"/>
                      <a:r>
                        <a:rPr lang="en-US" sz="2000" b="1" i="0" u="none" strike="noStrike" dirty="0">
                          <a:solidFill>
                            <a:srgbClr val="000000"/>
                          </a:solidFill>
                          <a:effectLst/>
                          <a:latin typeface="Yu Gothic" panose="020B0400000000000000" pitchFamily="50" charset="-128"/>
                          <a:ea typeface="Yu Gothic" panose="020B0400000000000000" pitchFamily="50" charset="-128"/>
                        </a:rPr>
                        <a:t>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839672"/>
                  </a:ext>
                </a:extLst>
              </a:tr>
              <a:tr h="365517">
                <a:tc>
                  <a:txBody>
                    <a:bodyPr/>
                    <a:lstStyle/>
                    <a:p>
                      <a:pPr algn="l"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523211"/>
                  </a:ext>
                </a:extLst>
              </a:tr>
              <a:tr h="365517">
                <a:tc>
                  <a:txBody>
                    <a:bodyPr/>
                    <a:lstStyle/>
                    <a:p>
                      <a:pPr algn="l"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460471"/>
                  </a:ext>
                </a:extLst>
              </a:tr>
            </a:tbl>
          </a:graphicData>
        </a:graphic>
      </p:graphicFrame>
      <p:sp>
        <p:nvSpPr>
          <p:cNvPr id="7" name="フッター プレースホルダ 4">
            <a:extLst>
              <a:ext uri="{FF2B5EF4-FFF2-40B4-BE49-F238E27FC236}">
                <a16:creationId xmlns:a16="http://schemas.microsoft.com/office/drawing/2014/main" id="{F3EFAA5B-36AA-4A96-A434-996B4E2FDD1A}"/>
              </a:ext>
            </a:extLst>
          </p:cNvPr>
          <p:cNvSpPr txBox="1">
            <a:spLocks/>
          </p:cNvSpPr>
          <p:nvPr/>
        </p:nvSpPr>
        <p:spPr bwMode="auto">
          <a:xfrm>
            <a:off x="5780088" y="6196281"/>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rgbClr val="000000"/>
                </a:solidFill>
                <a:latin typeface="Arial Black"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2000" kern="0">
                <a:solidFill>
                  <a:sysClr val="windowText" lastClr="000000"/>
                </a:solidFill>
                <a:latin typeface="HGS創英角ﾎﾟｯﾌﾟ体" pitchFamily="50" charset="-128"/>
                <a:ea typeface="HGS創英角ﾎﾟｯﾌﾟ体" pitchFamily="50" charset="-128"/>
              </a:rPr>
              <a:t>(</a:t>
            </a:r>
            <a:r>
              <a:rPr lang="ja-JP" altLang="en-US" sz="2000" kern="0">
                <a:solidFill>
                  <a:sysClr val="windowText" lastClr="000000"/>
                </a:solidFill>
                <a:latin typeface="HGS創英角ﾎﾟｯﾌﾟ体" pitchFamily="50" charset="-128"/>
                <a:ea typeface="HGS創英角ﾎﾟｯﾌﾟ体" pitchFamily="50" charset="-128"/>
              </a:rPr>
              <a:t>株</a:t>
            </a:r>
            <a:r>
              <a:rPr lang="en-US" altLang="ja-JP" sz="2000" kern="0">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pic>
        <p:nvPicPr>
          <p:cNvPr id="6" name="Picture 5" descr="image_01_cow">
            <a:extLst>
              <a:ext uri="{FF2B5EF4-FFF2-40B4-BE49-F238E27FC236}">
                <a16:creationId xmlns:a16="http://schemas.microsoft.com/office/drawing/2014/main" id="{6C9ABE2D-C395-48EC-A393-64079DF22453}"/>
              </a:ext>
            </a:extLst>
          </p:cNvPr>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962144"/>
      </p:ext>
    </p:extLst>
  </p:cSld>
  <p:clrMapOvr>
    <a:masterClrMapping/>
  </p:clrMapOvr>
  <mc:AlternateContent xmlns:mc="http://schemas.openxmlformats.org/markup-compatibility/2006" xmlns:p14="http://schemas.microsoft.com/office/powerpoint/2010/main">
    <mc:Choice Requires="p14">
      <p:transition spd="slow" p14:dur="2000" advTm="17770"/>
    </mc:Choice>
    <mc:Fallback xmlns="">
      <p:transition spd="slow" advTm="177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image_01_cow"/>
          <p:cNvPicPr>
            <a:picLocks noChangeAspect="1" noChangeArrowheads="1"/>
          </p:cNvPicPr>
          <p:nvPr/>
        </p:nvPicPr>
        <p:blipFill>
          <a:blip r:embed="rId3" cstate="print">
            <a:clrChange>
              <a:clrFrom>
                <a:srgbClr val="000096"/>
              </a:clrFrom>
              <a:clrTo>
                <a:srgbClr val="000096">
                  <a:alpha val="0"/>
                </a:srgbClr>
              </a:clrTo>
            </a:clrChange>
            <a:extLst>
              <a:ext uri="{28A0092B-C50C-407E-A947-70E740481C1C}">
                <a14:useLocalDpi xmlns:a14="http://schemas.microsoft.com/office/drawing/2010/main" val="0"/>
              </a:ext>
            </a:extLst>
          </a:blip>
          <a:srcRect/>
          <a:stretch>
            <a:fillRect/>
          </a:stretch>
        </p:blipFill>
        <p:spPr bwMode="auto">
          <a:xfrm>
            <a:off x="8447088" y="5490541"/>
            <a:ext cx="6969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ッター プレースホルダ 4"/>
          <p:cNvSpPr>
            <a:spLocks noGrp="1"/>
          </p:cNvSpPr>
          <p:nvPr>
            <p:ph type="ftr" sz="quarter" idx="11"/>
          </p:nvPr>
        </p:nvSpPr>
        <p:spPr>
          <a:xfrm>
            <a:off x="5780088" y="6196281"/>
            <a:ext cx="2667000" cy="457200"/>
          </a:xfrm>
        </p:spPr>
        <p:txBody>
          <a:bodyPr/>
          <a:lstStyle/>
          <a:p>
            <a:pPr>
              <a:defRPr/>
            </a:pPr>
            <a:r>
              <a:rPr lang="en-US" altLang="ja-JP" sz="2000" kern="0" dirty="0">
                <a:solidFill>
                  <a:sysClr val="windowText" lastClr="000000"/>
                </a:solidFill>
                <a:latin typeface="HGS創英角ﾎﾟｯﾌﾟ体" pitchFamily="50" charset="-128"/>
                <a:ea typeface="HGS創英角ﾎﾟｯﾌﾟ体" pitchFamily="50" charset="-128"/>
              </a:rPr>
              <a:t>(</a:t>
            </a:r>
            <a:r>
              <a:rPr lang="ja-JP" altLang="en-US" sz="2000" kern="0" dirty="0">
                <a:solidFill>
                  <a:sysClr val="windowText" lastClr="000000"/>
                </a:solidFill>
                <a:latin typeface="HGS創英角ﾎﾟｯﾌﾟ体" pitchFamily="50" charset="-128"/>
                <a:ea typeface="HGS創英角ﾎﾟｯﾌﾟ体" pitchFamily="50" charset="-128"/>
              </a:rPr>
              <a:t>株</a:t>
            </a:r>
            <a:r>
              <a:rPr lang="en-US" altLang="ja-JP" sz="2000" kern="0" dirty="0">
                <a:solidFill>
                  <a:sysClr val="windowText" lastClr="000000"/>
                </a:solidFill>
                <a:latin typeface="HGS創英角ﾎﾟｯﾌﾟ体" pitchFamily="50" charset="-128"/>
                <a:ea typeface="HGS創英角ﾎﾟｯﾌﾟ体" pitchFamily="50" charset="-128"/>
              </a:rPr>
              <a:t>)</a:t>
            </a:r>
            <a:r>
              <a:rPr lang="en-US" altLang="ja-JP" sz="2000" kern="0" dirty="0" err="1">
                <a:solidFill>
                  <a:sysClr val="windowText" lastClr="000000"/>
                </a:solidFill>
                <a:latin typeface="HGS創英角ﾎﾟｯﾌﾟ体" pitchFamily="50" charset="-128"/>
                <a:ea typeface="HGS創英角ﾎﾟｯﾌﾟ体" pitchFamily="50" charset="-128"/>
              </a:rPr>
              <a:t>益田大動物診療所</a:t>
            </a:r>
            <a:endParaRPr lang="en-US" altLang="ja-JP" sz="2000" kern="0" dirty="0">
              <a:solidFill>
                <a:sysClr val="windowText" lastClr="000000"/>
              </a:solidFill>
              <a:latin typeface="HGS創英角ﾎﾟｯﾌﾟ体" pitchFamily="50" charset="-128"/>
              <a:ea typeface="HGS創英角ﾎﾟｯﾌﾟ体" pitchFamily="50" charset="-128"/>
            </a:endParaRPr>
          </a:p>
        </p:txBody>
      </p:sp>
      <p:sp>
        <p:nvSpPr>
          <p:cNvPr id="5" name="テキスト ボックス 4">
            <a:extLst>
              <a:ext uri="{FF2B5EF4-FFF2-40B4-BE49-F238E27FC236}">
                <a16:creationId xmlns:a16="http://schemas.microsoft.com/office/drawing/2014/main" id="{D75F83D1-A2D5-91E9-468F-8175DE594804}"/>
              </a:ext>
            </a:extLst>
          </p:cNvPr>
          <p:cNvSpPr txBox="1"/>
          <p:nvPr/>
        </p:nvSpPr>
        <p:spPr>
          <a:xfrm>
            <a:off x="567559" y="515057"/>
            <a:ext cx="7662041" cy="461665"/>
          </a:xfrm>
          <a:prstGeom prst="rect">
            <a:avLst/>
          </a:prstGeom>
          <a:noFill/>
        </p:spPr>
        <p:txBody>
          <a:bodyPr wrap="square" rtlCol="0">
            <a:spAutoFit/>
          </a:bodyPr>
          <a:lstStyle/>
          <a:p>
            <a:r>
              <a:rPr lang="en-US" altLang="ja-JP" sz="2400" b="1" dirty="0"/>
              <a:t>2000</a:t>
            </a:r>
            <a:r>
              <a:rPr lang="ja-JP" altLang="en-US" sz="2400" b="1" dirty="0"/>
              <a:t>頭飼養　酪農牧場での発症　黒毛和種</a:t>
            </a:r>
            <a:endParaRPr kumimoji="1" lang="ja-JP" altLang="en-US" sz="2400" b="1" dirty="0"/>
          </a:p>
        </p:txBody>
      </p:sp>
      <p:graphicFrame>
        <p:nvGraphicFramePr>
          <p:cNvPr id="3" name="表 2">
            <a:extLst>
              <a:ext uri="{FF2B5EF4-FFF2-40B4-BE49-F238E27FC236}">
                <a16:creationId xmlns:a16="http://schemas.microsoft.com/office/drawing/2014/main" id="{802278E5-E460-E610-6637-66E22F3060C2}"/>
              </a:ext>
            </a:extLst>
          </p:cNvPr>
          <p:cNvGraphicFramePr>
            <a:graphicFrameLocks noGrp="1"/>
          </p:cNvGraphicFramePr>
          <p:nvPr>
            <p:extLst>
              <p:ext uri="{D42A27DB-BD31-4B8C-83A1-F6EECF244321}">
                <p14:modId xmlns:p14="http://schemas.microsoft.com/office/powerpoint/2010/main" val="3953807518"/>
              </p:ext>
            </p:extLst>
          </p:nvPr>
        </p:nvGraphicFramePr>
        <p:xfrm>
          <a:off x="455228" y="1332618"/>
          <a:ext cx="8089680" cy="4615753"/>
        </p:xfrm>
        <a:graphic>
          <a:graphicData uri="http://schemas.openxmlformats.org/drawingml/2006/table">
            <a:tbl>
              <a:tblPr/>
              <a:tblGrid>
                <a:gridCol w="856495">
                  <a:extLst>
                    <a:ext uri="{9D8B030D-6E8A-4147-A177-3AD203B41FA5}">
                      <a16:colId xmlns:a16="http://schemas.microsoft.com/office/drawing/2014/main" val="2064155960"/>
                    </a:ext>
                  </a:extLst>
                </a:gridCol>
                <a:gridCol w="737794">
                  <a:extLst>
                    <a:ext uri="{9D8B030D-6E8A-4147-A177-3AD203B41FA5}">
                      <a16:colId xmlns:a16="http://schemas.microsoft.com/office/drawing/2014/main" val="3011487666"/>
                    </a:ext>
                  </a:extLst>
                </a:gridCol>
                <a:gridCol w="809297">
                  <a:extLst>
                    <a:ext uri="{9D8B030D-6E8A-4147-A177-3AD203B41FA5}">
                      <a16:colId xmlns:a16="http://schemas.microsoft.com/office/drawing/2014/main" val="332242816"/>
                    </a:ext>
                  </a:extLst>
                </a:gridCol>
                <a:gridCol w="1608083">
                  <a:extLst>
                    <a:ext uri="{9D8B030D-6E8A-4147-A177-3AD203B41FA5}">
                      <a16:colId xmlns:a16="http://schemas.microsoft.com/office/drawing/2014/main" val="936031316"/>
                    </a:ext>
                  </a:extLst>
                </a:gridCol>
                <a:gridCol w="1531313">
                  <a:extLst>
                    <a:ext uri="{9D8B030D-6E8A-4147-A177-3AD203B41FA5}">
                      <a16:colId xmlns:a16="http://schemas.microsoft.com/office/drawing/2014/main" val="3078356432"/>
                    </a:ext>
                  </a:extLst>
                </a:gridCol>
                <a:gridCol w="1273349">
                  <a:extLst>
                    <a:ext uri="{9D8B030D-6E8A-4147-A177-3AD203B41FA5}">
                      <a16:colId xmlns:a16="http://schemas.microsoft.com/office/drawing/2014/main" val="2574297088"/>
                    </a:ext>
                  </a:extLst>
                </a:gridCol>
                <a:gridCol w="1273349">
                  <a:extLst>
                    <a:ext uri="{9D8B030D-6E8A-4147-A177-3AD203B41FA5}">
                      <a16:colId xmlns:a16="http://schemas.microsoft.com/office/drawing/2014/main" val="3604729300"/>
                    </a:ext>
                  </a:extLst>
                </a:gridCol>
              </a:tblGrid>
              <a:tr h="562573">
                <a:tc>
                  <a:txBody>
                    <a:bodyPr/>
                    <a:lstStyle/>
                    <a:p>
                      <a:pPr algn="l" fontAlgn="b"/>
                      <a:r>
                        <a:rPr lang="en-US" sz="2000" b="1" i="0" u="none" strike="noStrike" dirty="0">
                          <a:solidFill>
                            <a:srgbClr val="000000"/>
                          </a:solidFill>
                          <a:effectLst/>
                          <a:latin typeface="Yu Gothic" panose="020B0400000000000000" pitchFamily="50" charset="-128"/>
                          <a:ea typeface="Yu Gothic" panose="020B0400000000000000" pitchFamily="50" charset="-128"/>
                        </a:rPr>
                        <a:t>No</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雌雄</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転帰</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発症日</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発症の日齢</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kumimoji="1" lang="en-US" altLang="ja-JP" sz="2000" dirty="0">
                          <a:solidFill>
                            <a:schemeClr val="tx1"/>
                          </a:solidFill>
                        </a:rPr>
                        <a:t>AST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kumimoji="1" lang="en-US" altLang="ja-JP" sz="2000" dirty="0">
                          <a:solidFill>
                            <a:schemeClr val="tx1"/>
                          </a:solidFill>
                        </a:rPr>
                        <a:t>GGT</a:t>
                      </a:r>
                    </a:p>
                    <a:p>
                      <a:pPr algn="ctr"/>
                      <a:r>
                        <a:rPr kumimoji="1" lang="en-US" altLang="ja-JP" sz="1800" dirty="0">
                          <a:solidFill>
                            <a:schemeClr val="tx1"/>
                          </a:solidFill>
                        </a:rPr>
                        <a:t>(U/L)</a:t>
                      </a:r>
                      <a:endParaRPr kumimoji="1" lang="ja-JP" altLang="en-US" sz="1800" dirty="0">
                        <a:solidFill>
                          <a:schemeClr val="tx1"/>
                        </a:solidFill>
                      </a:endParaRPr>
                    </a:p>
                  </a:txBody>
                  <a:tcP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541779"/>
                  </a:ext>
                </a:extLst>
              </a:tr>
              <a:tr h="611534">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2019/11/10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248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altLang="ja-JP" sz="1800" b="1" dirty="0">
                          <a:solidFill>
                            <a:srgbClr val="FF0000"/>
                          </a:solidFill>
                        </a:rPr>
                        <a:t>290</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800" b="1" dirty="0">
                          <a:solidFill>
                            <a:srgbClr val="FF0000"/>
                          </a:solidFill>
                        </a:rPr>
                        <a:t>87</a:t>
                      </a:r>
                      <a:endParaRPr kumimoji="1"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492707"/>
                  </a:ext>
                </a:extLst>
              </a:tr>
              <a:tr h="611534">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2019/11/15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altLang="ja-JP" sz="1800" b="1" dirty="0">
                          <a:solidFill>
                            <a:srgbClr val="FF0000"/>
                          </a:solidFill>
                        </a:rPr>
                        <a:t>210</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818373"/>
                  </a:ext>
                </a:extLst>
              </a:tr>
              <a:tr h="544425">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2020/9/19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rgbClr val="FF0000"/>
                          </a:solidFill>
                        </a:rPr>
                        <a:t>＞</a:t>
                      </a:r>
                      <a:r>
                        <a:rPr lang="en-US" altLang="ja-JP" sz="1800" b="1" dirty="0">
                          <a:solidFill>
                            <a:srgbClr val="FF0000"/>
                          </a:solidFill>
                        </a:rPr>
                        <a:t>952</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235059"/>
                  </a:ext>
                </a:extLst>
              </a:tr>
              <a:tr h="544425">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2020/12/3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193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1083</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800" b="1" dirty="0">
                          <a:solidFill>
                            <a:srgbClr val="FF0000"/>
                          </a:solidFill>
                        </a:rPr>
                        <a:t>296</a:t>
                      </a:r>
                      <a:endParaRPr kumimoji="1"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672592"/>
                  </a:ext>
                </a:extLst>
              </a:tr>
              <a:tr h="544425">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2021/3/24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rgbClr val="FF0000"/>
                          </a:solidFill>
                        </a:rPr>
                        <a:t>＞</a:t>
                      </a:r>
                      <a:r>
                        <a:rPr lang="en-US" altLang="ja-JP" sz="1800" b="1" dirty="0">
                          <a:solidFill>
                            <a:srgbClr val="FF0000"/>
                          </a:solidFill>
                        </a:rPr>
                        <a:t>1000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altLang="ja-JP" sz="1800" b="1" dirty="0">
                          <a:solidFill>
                            <a:srgbClr val="FF0000"/>
                          </a:solidFill>
                        </a:rPr>
                        <a:t>286</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88103"/>
                  </a:ext>
                </a:extLst>
              </a:tr>
              <a:tr h="544425">
                <a:tc>
                  <a:txBody>
                    <a:bodyPr/>
                    <a:lstStyle/>
                    <a:p>
                      <a:pPr algn="r" fontAlgn="b"/>
                      <a:r>
                        <a:rPr lang="en-US" altLang="ja-JP" sz="2000" b="1" i="0" u="none" strike="noStrike" dirty="0">
                          <a:solidFill>
                            <a:srgbClr val="FF0000"/>
                          </a:solidFill>
                          <a:effectLst/>
                          <a:latin typeface="Yu Gothic" panose="020B0400000000000000" pitchFamily="50" charset="-128"/>
                          <a:ea typeface="Yu Gothic" panose="020B0400000000000000" pitchFamily="50" charset="-128"/>
                        </a:rPr>
                        <a:t>16</a:t>
                      </a:r>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再発</a:t>
                      </a:r>
                      <a:endParaRPr lang="en-US" altLang="ja-JP" sz="2000" b="1" i="0" u="none" strike="noStrike" dirty="0">
                        <a:solidFill>
                          <a:srgbClr val="FF0000"/>
                        </a:solidFill>
                        <a:effectLst/>
                        <a:latin typeface="Yu Gothic" panose="020B0400000000000000" pitchFamily="50" charset="-128"/>
                        <a:ea typeface="Yu Gothic" panose="020B0400000000000000" pitchFamily="50" charset="-128"/>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a:solidFill>
                            <a:srgbClr val="000000"/>
                          </a:solidFill>
                          <a:effectLst/>
                          <a:latin typeface="Yu Gothic" panose="020B0400000000000000" pitchFamily="50" charset="-128"/>
                          <a:ea typeface="Yu Gothic" panose="020B0400000000000000" pitchFamily="50" charset="-128"/>
                        </a:rPr>
                        <a:t>雌</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00B0F0"/>
                          </a:solidFill>
                          <a:effectLst/>
                          <a:latin typeface="Yu Gothic" panose="020B0400000000000000" pitchFamily="50" charset="-128"/>
                          <a:ea typeface="Yu Gothic" panose="020B0400000000000000" pitchFamily="50" charset="-128"/>
                        </a:rPr>
                        <a:t>治癒</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2021/6/3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301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altLang="ja-JP" sz="1800" b="1" dirty="0">
                          <a:solidFill>
                            <a:srgbClr val="FF0000"/>
                          </a:solidFill>
                        </a:rPr>
                        <a:t>218</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800" b="1" dirty="0">
                          <a:solidFill>
                            <a:srgbClr val="FF0000"/>
                          </a:solidFill>
                        </a:rPr>
                        <a:t>337</a:t>
                      </a:r>
                      <a:endParaRPr kumimoji="1"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258849"/>
                  </a:ext>
                </a:extLst>
              </a:tr>
              <a:tr h="544425">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2000" b="1" i="0" u="none" strike="noStrike" dirty="0">
                          <a:solidFill>
                            <a:srgbClr val="000000"/>
                          </a:solidFill>
                          <a:effectLst/>
                          <a:latin typeface="Yu Gothic" panose="020B0400000000000000" pitchFamily="50" charset="-128"/>
                          <a:ea typeface="Yu Gothic" panose="020B0400000000000000" pitchFamily="50" charset="-128"/>
                        </a:rPr>
                        <a:t>去勢</a:t>
                      </a:r>
                    </a:p>
                  </a:txBody>
                  <a:tcPr marL="7620" marR="7620" marT="762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000" b="1" i="0" u="none" strike="noStrike" dirty="0">
                          <a:solidFill>
                            <a:srgbClr val="FF0000"/>
                          </a:solidFill>
                          <a:effectLst/>
                          <a:latin typeface="Yu Gothic" panose="020B0400000000000000" pitchFamily="50" charset="-128"/>
                          <a:ea typeface="Yu Gothic" panose="020B0400000000000000" pitchFamily="50" charset="-128"/>
                        </a:rPr>
                        <a:t>死亡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a:solidFill>
                            <a:srgbClr val="000000"/>
                          </a:solidFill>
                          <a:effectLst/>
                          <a:latin typeface="Yu Gothic" panose="020B0400000000000000" pitchFamily="50" charset="-128"/>
                          <a:ea typeface="Yu Gothic" panose="020B0400000000000000" pitchFamily="50" charset="-128"/>
                        </a:rPr>
                        <a:t>2021/8/2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217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800" b="1" dirty="0">
                          <a:solidFill>
                            <a:srgbClr val="FF0000"/>
                          </a:solidFill>
                        </a:rPr>
                        <a:t>＞</a:t>
                      </a:r>
                      <a:r>
                        <a:rPr lang="en-US" altLang="ja-JP" sz="1800" b="1" dirty="0">
                          <a:solidFill>
                            <a:srgbClr val="FF0000"/>
                          </a:solidFill>
                        </a:rPr>
                        <a:t>1000</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rPr>
                        <a:t>379</a:t>
                      </a:r>
                      <a:endParaRPr lang="ja-JP" altLang="en-US" sz="1800" b="1"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192959"/>
                  </a:ext>
                </a:extLst>
              </a:tr>
            </a:tbl>
          </a:graphicData>
        </a:graphic>
      </p:graphicFrame>
    </p:spTree>
    <p:extLst>
      <p:ext uri="{BB962C8B-B14F-4D97-AF65-F5344CB8AC3E}">
        <p14:creationId xmlns:p14="http://schemas.microsoft.com/office/powerpoint/2010/main" val="511999045"/>
      </p:ext>
    </p:extLst>
  </p:cSld>
  <p:clrMapOvr>
    <a:masterClrMapping/>
  </p:clrMapOvr>
  <mc:AlternateContent xmlns:mc="http://schemas.openxmlformats.org/markup-compatibility/2006" xmlns:p14="http://schemas.microsoft.com/office/powerpoint/2010/main">
    <mc:Choice Requires="p14">
      <p:transition spd="slow" p14:dur="2000" advTm="25900"/>
    </mc:Choice>
    <mc:Fallback xmlns="">
      <p:transition spd="slow" advTm="25900"/>
    </mc:Fallback>
  </mc:AlternateContent>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4473</TotalTime>
  <Words>2767</Words>
  <Application>Microsoft Office PowerPoint</Application>
  <PresentationFormat>画面に合わせる (4:3)</PresentationFormat>
  <Paragraphs>619</Paragraphs>
  <Slides>21</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HGS創英角ﾎﾟｯﾌﾟ体</vt:lpstr>
      <vt:lpstr>ＭＳ Ｐゴシック</vt:lpstr>
      <vt:lpstr>新細明體</vt:lpstr>
      <vt:lpstr>Yu Gothic</vt:lpstr>
      <vt:lpstr>Yu Gothic</vt:lpstr>
      <vt:lpstr>Arial</vt:lpstr>
      <vt:lpstr>Arial Black</vt:lpstr>
      <vt:lpstr>Calibri</vt:lpstr>
      <vt:lpstr>Times New Roman</vt:lpstr>
      <vt:lpstr>Wingdings</vt:lpstr>
      <vt:lpstr>Pixel</vt:lpstr>
      <vt:lpstr>黒毛和種子牛における 慢性銅中毒の関与が疑われた 農場に対する飼料中銅濃度の再考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X線検査を用いて確定診断を行った 球節脱臼の一症例</dc:title>
  <dc:creator>益田大動物診療所</dc:creator>
  <cp:lastModifiedBy>DC27</cp:lastModifiedBy>
  <cp:revision>280</cp:revision>
  <cp:lastPrinted>2022-07-22T07:19:57Z</cp:lastPrinted>
  <dcterms:created xsi:type="dcterms:W3CDTF">2017-05-11T04:55:41Z</dcterms:created>
  <dcterms:modified xsi:type="dcterms:W3CDTF">2022-07-28T04:51:54Z</dcterms:modified>
</cp:coreProperties>
</file>