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8" r:id="rId2"/>
    <p:sldId id="288" r:id="rId3"/>
    <p:sldId id="271" r:id="rId4"/>
    <p:sldId id="272" r:id="rId5"/>
    <p:sldId id="290" r:id="rId6"/>
    <p:sldId id="293" r:id="rId7"/>
    <p:sldId id="294" r:id="rId8"/>
    <p:sldId id="296" r:id="rId9"/>
    <p:sldId id="289" r:id="rId10"/>
    <p:sldId id="298" r:id="rId11"/>
    <p:sldId id="299" r:id="rId12"/>
    <p:sldId id="300" r:id="rId13"/>
    <p:sldId id="301" r:id="rId1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C27" initials="D" lastIdx="1" clrIdx="0">
    <p:extLst>
      <p:ext uri="{19B8F6BF-5375-455C-9EA6-DF929625EA0E}">
        <p15:presenceInfo xmlns:p15="http://schemas.microsoft.com/office/powerpoint/2012/main" userId="DC2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7" autoAdjust="0"/>
    <p:restoredTop sz="82242" autoAdjust="0"/>
  </p:normalViewPr>
  <p:slideViewPr>
    <p:cSldViewPr>
      <p:cViewPr varScale="1">
        <p:scale>
          <a:sx n="83" d="100"/>
          <a:sy n="83" d="100"/>
        </p:scale>
        <p:origin x="1480" y="40"/>
      </p:cViewPr>
      <p:guideLst>
        <p:guide orient="horz" pos="229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DDAE3C9-CE8A-4D33-8369-69D7221EC96D}" type="datetimeFigureOut">
              <a:rPr kumimoji="1" lang="ja-JP" altLang="en-US" smtClean="0"/>
              <a:t>2022/7/28</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EBBD168-63E8-4025-9E2C-FFB7A39345AD}" type="slidenum">
              <a:rPr kumimoji="1" lang="ja-JP" altLang="en-US" smtClean="0"/>
              <a:t>‹#›</a:t>
            </a:fld>
            <a:endParaRPr kumimoji="1" lang="ja-JP" altLang="en-US"/>
          </a:p>
        </p:txBody>
      </p:sp>
    </p:spTree>
    <p:extLst>
      <p:ext uri="{BB962C8B-B14F-4D97-AF65-F5344CB8AC3E}">
        <p14:creationId xmlns:p14="http://schemas.microsoft.com/office/powerpoint/2010/main" val="2110958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26CE908-E2F9-4597-9822-C0622D27A0A9}" type="datetimeFigureOut">
              <a:rPr kumimoji="1" lang="ja-JP" altLang="en-US" smtClean="0"/>
              <a:t>2022/7/28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853F8B9-9285-464B-BC71-7D83B3E0051E}" type="slidenum">
              <a:rPr kumimoji="1" lang="ja-JP" altLang="en-US" smtClean="0"/>
              <a:t>‹#›</a:t>
            </a:fld>
            <a:endParaRPr kumimoji="1" lang="ja-JP" altLang="en-US"/>
          </a:p>
        </p:txBody>
      </p:sp>
    </p:spTree>
    <p:extLst>
      <p:ext uri="{BB962C8B-B14F-4D97-AF65-F5344CB8AC3E}">
        <p14:creationId xmlns:p14="http://schemas.microsoft.com/office/powerpoint/2010/main" val="2176214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島根県益田大動物診療所の高橋海秀です。</a:t>
            </a:r>
            <a:endParaRPr kumimoji="1" lang="en-US" altLang="ja-JP" dirty="0"/>
          </a:p>
          <a:p>
            <a:r>
              <a:rPr kumimoji="1" lang="ja-JP" altLang="en-US" dirty="0"/>
              <a:t>趾皮膚炎に対するアセチルヒドロキシプロリンと湿潤療法併用による治療効果の検討について発表させていただきます</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a:t>
            </a:fld>
            <a:endParaRPr kumimoji="1" lang="ja-JP" altLang="en-US"/>
          </a:p>
        </p:txBody>
      </p:sp>
    </p:spTree>
    <p:extLst>
      <p:ext uri="{BB962C8B-B14F-4D97-AF65-F5344CB8AC3E}">
        <p14:creationId xmlns:p14="http://schemas.microsoft.com/office/powerpoint/2010/main" val="347247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考察です。</a:t>
            </a:r>
            <a:endParaRPr kumimoji="1" lang="en-US" altLang="ja-JP" dirty="0"/>
          </a:p>
          <a:p>
            <a:r>
              <a:rPr kumimoji="1" lang="ja-JP" altLang="en-US" dirty="0"/>
              <a:t>アセチルヒドロキシプロリンには表皮細胞の活性化、繊維芽細胞の増生およびコラーゲン合成の促進作用があり、</a:t>
            </a:r>
            <a:endParaRPr kumimoji="1" lang="en-US" altLang="ja-JP" dirty="0"/>
          </a:p>
          <a:p>
            <a:r>
              <a:rPr kumimoji="1" lang="ja-JP" altLang="en-US" dirty="0"/>
              <a:t>これらの作用に加え、湿潤療法を併用することにより病変部角質層の自己融解が促進されたことで</a:t>
            </a:r>
            <a:endParaRPr kumimoji="1" lang="en-US" altLang="ja-JP" dirty="0"/>
          </a:p>
          <a:p>
            <a:r>
              <a:rPr kumimoji="1" lang="ja-JP" altLang="en-US" dirty="0"/>
              <a:t>早期に治癒し、再発を抑制することが可能となりました。</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3F8B9-9285-464B-BC71-7D83B3E0051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3648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考察です。</a:t>
            </a:r>
            <a:endParaRPr kumimoji="1" lang="en-US" altLang="ja-JP" dirty="0"/>
          </a:p>
          <a:p>
            <a:r>
              <a:rPr kumimoji="1" lang="ja-JP" altLang="en-US" dirty="0"/>
              <a:t>アセチルヒドロキシプロリンには表皮細胞の活性化、繊維芽細胞の増生およびコラーゲン合成の促進作用があり、</a:t>
            </a:r>
            <a:endParaRPr kumimoji="1" lang="en-US" altLang="ja-JP" dirty="0"/>
          </a:p>
          <a:p>
            <a:r>
              <a:rPr kumimoji="1" lang="ja-JP" altLang="en-US" dirty="0"/>
              <a:t>これらに加え、湿潤療法を併用することにより病変部角質層の自己融解が促進されたことで</a:t>
            </a:r>
            <a:endParaRPr kumimoji="1" lang="en-US" altLang="ja-JP" dirty="0"/>
          </a:p>
          <a:p>
            <a:r>
              <a:rPr kumimoji="1" lang="ja-JP" altLang="en-US" dirty="0"/>
              <a:t>早期に治癒し、再発を抑制することが可能となりました。</a:t>
            </a:r>
            <a:endParaRPr kumimoji="1" lang="en-US" altLang="ja-JP" dirty="0"/>
          </a:p>
          <a:p>
            <a:endParaRPr kumimoji="1" lang="en-US" altLang="ja-JP" dirty="0"/>
          </a:p>
          <a:p>
            <a:r>
              <a:rPr kumimoji="1" lang="ja-JP" altLang="en-US" dirty="0"/>
              <a:t>さらに、本療法では病変部の外科的切除のように治療に際して甚大なストレスをかけることがないためアニマルフェルフェアに則した治療法であると言えます。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3F8B9-9285-464B-BC71-7D83B3E0051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5737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考察です。</a:t>
            </a:r>
            <a:endParaRPr kumimoji="1" lang="en-US" altLang="ja-JP" dirty="0"/>
          </a:p>
          <a:p>
            <a:r>
              <a:rPr kumimoji="1" lang="ja-JP" altLang="en-US" dirty="0"/>
              <a:t>アセチルヒドロキシプロリンには表皮細胞の活性化、繊維芽細胞の増生およびコラーゲン合成の促進作用があり、</a:t>
            </a:r>
            <a:endParaRPr kumimoji="1" lang="en-US" altLang="ja-JP" dirty="0"/>
          </a:p>
          <a:p>
            <a:r>
              <a:rPr kumimoji="1" lang="ja-JP" altLang="en-US" dirty="0"/>
              <a:t>これらに加え、湿潤療法を併用することにより病変部角質層の自己融解が促進されたことで</a:t>
            </a:r>
            <a:endParaRPr kumimoji="1" lang="en-US" altLang="ja-JP" dirty="0"/>
          </a:p>
          <a:p>
            <a:r>
              <a:rPr kumimoji="1" lang="ja-JP" altLang="en-US" dirty="0"/>
              <a:t>早期に治癒し、再発を抑制することが可能となりました。</a:t>
            </a:r>
            <a:endParaRPr kumimoji="1" lang="en-US" altLang="ja-JP" dirty="0"/>
          </a:p>
          <a:p>
            <a:endParaRPr kumimoji="1" lang="en-US" altLang="ja-JP" dirty="0"/>
          </a:p>
          <a:p>
            <a:r>
              <a:rPr kumimoji="1" lang="ja-JP" altLang="en-US" dirty="0"/>
              <a:t>さらに、本療法では病変部の外科的切除のように治療に際して甚大なストレスをかけることがなくアニマルフェルフェアの則した治療法であると言えます。</a:t>
            </a:r>
            <a:endParaRPr kumimoji="1" lang="en-US" altLang="ja-JP" dirty="0"/>
          </a:p>
          <a:p>
            <a:endParaRPr kumimoji="1" lang="en-US" altLang="ja-JP" dirty="0"/>
          </a:p>
          <a:p>
            <a:r>
              <a:rPr kumimoji="1" lang="ja-JP" altLang="en-US" dirty="0"/>
              <a:t>また、アセチルヒドロキシプロリンは生体内に存在する物質であるため、休薬期間がなく、治療期間中であっても搾乳・出荷することができます。</a:t>
            </a:r>
            <a:endParaRPr kumimoji="1" lang="en-US" altLang="ja-JP" dirty="0"/>
          </a:p>
          <a:p>
            <a:r>
              <a:rPr kumimoji="1" lang="ja-JP" altLang="en-US" dirty="0"/>
              <a:t>そのため、農家の経済的損失を低減させることが可能です。</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3F8B9-9285-464B-BC71-7D83B3E0051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1968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考察です。</a:t>
            </a:r>
            <a:endParaRPr kumimoji="1" lang="en-US" altLang="ja-JP" dirty="0"/>
          </a:p>
          <a:p>
            <a:r>
              <a:rPr kumimoji="1" lang="ja-JP" altLang="en-US" dirty="0"/>
              <a:t>アセチルヒドロキシプロリンには表皮細胞の活性化、繊維芽細胞の増生およびコラーゲン合成の促進作用があり、</a:t>
            </a:r>
            <a:endParaRPr kumimoji="1" lang="en-US" altLang="ja-JP" dirty="0"/>
          </a:p>
          <a:p>
            <a:r>
              <a:rPr kumimoji="1" lang="ja-JP" altLang="en-US" dirty="0"/>
              <a:t>これらに加え、湿潤療法を併用することにより病変部角質層の自己融解が促進されたことで</a:t>
            </a:r>
            <a:endParaRPr kumimoji="1" lang="en-US" altLang="ja-JP" dirty="0"/>
          </a:p>
          <a:p>
            <a:r>
              <a:rPr kumimoji="1" lang="ja-JP" altLang="en-US" dirty="0"/>
              <a:t>早期に治癒し、再発を抑制することが可能となりました。</a:t>
            </a:r>
            <a:endParaRPr kumimoji="1" lang="en-US" altLang="ja-JP" dirty="0"/>
          </a:p>
          <a:p>
            <a:endParaRPr kumimoji="1" lang="en-US" altLang="ja-JP" dirty="0"/>
          </a:p>
          <a:p>
            <a:r>
              <a:rPr kumimoji="1" lang="ja-JP" altLang="en-US" dirty="0"/>
              <a:t>さらに、本療法では病変部の外科的切除のように治療に際して甚大なストレスをかけることがなくアニマルフェルフェアの則した治療法であると言えます。</a:t>
            </a:r>
            <a:endParaRPr kumimoji="1" lang="en-US" altLang="ja-JP" dirty="0"/>
          </a:p>
          <a:p>
            <a:endParaRPr kumimoji="1" lang="en-US" altLang="ja-JP" dirty="0"/>
          </a:p>
          <a:p>
            <a:r>
              <a:rPr kumimoji="1" lang="ja-JP" altLang="en-US" dirty="0"/>
              <a:t>また、アセチルヒドロキシプロリンは生体内に存在する物質であり、休薬期間がないため、治療期間中であっても搾乳・出荷することができます。</a:t>
            </a:r>
            <a:endParaRPr kumimoji="1" lang="en-US" altLang="ja-JP" dirty="0"/>
          </a:p>
          <a:p>
            <a:r>
              <a:rPr kumimoji="1" lang="ja-JP" altLang="en-US" dirty="0"/>
              <a:t>そのため、農家の経済的損失を低減させることが可能です。</a:t>
            </a:r>
            <a:endParaRPr kumimoji="1" lang="en-US" altLang="ja-JP" dirty="0"/>
          </a:p>
          <a:p>
            <a:endParaRPr kumimoji="1" lang="en-US" altLang="ja-JP" dirty="0"/>
          </a:p>
          <a:p>
            <a:r>
              <a:rPr kumimoji="1" lang="ja-JP" altLang="en-US" dirty="0"/>
              <a:t>したがって、アセチルヒドロキシプロリンと湿潤療法の併用は趾皮膚炎に対する有効な治療法であると言えます。</a:t>
            </a:r>
            <a:endParaRPr kumimoji="1" lang="en-US" altLang="ja-JP" dirty="0"/>
          </a:p>
          <a:p>
            <a:endParaRPr kumimoji="1" lang="en-US" altLang="ja-JP" dirty="0"/>
          </a:p>
          <a:p>
            <a:r>
              <a:rPr kumimoji="1" lang="ja-JP" altLang="en-US" dirty="0"/>
              <a:t>以上で発表を終わります。御清聴ありがとうございます。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3F8B9-9285-464B-BC71-7D83B3E0051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9864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はじめに蹄病は畜産現場において経済的損失の大きな疾病です。</a:t>
            </a:r>
            <a:endParaRPr kumimoji="1" lang="en-US" altLang="ja-JP" dirty="0"/>
          </a:p>
          <a:p>
            <a:r>
              <a:rPr kumimoji="1" lang="ja-JP" altLang="en-US" dirty="0"/>
              <a:t>その中でも趾皮膚炎は発生頻度も高い疾病であり、患肢の激しい疼痛により跛行の主因となりえます。</a:t>
            </a:r>
            <a:endParaRPr kumimoji="1" lang="en-US" altLang="ja-JP" dirty="0"/>
          </a:p>
          <a:p>
            <a:r>
              <a:rPr kumimoji="1" lang="ja-JP" altLang="en-US" dirty="0"/>
              <a:t>趾皮膚炎はトレポネーマ属菌を中心とした細菌による感染症で、</a:t>
            </a:r>
            <a:endParaRPr kumimoji="1" lang="en-US" altLang="ja-JP" dirty="0"/>
          </a:p>
          <a:p>
            <a:r>
              <a:rPr kumimoji="1" lang="ja-JP" altLang="en-US" dirty="0"/>
              <a:t>牛の蹄にイソギンチャク状やイチゴ状といった様々な疣状病変を形成します。</a:t>
            </a:r>
            <a:endParaRPr kumimoji="1" lang="en-US" altLang="ja-JP" dirty="0"/>
          </a:p>
          <a:p>
            <a:r>
              <a:rPr kumimoji="1" lang="ja-JP" altLang="en-US" dirty="0"/>
              <a:t>疣状病変は、主に蹄踵に形成されますが、趾間や副蹄下部にも形成されることがあります。</a:t>
            </a:r>
            <a:endParaRPr kumimoji="1" lang="en-US" altLang="ja-JP" dirty="0"/>
          </a:p>
          <a:p>
            <a:r>
              <a:rPr kumimoji="1" lang="ja-JP" altLang="en-US" dirty="0"/>
              <a:t>趾皮膚炎の重症例では激しい疼痛により患肢を負重しないようなひどい跛行を認める症例もいます。</a:t>
            </a:r>
            <a:endParaRPr kumimoji="1" lang="en-US" altLang="ja-JP" dirty="0"/>
          </a:p>
          <a:p>
            <a:r>
              <a:rPr kumimoji="1" lang="ja-JP" altLang="en-US" dirty="0"/>
              <a:t>また、趾皮膚炎は細菌感染症であるため、伝染性が強く牛群内で蔓延してしまいます。</a:t>
            </a:r>
            <a:endParaRPr kumimoji="1" lang="en-US" altLang="ja-JP" dirty="0"/>
          </a:p>
          <a:p>
            <a:r>
              <a:rPr kumimoji="1" lang="ja-JP" altLang="en-US" dirty="0"/>
              <a:t>これまでは予防が重要とされてきましたが、大規模農場の増加に伴い、治療法の確立も今後の大きな課題となっています。</a:t>
            </a:r>
            <a:endParaRPr kumimoji="1" lang="en-US" altLang="ja-JP" dirty="0"/>
          </a:p>
          <a:p>
            <a:r>
              <a:rPr kumimoji="1" lang="ja-JP" altLang="en-US" dirty="0"/>
              <a:t>一般的な予防法は牛舎環境の改善や病原菌の除去を目的として患部の消毒、蹄浴、牛床への消毒剤の散布などが行われています。</a:t>
            </a:r>
            <a:endParaRPr kumimoji="1" lang="en-US" altLang="ja-JP" dirty="0"/>
          </a:p>
          <a:p>
            <a:r>
              <a:rPr kumimoji="1" lang="ja-JP" altLang="en-US" dirty="0"/>
              <a:t>また、治療法としては病変部の外科的切除、抗生物質の全身もしくは局所投与などが行われていますが、</a:t>
            </a:r>
            <a:endParaRPr kumimoji="1" lang="en-US" altLang="ja-JP" dirty="0"/>
          </a:p>
          <a:p>
            <a:r>
              <a:rPr kumimoji="1" lang="ja-JP" altLang="en-US" dirty="0"/>
              <a:t>外科的切除は牛に甚大なストレスを与えてしまうという問題があり、また、外科的切除、抗生物質の投与はどちらの治療法においても抗生物質の使用は避けられず、乳肉ともに出荷制限がかかるという問題があります。</a:t>
            </a:r>
            <a:endParaRPr kumimoji="1" lang="en-US" altLang="ja-JP" dirty="0"/>
          </a:p>
          <a:p>
            <a:r>
              <a:rPr kumimoji="1" lang="ja-JP" altLang="en-US" dirty="0"/>
              <a:t>そこで、今回、抗生物質を使用せず、休薬期間のないアセチルヒドロキシプロリン含有クリームと湿潤療法の併用により良好な成績を得たので概要を報告します。</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2</a:t>
            </a:fld>
            <a:endParaRPr kumimoji="1" lang="ja-JP" altLang="en-US"/>
          </a:p>
        </p:txBody>
      </p:sp>
    </p:spTree>
    <p:extLst>
      <p:ext uri="{BB962C8B-B14F-4D97-AF65-F5344CB8AC3E}">
        <p14:creationId xmlns:p14="http://schemas.microsoft.com/office/powerpoint/2010/main" val="187097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次に、今回使用したアセチルヒドロキシプロリンについて紹介したいと思います。</a:t>
            </a:r>
            <a:endParaRPr kumimoji="1" lang="en-US" altLang="ja-JP" dirty="0"/>
          </a:p>
          <a:p>
            <a:r>
              <a:rPr kumimoji="1" lang="ja-JP" altLang="en-US" dirty="0"/>
              <a:t>アセチルヒドロキシプロリンは近年、人用化粧品や小動物外用薬としても使われている成分で、</a:t>
            </a:r>
            <a:endParaRPr kumimoji="1" lang="en-US" altLang="ja-JP" dirty="0"/>
          </a:p>
          <a:p>
            <a:r>
              <a:rPr kumimoji="1" lang="ja-JP" altLang="en-US" dirty="0"/>
              <a:t>皮膚のコラーゲンに存在するアミノ酸の一種であるヒドロキシプロリンをアセチル化した物質です。</a:t>
            </a:r>
            <a:endParaRPr kumimoji="1" lang="en-US" altLang="ja-JP" dirty="0"/>
          </a:p>
          <a:p>
            <a:r>
              <a:rPr kumimoji="1" lang="ja-JP" altLang="en-US" dirty="0"/>
              <a:t>主な作用はコラーゲンの合成や細胞増殖の促進です。</a:t>
            </a:r>
            <a:endParaRPr kumimoji="1" lang="en-US" altLang="ja-JP" dirty="0"/>
          </a:p>
          <a:p>
            <a:r>
              <a:rPr kumimoji="1" lang="ja-JP" altLang="en-US" dirty="0"/>
              <a:t>アセチルヒドロキシプロリンは元来生体内に存在する物質であるため毒性がなく休薬期間もないため安全に使用することが可能です。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3</a:t>
            </a:fld>
            <a:endParaRPr kumimoji="1" lang="ja-JP" altLang="en-US"/>
          </a:p>
        </p:txBody>
      </p:sp>
    </p:spTree>
    <p:extLst>
      <p:ext uri="{BB962C8B-B14F-4D97-AF65-F5344CB8AC3E}">
        <p14:creationId xmlns:p14="http://schemas.microsoft.com/office/powerpoint/2010/main" val="383368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材料および方法です。</a:t>
            </a:r>
            <a:endParaRPr kumimoji="1" lang="en-US" altLang="ja-JP" dirty="0"/>
          </a:p>
          <a:p>
            <a:r>
              <a:rPr kumimoji="1" lang="ja-JP" altLang="en-US" dirty="0"/>
              <a:t>供試牛は視診により跛行スコア</a:t>
            </a:r>
            <a:r>
              <a:rPr kumimoji="1" lang="en-US" altLang="ja-JP" dirty="0"/>
              <a:t>2</a:t>
            </a:r>
            <a:r>
              <a:rPr kumimoji="1" lang="ja-JP" altLang="en-US" dirty="0"/>
              <a:t>～</a:t>
            </a:r>
            <a:r>
              <a:rPr kumimoji="1" lang="en-US" altLang="ja-JP" dirty="0"/>
              <a:t>4</a:t>
            </a:r>
            <a:r>
              <a:rPr kumimoji="1" lang="ja-JP" altLang="en-US" dirty="0"/>
              <a:t>を認め、挙肢により病状スコア</a:t>
            </a:r>
            <a:r>
              <a:rPr kumimoji="1" lang="en-US" altLang="ja-JP" dirty="0"/>
              <a:t>M2</a:t>
            </a:r>
            <a:r>
              <a:rPr kumimoji="1" lang="ja-JP" altLang="en-US" dirty="0"/>
              <a:t>～</a:t>
            </a:r>
            <a:r>
              <a:rPr kumimoji="1" lang="en-US" altLang="ja-JP" dirty="0"/>
              <a:t>M4.1</a:t>
            </a:r>
            <a:r>
              <a:rPr kumimoji="1" lang="ja-JP" altLang="en-US" dirty="0" err="1"/>
              <a:t>の趾</a:t>
            </a:r>
            <a:r>
              <a:rPr kumimoji="1" lang="ja-JP" altLang="en-US" dirty="0"/>
              <a:t>皮膚炎を認めたホルスタイン種乳牛で搾乳牛を</a:t>
            </a:r>
            <a:r>
              <a:rPr kumimoji="1" lang="en-US" altLang="ja-JP" dirty="0"/>
              <a:t>4</a:t>
            </a:r>
            <a:r>
              <a:rPr kumimoji="1" lang="ja-JP" altLang="en-US" dirty="0"/>
              <a:t>頭</a:t>
            </a:r>
            <a:r>
              <a:rPr kumimoji="1" lang="en-US" altLang="ja-JP" dirty="0"/>
              <a:t>(4</a:t>
            </a:r>
            <a:r>
              <a:rPr kumimoji="1" lang="ja-JP" altLang="en-US" dirty="0"/>
              <a:t>肢</a:t>
            </a:r>
            <a:r>
              <a:rPr kumimoji="1" lang="en-US" altLang="ja-JP" dirty="0"/>
              <a:t>)</a:t>
            </a:r>
            <a:r>
              <a:rPr kumimoji="1" lang="ja-JP" altLang="en-US" dirty="0"/>
              <a:t>供しました。</a:t>
            </a:r>
            <a:endParaRPr kumimoji="1" lang="en-US" altLang="ja-JP" dirty="0"/>
          </a:p>
          <a:p>
            <a:r>
              <a:rPr kumimoji="1" lang="ja-JP" altLang="en-US" dirty="0"/>
              <a:t>今回使用した製剤は、アセチルヒドロキシプロリンを</a:t>
            </a:r>
            <a:r>
              <a:rPr kumimoji="1" lang="en-US" altLang="ja-JP" dirty="0"/>
              <a:t>2.5</a:t>
            </a:r>
            <a:r>
              <a:rPr kumimoji="1" lang="ja-JP" altLang="en-US" dirty="0"/>
              <a:t>％含むあすかアニマルヘルス株式会社のプロセーブを用いました。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4</a:t>
            </a:fld>
            <a:endParaRPr kumimoji="1" lang="ja-JP" altLang="en-US"/>
          </a:p>
        </p:txBody>
      </p:sp>
    </p:spTree>
    <p:extLst>
      <p:ext uri="{BB962C8B-B14F-4D97-AF65-F5344CB8AC3E}">
        <p14:creationId xmlns:p14="http://schemas.microsoft.com/office/powerpoint/2010/main" val="191862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次に治療方法についてです</a:t>
            </a:r>
            <a:endParaRPr kumimoji="1" lang="en-US" altLang="ja-JP" dirty="0"/>
          </a:p>
          <a:p>
            <a:r>
              <a:rPr kumimoji="1" lang="ja-JP" altLang="en-US" dirty="0"/>
              <a:t>患肢を挙肢後、蹄および病変部の糞泥を除去、洗浄します。次に、病変部にプロセーブを塗布します。この際、病変部の皺にもプロセーブが染み込むように塗布します。</a:t>
            </a:r>
            <a:endParaRPr kumimoji="1" lang="en-US" altLang="ja-JP" dirty="0"/>
          </a:p>
          <a:p>
            <a:r>
              <a:rPr kumimoji="1" lang="ja-JP" altLang="en-US" dirty="0"/>
              <a:t>そして、ラップでプロセーブと病変部が密着するように被覆し、最後に、ラップの上から伸縮包帯で保護します。</a:t>
            </a:r>
            <a:endParaRPr kumimoji="1" lang="en-US" altLang="ja-JP" dirty="0"/>
          </a:p>
          <a:p>
            <a:r>
              <a:rPr kumimoji="1" lang="en-US" altLang="ja-JP" dirty="0"/>
              <a:t>1</a:t>
            </a:r>
            <a:r>
              <a:rPr kumimoji="1" lang="ja-JP" altLang="en-US" dirty="0"/>
              <a:t>週間程度でラップを除去し、治癒していなければ①～④を繰り返します。</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5</a:t>
            </a:fld>
            <a:endParaRPr kumimoji="1" lang="ja-JP" altLang="en-US"/>
          </a:p>
        </p:txBody>
      </p:sp>
    </p:spTree>
    <p:extLst>
      <p:ext uri="{BB962C8B-B14F-4D97-AF65-F5344CB8AC3E}">
        <p14:creationId xmlns:p14="http://schemas.microsoft.com/office/powerpoint/2010/main" val="113203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結果です。</a:t>
            </a:r>
            <a:endParaRPr kumimoji="1" lang="en-US" altLang="ja-JP" dirty="0"/>
          </a:p>
          <a:p>
            <a:r>
              <a:rPr kumimoji="1" lang="ja-JP" altLang="en-US" dirty="0"/>
              <a:t>治癒判定は跛行スコアの消失および病状スコアの低減により行いました。</a:t>
            </a:r>
            <a:endParaRPr kumimoji="1" lang="en-US" altLang="ja-JP" dirty="0"/>
          </a:p>
          <a:p>
            <a:r>
              <a:rPr kumimoji="1" lang="ja-JP" altLang="en-US" dirty="0"/>
              <a:t>供試牛すべてにおいて</a:t>
            </a:r>
            <a:r>
              <a:rPr kumimoji="1" lang="en-US" altLang="ja-JP" dirty="0"/>
              <a:t>1</a:t>
            </a:r>
            <a:r>
              <a:rPr kumimoji="1" lang="ja-JP" altLang="en-US" dirty="0"/>
              <a:t>週間程度で跛行スコアの消失および病状スコアの低減を認め、治癒としました。</a:t>
            </a:r>
            <a:endParaRPr kumimoji="1" lang="en-US" altLang="ja-JP" dirty="0"/>
          </a:p>
          <a:p>
            <a:r>
              <a:rPr kumimoji="1" lang="ja-JP" altLang="en-US" dirty="0"/>
              <a:t>治癒後は現在まで再発は認めません。</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6</a:t>
            </a:fld>
            <a:endParaRPr kumimoji="1" lang="ja-JP" altLang="en-US"/>
          </a:p>
        </p:txBody>
      </p:sp>
    </p:spTree>
    <p:extLst>
      <p:ext uri="{BB962C8B-B14F-4D97-AF65-F5344CB8AC3E}">
        <p14:creationId xmlns:p14="http://schemas.microsoft.com/office/powerpoint/2010/main" val="318010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7</a:t>
            </a:fld>
            <a:endParaRPr kumimoji="1" lang="ja-JP" altLang="en-US"/>
          </a:p>
        </p:txBody>
      </p:sp>
    </p:spTree>
    <p:extLst>
      <p:ext uri="{BB962C8B-B14F-4D97-AF65-F5344CB8AC3E}">
        <p14:creationId xmlns:p14="http://schemas.microsoft.com/office/powerpoint/2010/main" val="316983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8</a:t>
            </a:fld>
            <a:endParaRPr kumimoji="1" lang="ja-JP" altLang="en-US"/>
          </a:p>
        </p:txBody>
      </p:sp>
    </p:spTree>
    <p:extLst>
      <p:ext uri="{BB962C8B-B14F-4D97-AF65-F5344CB8AC3E}">
        <p14:creationId xmlns:p14="http://schemas.microsoft.com/office/powerpoint/2010/main" val="267698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ここでこれまでに発表されていた趾皮膚炎の治療法の一部を紹介したいと思います。</a:t>
            </a:r>
            <a:endParaRPr kumimoji="1" lang="en-US" altLang="ja-JP" dirty="0"/>
          </a:p>
          <a:p>
            <a:r>
              <a:rPr kumimoji="1" lang="en-US" altLang="ja-JP" dirty="0"/>
              <a:t>2000</a:t>
            </a:r>
            <a:r>
              <a:rPr kumimoji="1" lang="ja-JP" altLang="en-US" dirty="0"/>
              <a:t>年の報告では病変部の外科的切除および抗生物質の局所投与を行っています。</a:t>
            </a:r>
            <a:endParaRPr kumimoji="1" lang="en-US" altLang="ja-JP" dirty="0"/>
          </a:p>
          <a:p>
            <a:r>
              <a:rPr kumimoji="1" lang="ja-JP" altLang="en-US" dirty="0"/>
              <a:t>結果は全頭において処置後</a:t>
            </a:r>
            <a:r>
              <a:rPr kumimoji="1" lang="en-US" altLang="ja-JP" dirty="0"/>
              <a:t>24</a:t>
            </a:r>
            <a:r>
              <a:rPr kumimoji="1" lang="ja-JP" altLang="en-US" dirty="0"/>
              <a:t>時間で跛行の消失および皮膚病変の治癒を認めましたが</a:t>
            </a:r>
            <a:endParaRPr kumimoji="1" lang="en-US" altLang="ja-JP" dirty="0"/>
          </a:p>
          <a:p>
            <a:r>
              <a:rPr kumimoji="1" lang="ja-JP" altLang="en-US" dirty="0"/>
              <a:t>その後</a:t>
            </a:r>
            <a:r>
              <a:rPr kumimoji="1" lang="en-US" altLang="ja-JP" dirty="0"/>
              <a:t>3</a:t>
            </a:r>
            <a:r>
              <a:rPr kumimoji="1" lang="ja-JP" altLang="en-US" dirty="0"/>
              <a:t>ヵ月以内に供試牛の</a:t>
            </a:r>
            <a:r>
              <a:rPr kumimoji="1" lang="en-US" altLang="ja-JP" dirty="0"/>
              <a:t>44.2%</a:t>
            </a:r>
            <a:r>
              <a:rPr kumimoji="1" lang="ja-JP" altLang="en-US" dirty="0"/>
              <a:t>に再発が認められました。</a:t>
            </a:r>
            <a:endParaRPr kumimoji="1" lang="en-US" altLang="ja-JP" dirty="0"/>
          </a:p>
          <a:p>
            <a:r>
              <a:rPr kumimoji="1" lang="ja-JP" altLang="en-US" dirty="0"/>
              <a:t>次に</a:t>
            </a:r>
            <a:r>
              <a:rPr kumimoji="1" lang="en-US" altLang="ja-JP" dirty="0"/>
              <a:t>2014</a:t>
            </a:r>
            <a:r>
              <a:rPr kumimoji="1" lang="ja-JP" altLang="en-US" dirty="0"/>
              <a:t>年</a:t>
            </a:r>
            <a:r>
              <a:rPr kumimoji="1" lang="ja-JP" altLang="en-US"/>
              <a:t>の報告では</a:t>
            </a:r>
            <a:r>
              <a:rPr kumimoji="1" lang="en-US" altLang="ja-JP" dirty="0"/>
              <a:t>OTC</a:t>
            </a:r>
            <a:r>
              <a:rPr kumimoji="1" lang="ja-JP" altLang="en-US" dirty="0"/>
              <a:t>可溶散とワセリンの混合物を塗布し、ラップするという抗生物質と湿潤療法の併用を行っています。</a:t>
            </a:r>
            <a:endParaRPr kumimoji="1" lang="en-US" altLang="ja-JP" dirty="0"/>
          </a:p>
          <a:p>
            <a:r>
              <a:rPr kumimoji="1" lang="ja-JP" altLang="en-US" dirty="0"/>
              <a:t>結果は</a:t>
            </a:r>
            <a:r>
              <a:rPr kumimoji="1" lang="en-US" altLang="ja-JP" dirty="0"/>
              <a:t>15</a:t>
            </a:r>
            <a:r>
              <a:rPr kumimoji="1" lang="ja-JP" altLang="en-US" dirty="0"/>
              <a:t>日以内に供試牛の</a:t>
            </a:r>
            <a:r>
              <a:rPr kumimoji="1" lang="en-US" altLang="ja-JP" dirty="0"/>
              <a:t>95%</a:t>
            </a:r>
            <a:r>
              <a:rPr kumimoji="1" lang="ja-JP" altLang="en-US" dirty="0" err="1"/>
              <a:t>が治</a:t>
            </a:r>
            <a:r>
              <a:rPr kumimoji="1" lang="ja-JP" altLang="en-US" dirty="0"/>
              <a:t>癒しました。再発を認めた割合は</a:t>
            </a:r>
            <a:r>
              <a:rPr kumimoji="1" lang="en-US" altLang="ja-JP" dirty="0"/>
              <a:t>9.8%</a:t>
            </a:r>
            <a:r>
              <a:rPr kumimoji="1" lang="ja-JP" altLang="en-US" dirty="0"/>
              <a:t>でした。</a:t>
            </a:r>
            <a:endParaRPr kumimoji="1" lang="en-US" altLang="ja-JP" dirty="0"/>
          </a:p>
          <a:p>
            <a:endParaRPr kumimoji="1" lang="en-US" altLang="ja-JP" dirty="0"/>
          </a:p>
          <a:p>
            <a:r>
              <a:rPr kumimoji="1" lang="ja-JP" altLang="en-US" dirty="0"/>
              <a:t>これらの既知の報告と比較して本療法はまだ供試牛の頭数は少ないですが、治癒率、再発率ともに高い成績を収めることができました。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9</a:t>
            </a:fld>
            <a:endParaRPr kumimoji="1" lang="ja-JP" altLang="en-US"/>
          </a:p>
        </p:txBody>
      </p:sp>
    </p:spTree>
    <p:extLst>
      <p:ext uri="{BB962C8B-B14F-4D97-AF65-F5344CB8AC3E}">
        <p14:creationId xmlns:p14="http://schemas.microsoft.com/office/powerpoint/2010/main" val="391460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grpSp>
      </p:grpSp>
      <p:sp>
        <p:nvSpPr>
          <p:cNvPr id="92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92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US" altLang="ja-JP"/>
          </a:p>
        </p:txBody>
      </p:sp>
      <p:sp>
        <p:nvSpPr>
          <p:cNvPr id="19"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20" name="Rectangle 18"/>
          <p:cNvSpPr>
            <a:spLocks noGrp="1" noChangeArrowheads="1"/>
          </p:cNvSpPr>
          <p:nvPr>
            <p:ph type="sldNum" sz="quarter" idx="12"/>
          </p:nvPr>
        </p:nvSpPr>
        <p:spPr/>
        <p:txBody>
          <a:bodyPr/>
          <a:lstStyle>
            <a:lvl1pPr>
              <a:defRPr/>
            </a:lvl1pPr>
          </a:lstStyle>
          <a:p>
            <a:fld id="{DE8A3529-E181-4396-A621-721B3DB4F8D4}" type="slidenum">
              <a:rPr lang="en-US" altLang="ja-JP"/>
              <a:pPr/>
              <a:t>‹#›</a:t>
            </a:fld>
            <a:endParaRPr lang="en-US" altLang="ja-JP"/>
          </a:p>
        </p:txBody>
      </p:sp>
    </p:spTree>
    <p:extLst>
      <p:ext uri="{BB962C8B-B14F-4D97-AF65-F5344CB8AC3E}">
        <p14:creationId xmlns:p14="http://schemas.microsoft.com/office/powerpoint/2010/main" val="399694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C8F3C184-4737-4ED8-8DFD-C2A8B604D920}"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54807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457200"/>
            <a:ext cx="6019800" cy="5410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01E7D0FE-14C0-4112-90B6-C703B3F70D3A}"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92598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8B79B905-5B98-4C15-A0E5-BE217C02C707}"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9665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181BC62A-8538-4E98-8062-90204A5CF177}"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11347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C17704F8-0545-488A-BBDA-08C39C2E7509}"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356994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8" name="Rectangle 3"/>
          <p:cNvSpPr>
            <a:spLocks noGrp="1" noChangeArrowheads="1"/>
          </p:cNvSpPr>
          <p:nvPr>
            <p:ph type="sldNum" sz="quarter" idx="11"/>
          </p:nvPr>
        </p:nvSpPr>
        <p:spPr/>
        <p:txBody>
          <a:bodyPr/>
          <a:lstStyle>
            <a:lvl1pPr>
              <a:defRPr/>
            </a:lvl1pPr>
          </a:lstStyle>
          <a:p>
            <a:fld id="{1722A419-15BE-4D76-944B-3F78AA352CF2}" type="slidenum">
              <a:rPr lang="en-US" altLang="ja-JP"/>
              <a:pPr/>
              <a:t>‹#›</a:t>
            </a:fld>
            <a:endParaRPr lang="en-US" altLang="ja-JP"/>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202417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4" name="Rectangle 3"/>
          <p:cNvSpPr>
            <a:spLocks noGrp="1" noChangeArrowheads="1"/>
          </p:cNvSpPr>
          <p:nvPr>
            <p:ph type="sldNum" sz="quarter" idx="11"/>
          </p:nvPr>
        </p:nvSpPr>
        <p:spPr/>
        <p:txBody>
          <a:bodyPr/>
          <a:lstStyle>
            <a:lvl1pPr>
              <a:defRPr/>
            </a:lvl1pPr>
          </a:lstStyle>
          <a:p>
            <a:fld id="{E1D42ADE-DAF9-4B9E-8183-52B5C93E78A7}" type="slidenum">
              <a:rPr lang="en-US" altLang="ja-JP"/>
              <a:pPr/>
              <a:t>‹#›</a:t>
            </a:fld>
            <a:endParaRPr lang="en-US" altLang="ja-JP"/>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52465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3" name="Rectangle 3"/>
          <p:cNvSpPr>
            <a:spLocks noGrp="1" noChangeArrowheads="1"/>
          </p:cNvSpPr>
          <p:nvPr>
            <p:ph type="sldNum" sz="quarter" idx="11"/>
          </p:nvPr>
        </p:nvSpPr>
        <p:spPr/>
        <p:txBody>
          <a:bodyPr/>
          <a:lstStyle>
            <a:lvl1pPr>
              <a:defRPr/>
            </a:lvl1pPr>
          </a:lstStyle>
          <a:p>
            <a:fld id="{CC1AC3E7-3D22-44AB-B5BD-C1B0F038C3F4}" type="slidenum">
              <a:rPr lang="en-US" altLang="ja-JP"/>
              <a:pPr/>
              <a:t>‹#›</a:t>
            </a:fld>
            <a:endParaRPr lang="en-US" altLang="ja-JP"/>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71696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8328A759-3B45-4131-A220-0926AF48B856}"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335318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B314B346-976A-40D2-A469-EBEC704AFB0A}"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288327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200">
                <a:solidFill>
                  <a:srgbClr val="000000"/>
                </a:solidFill>
                <a:latin typeface="Arial" charset="0"/>
                <a:ea typeface="ＭＳ Ｐゴシック" charset="-128"/>
              </a:defRPr>
            </a:lvl1pPr>
          </a:lstStyle>
          <a:p>
            <a:pPr fontAlgn="base">
              <a:spcBef>
                <a:spcPct val="0"/>
              </a:spcBef>
              <a:spcAft>
                <a:spcPct val="0"/>
              </a:spcAft>
              <a:defRPr/>
            </a:pPr>
            <a:endParaRPr lang="en-US" altLang="ja-JP"/>
          </a:p>
        </p:txBody>
      </p:sp>
      <p:sp>
        <p:nvSpPr>
          <p:cNvPr id="81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solidFill>
                  <a:srgbClr val="000000"/>
                </a:solidFill>
                <a:latin typeface="Arial Black" pitchFamily="34" charset="0"/>
              </a:defRPr>
            </a:lvl1pPr>
          </a:lstStyle>
          <a:p>
            <a:pPr fontAlgn="base">
              <a:spcBef>
                <a:spcPct val="0"/>
              </a:spcBef>
              <a:spcAft>
                <a:spcPct val="0"/>
              </a:spcAft>
            </a:pPr>
            <a:fld id="{84D38D95-E336-4D83-B864-830F0A3FEBF5}" type="slidenum">
              <a:rPr lang="en-US" altLang="ja-JP"/>
              <a:pPr fontAlgn="base">
                <a:spcBef>
                  <a:spcPct val="0"/>
                </a:spcBef>
                <a:spcAft>
                  <a:spcPct val="0"/>
                </a:spcAft>
              </a:pPr>
              <a:t>‹#›</a:t>
            </a:fld>
            <a:endParaRPr lang="en-US" altLang="ja-JP"/>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200">
                <a:solidFill>
                  <a:srgbClr val="000000"/>
                </a:solidFill>
                <a:latin typeface="Arial" charset="0"/>
                <a:ea typeface="ＭＳ Ｐゴシック"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val="107701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899592" y="2174949"/>
            <a:ext cx="8568952" cy="2262163"/>
          </a:xfrm>
          <a:ln w="9525">
            <a:noFill/>
          </a:ln>
        </p:spPr>
        <p:txBody>
          <a:bodyPr/>
          <a:lstStyle/>
          <a:p>
            <a:pPr algn="ctr" eaLnBrk="1" hangingPunct="1"/>
            <a:r>
              <a:rPr lang="ja-JP" altLang="en-US" sz="3200" b="1" dirty="0"/>
              <a:t>趾皮膚炎に対する</a:t>
            </a:r>
            <a:br>
              <a:rPr lang="en-US" altLang="ja-JP" sz="3200" b="1" dirty="0"/>
            </a:br>
            <a:r>
              <a:rPr lang="ja-JP" altLang="en-US" sz="3200" b="1" dirty="0"/>
              <a:t>アセチルヒドロキシプロリンと</a:t>
            </a:r>
            <a:br>
              <a:rPr lang="en-US" altLang="ja-JP" sz="3200" b="1" dirty="0"/>
            </a:br>
            <a:r>
              <a:rPr lang="ja-JP" altLang="en-US" sz="3200" b="1" dirty="0"/>
              <a:t>湿潤療法併用による治療効果の検討</a:t>
            </a:r>
          </a:p>
        </p:txBody>
      </p:sp>
      <p:sp>
        <p:nvSpPr>
          <p:cNvPr id="6" name="Rectangle 3"/>
          <p:cNvSpPr txBox="1">
            <a:spLocks noChangeArrowheads="1"/>
          </p:cNvSpPr>
          <p:nvPr/>
        </p:nvSpPr>
        <p:spPr bwMode="auto">
          <a:xfrm>
            <a:off x="539750" y="4293096"/>
            <a:ext cx="8604250" cy="1752600"/>
          </a:xfrm>
          <a:prstGeom prst="rect">
            <a:avLst/>
          </a:prstGeom>
          <a:noFill/>
          <a:ln w="9525">
            <a:noFill/>
            <a:miter lim="800000"/>
            <a:headEnd/>
            <a:tailEnd/>
          </a:ln>
        </p:spPr>
        <p:txBody>
          <a:bodyPr/>
          <a:lstStyle/>
          <a:p>
            <a:pPr algn="ctr" fontAlgn="base">
              <a:spcBef>
                <a:spcPct val="20000"/>
              </a:spcBef>
              <a:spcAft>
                <a:spcPct val="0"/>
              </a:spcAft>
              <a:buClr>
                <a:srgbClr val="00007D"/>
              </a:buClr>
              <a:buSzPct val="75000"/>
              <a:defRPr/>
            </a:pPr>
            <a:r>
              <a:rPr lang="ja-JP" altLang="en-US" sz="2800" kern="0" dirty="0">
                <a:solidFill>
                  <a:srgbClr val="000000"/>
                </a:solidFill>
              </a:rPr>
              <a:t>〇高橋海秀</a:t>
            </a:r>
            <a:r>
              <a:rPr lang="en-US" altLang="ja-JP" sz="2800" kern="0" dirty="0">
                <a:solidFill>
                  <a:srgbClr val="000000"/>
                </a:solidFill>
              </a:rPr>
              <a:t>¹</a:t>
            </a:r>
            <a:r>
              <a:rPr lang="ja-JP" altLang="en-US" sz="2800" kern="0" dirty="0">
                <a:solidFill>
                  <a:srgbClr val="000000"/>
                </a:solidFill>
              </a:rPr>
              <a:t> </a:t>
            </a:r>
            <a:r>
              <a:rPr lang="ja-JP" altLang="en-US" sz="2800" kern="0" dirty="0">
                <a:solidFill>
                  <a:srgbClr val="000000"/>
                </a:solidFill>
                <a:latin typeface="+mn-ea"/>
              </a:rPr>
              <a:t>番場聡太</a:t>
            </a:r>
            <a:r>
              <a:rPr lang="en-US" altLang="ja-JP" sz="2800" kern="0" dirty="0">
                <a:solidFill>
                  <a:srgbClr val="000000"/>
                </a:solidFill>
                <a:latin typeface="+mn-ea"/>
              </a:rPr>
              <a:t>¹</a:t>
            </a:r>
            <a:r>
              <a:rPr lang="ja-JP" altLang="en-US" sz="2800" kern="0" dirty="0">
                <a:solidFill>
                  <a:srgbClr val="000000"/>
                </a:solidFill>
                <a:latin typeface="+mn-ea"/>
              </a:rPr>
              <a:t> 澤松裕人</a:t>
            </a:r>
            <a:r>
              <a:rPr lang="en-US" altLang="ja-JP" sz="2800" kern="0" dirty="0">
                <a:solidFill>
                  <a:srgbClr val="000000"/>
                </a:solidFill>
                <a:latin typeface="+mn-ea"/>
              </a:rPr>
              <a:t>¹</a:t>
            </a:r>
            <a:r>
              <a:rPr lang="ja-JP" altLang="en-US" sz="2800" kern="0" dirty="0">
                <a:solidFill>
                  <a:srgbClr val="000000"/>
                </a:solidFill>
                <a:latin typeface="+mn-ea"/>
              </a:rPr>
              <a:t> </a:t>
            </a:r>
            <a:r>
              <a:rPr lang="ja-JP" altLang="en-US" sz="2800" kern="0" dirty="0">
                <a:solidFill>
                  <a:srgbClr val="000000"/>
                </a:solidFill>
              </a:rPr>
              <a:t>永吉夢輝</a:t>
            </a:r>
            <a:r>
              <a:rPr lang="en-US" altLang="ja-JP" sz="2800" kern="0" dirty="0">
                <a:solidFill>
                  <a:srgbClr val="000000"/>
                </a:solidFill>
              </a:rPr>
              <a:t>¹</a:t>
            </a:r>
            <a:endParaRPr lang="en-US" altLang="zh-TW" sz="2800" kern="0" dirty="0">
              <a:solidFill>
                <a:srgbClr val="000000"/>
              </a:solidFill>
              <a:latin typeface="+mn-ea"/>
            </a:endParaRPr>
          </a:p>
          <a:p>
            <a:pPr algn="ctr" fontAlgn="base">
              <a:spcBef>
                <a:spcPct val="20000"/>
              </a:spcBef>
              <a:spcAft>
                <a:spcPct val="0"/>
              </a:spcAft>
              <a:buClr>
                <a:srgbClr val="00007D"/>
              </a:buClr>
              <a:buSzPct val="75000"/>
              <a:defRPr/>
            </a:pPr>
            <a:r>
              <a:rPr lang="ja-JP" altLang="en-US" sz="2800" kern="0" dirty="0">
                <a:solidFill>
                  <a:srgbClr val="000000"/>
                </a:solidFill>
              </a:rPr>
              <a:t>伊藤容平</a:t>
            </a:r>
            <a:r>
              <a:rPr lang="en-US" altLang="ja-JP" sz="2800" kern="0" dirty="0">
                <a:solidFill>
                  <a:srgbClr val="000000"/>
                </a:solidFill>
              </a:rPr>
              <a:t>¹</a:t>
            </a:r>
            <a:r>
              <a:rPr lang="ja-JP" altLang="en-US" sz="2800" kern="0" dirty="0">
                <a:solidFill>
                  <a:srgbClr val="000000"/>
                </a:solidFill>
              </a:rPr>
              <a:t> 加藤圭介</a:t>
            </a:r>
            <a:r>
              <a:rPr lang="en-US" altLang="ja-JP" sz="2800" kern="0" dirty="0">
                <a:solidFill>
                  <a:srgbClr val="000000"/>
                </a:solidFill>
              </a:rPr>
              <a:t>¹</a:t>
            </a:r>
            <a:r>
              <a:rPr lang="ja-JP" altLang="en-US" sz="2800" kern="0" dirty="0">
                <a:solidFill>
                  <a:srgbClr val="000000"/>
                </a:solidFill>
              </a:rPr>
              <a:t> 山本哲也</a:t>
            </a:r>
            <a:r>
              <a:rPr lang="en-US" altLang="ja-JP" sz="2800" kern="0" dirty="0">
                <a:solidFill>
                  <a:srgbClr val="000000"/>
                </a:solidFill>
              </a:rPr>
              <a:t>¹</a:t>
            </a:r>
            <a:r>
              <a:rPr lang="ja-JP" altLang="en-US" sz="2800" kern="0" dirty="0">
                <a:solidFill>
                  <a:srgbClr val="000000"/>
                </a:solidFill>
              </a:rPr>
              <a:t> 原知也</a:t>
            </a:r>
            <a:r>
              <a:rPr lang="en-US" altLang="ja-JP" sz="2800" kern="0" dirty="0">
                <a:solidFill>
                  <a:srgbClr val="000000"/>
                </a:solidFill>
              </a:rPr>
              <a:t>¹</a:t>
            </a:r>
          </a:p>
          <a:p>
            <a:pPr algn="ctr" fontAlgn="base">
              <a:spcBef>
                <a:spcPct val="20000"/>
              </a:spcBef>
              <a:spcAft>
                <a:spcPct val="0"/>
              </a:spcAft>
              <a:buClr>
                <a:srgbClr val="00007D"/>
              </a:buClr>
              <a:buSzPct val="75000"/>
              <a:defRPr/>
            </a:pPr>
            <a:r>
              <a:rPr lang="ja-JP" altLang="en-US" sz="2800" kern="0" dirty="0">
                <a:solidFill>
                  <a:srgbClr val="000000"/>
                </a:solidFill>
              </a:rPr>
              <a:t>足立全</a:t>
            </a:r>
            <a:r>
              <a:rPr lang="en-US" altLang="ja-JP" sz="2800" kern="0" dirty="0">
                <a:solidFill>
                  <a:srgbClr val="000000"/>
                </a:solidFill>
              </a:rPr>
              <a:t>¹</a:t>
            </a:r>
            <a:r>
              <a:rPr lang="ja-JP" altLang="en-US" sz="2800" kern="0" dirty="0">
                <a:solidFill>
                  <a:srgbClr val="000000"/>
                </a:solidFill>
              </a:rPr>
              <a:t> </a:t>
            </a:r>
            <a:r>
              <a:rPr lang="zh-TW" altLang="en-US" sz="2800" kern="0" dirty="0">
                <a:solidFill>
                  <a:srgbClr val="000000"/>
                </a:solidFill>
              </a:rPr>
              <a:t>岸本昌也</a:t>
            </a:r>
            <a:r>
              <a:rPr lang="en-US" altLang="ja-JP" sz="2800" kern="0" dirty="0">
                <a:solidFill>
                  <a:srgbClr val="000000"/>
                </a:solidFill>
              </a:rPr>
              <a:t>¹</a:t>
            </a:r>
            <a:r>
              <a:rPr lang="zh-TW" altLang="en-US" sz="2800" kern="0" dirty="0">
                <a:solidFill>
                  <a:srgbClr val="000000"/>
                </a:solidFill>
              </a:rPr>
              <a:t> 加藤大介</a:t>
            </a:r>
            <a:r>
              <a:rPr lang="en-US" altLang="ja-JP" sz="2800" kern="0" dirty="0">
                <a:solidFill>
                  <a:srgbClr val="000000"/>
                </a:solidFill>
              </a:rPr>
              <a:t>¹</a:t>
            </a:r>
            <a:endParaRPr lang="en-US" altLang="zh-TW" sz="2800" kern="0" dirty="0">
              <a:solidFill>
                <a:srgbClr val="000000"/>
              </a:solidFill>
            </a:endParaRPr>
          </a:p>
          <a:p>
            <a:pPr algn="ctr" fontAlgn="base">
              <a:spcBef>
                <a:spcPct val="20000"/>
              </a:spcBef>
              <a:spcAft>
                <a:spcPct val="0"/>
              </a:spcAft>
              <a:buClr>
                <a:srgbClr val="00007D"/>
              </a:buClr>
              <a:buSzPct val="75000"/>
              <a:defRPr/>
            </a:pPr>
            <a:r>
              <a:rPr lang="en-US" altLang="zh-TW" sz="2400" kern="0" dirty="0">
                <a:solidFill>
                  <a:srgbClr val="000000"/>
                </a:solidFill>
              </a:rPr>
              <a:t>1) (</a:t>
            </a:r>
            <a:r>
              <a:rPr lang="ja-JP" altLang="en-US" sz="2400" kern="0" dirty="0">
                <a:solidFill>
                  <a:srgbClr val="000000"/>
                </a:solidFill>
              </a:rPr>
              <a:t>株</a:t>
            </a:r>
            <a:r>
              <a:rPr lang="en-US" altLang="zh-TW" sz="2400" kern="0" dirty="0">
                <a:solidFill>
                  <a:srgbClr val="000000"/>
                </a:solidFill>
              </a:rPr>
              <a:t>)</a:t>
            </a:r>
            <a:r>
              <a:rPr lang="zh-TW" altLang="en-US" sz="2400" kern="0" dirty="0">
                <a:solidFill>
                  <a:srgbClr val="000000"/>
                </a:solidFill>
              </a:rPr>
              <a:t>益田大動物診療所</a:t>
            </a:r>
            <a:r>
              <a:rPr lang="ja-JP" altLang="en-US" sz="2400" kern="0" dirty="0">
                <a:solidFill>
                  <a:srgbClr val="000000"/>
                </a:solidFill>
              </a:rPr>
              <a:t>　</a:t>
            </a:r>
            <a:endParaRPr lang="zh-TW" altLang="en-US" sz="2400" kern="0" dirty="0">
              <a:solidFill>
                <a:srgbClr val="000000"/>
              </a:solidFill>
            </a:endParaRPr>
          </a:p>
          <a:p>
            <a:pPr algn="ctr" fontAlgn="base">
              <a:spcBef>
                <a:spcPct val="20000"/>
              </a:spcBef>
              <a:spcAft>
                <a:spcPct val="0"/>
              </a:spcAft>
              <a:buClr>
                <a:srgbClr val="00007D"/>
              </a:buClr>
              <a:buSzPct val="75000"/>
              <a:defRPr/>
            </a:pPr>
            <a:endParaRPr lang="zh-TW" altLang="en-US" sz="2400" kern="0" dirty="0">
              <a:solidFill>
                <a:srgbClr val="000000"/>
              </a:solidFill>
            </a:endParaRPr>
          </a:p>
        </p:txBody>
      </p:sp>
      <p:pic>
        <p:nvPicPr>
          <p:cNvPr id="15364"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2330699224"/>
      </p:ext>
    </p:extLst>
  </p:cSld>
  <p:clrMapOvr>
    <a:masterClrMapping/>
  </p:clrMapOvr>
  <mc:AlternateContent xmlns:mc="http://schemas.openxmlformats.org/markup-compatibility/2006" xmlns:p14="http://schemas.microsoft.com/office/powerpoint/2010/main">
    <mc:Choice Requires="p14">
      <p:transition spd="slow" p14:dur="2000" advTm="15174"/>
    </mc:Choice>
    <mc:Fallback xmlns="">
      <p:transition spd="slow" advTm="151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a:t>
            </a:r>
            <a:r>
              <a:rPr kumimoji="0" lang="ja-JP" altLang="en-US"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株</a:t>
            </a:r>
            <a:r>
              <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a:t>
            </a:r>
            <a:r>
              <a:rPr kumimoji="0" lang="en-US" altLang="ja-JP" sz="2000" b="0" i="0" u="none" strike="noStrike" kern="0" cap="none" spc="0" normalizeH="0" baseline="0" noProof="0" dirty="0" err="1">
                <a:ln>
                  <a:noFill/>
                </a:ln>
                <a:solidFill>
                  <a:sysClr val="windowText" lastClr="000000"/>
                </a:solidFill>
                <a:effectLst/>
                <a:uLnTx/>
                <a:uFillTx/>
                <a:latin typeface="HGS創英角ﾎﾟｯﾌﾟ体" pitchFamily="50" charset="-128"/>
                <a:ea typeface="HGS創英角ﾎﾟｯﾌﾟ体" pitchFamily="50" charset="-128"/>
                <a:cs typeface="+mn-cs"/>
              </a:rPr>
              <a:t>益田大動物診療所</a:t>
            </a:r>
            <a:endPar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000000"/>
                </a:solidFill>
                <a:effectLst/>
                <a:uLnTx/>
                <a:uFillTx/>
                <a:latin typeface="Arial"/>
                <a:ea typeface="メイリオ"/>
                <a:cs typeface="+mj-cs"/>
              </a:rPr>
              <a:t>考察</a:t>
            </a:r>
            <a:endParaRPr kumimoji="1" lang="en-US" altLang="ja-JP" sz="4000" b="1" i="0" u="none" strike="noStrike" kern="0" cap="none" spc="0" normalizeH="0" baseline="0" noProof="0" dirty="0">
              <a:ln>
                <a:noFill/>
              </a:ln>
              <a:solidFill>
                <a:srgbClr val="000000"/>
              </a:solidFill>
              <a:effectLst/>
              <a:uLnTx/>
              <a:uFillTx/>
              <a:latin typeface="Arial"/>
              <a:ea typeface="メイリオ"/>
              <a:cs typeface="+mj-cs"/>
            </a:endParaRPr>
          </a:p>
        </p:txBody>
      </p:sp>
      <p:grpSp>
        <p:nvGrpSpPr>
          <p:cNvPr id="48" name="グループ化 47">
            <a:extLst>
              <a:ext uri="{FF2B5EF4-FFF2-40B4-BE49-F238E27FC236}">
                <a16:creationId xmlns:a16="http://schemas.microsoft.com/office/drawing/2014/main" id="{F13E8DB8-4C39-4718-A4C3-F71B9669BEA9}"/>
              </a:ext>
            </a:extLst>
          </p:cNvPr>
          <p:cNvGrpSpPr/>
          <p:nvPr/>
        </p:nvGrpSpPr>
        <p:grpSpPr>
          <a:xfrm>
            <a:off x="395535" y="1268760"/>
            <a:ext cx="8359601" cy="4514150"/>
            <a:chOff x="395535" y="1340768"/>
            <a:chExt cx="8359601" cy="4707480"/>
          </a:xfrm>
        </p:grpSpPr>
        <p:sp>
          <p:nvSpPr>
            <p:cNvPr id="3" name="テキスト ボックス 2">
              <a:extLst>
                <a:ext uri="{FF2B5EF4-FFF2-40B4-BE49-F238E27FC236}">
                  <a16:creationId xmlns:a16="http://schemas.microsoft.com/office/drawing/2014/main" id="{DFD2EF30-E37D-4221-BF8E-B9EAE6013E15}"/>
                </a:ext>
              </a:extLst>
            </p:cNvPr>
            <p:cNvSpPr txBox="1"/>
            <p:nvPr/>
          </p:nvSpPr>
          <p:spPr>
            <a:xfrm>
              <a:off x="395535" y="1340768"/>
              <a:ext cx="3528393" cy="400110"/>
            </a:xfrm>
            <a:prstGeom prst="rect">
              <a:avLst/>
            </a:prstGeom>
            <a:noFill/>
          </p:spPr>
          <p:txBody>
            <a:bodyPr wrap="square" rtlCol="0">
              <a:spAutoFit/>
            </a:bodyPr>
            <a:lstStyle/>
            <a:p>
              <a:r>
                <a:rPr kumimoji="1" lang="ja-JP" altLang="en-US" sz="2000" b="1" dirty="0"/>
                <a:t>アセチルヒドロキシプロリン</a:t>
              </a:r>
            </a:p>
          </p:txBody>
        </p:sp>
        <p:sp>
          <p:nvSpPr>
            <p:cNvPr id="8" name="テキスト ボックス 7">
              <a:extLst>
                <a:ext uri="{FF2B5EF4-FFF2-40B4-BE49-F238E27FC236}">
                  <a16:creationId xmlns:a16="http://schemas.microsoft.com/office/drawing/2014/main" id="{8039E83E-9826-4459-B459-5113FB0569E0}"/>
                </a:ext>
              </a:extLst>
            </p:cNvPr>
            <p:cNvSpPr txBox="1"/>
            <p:nvPr/>
          </p:nvSpPr>
          <p:spPr>
            <a:xfrm>
              <a:off x="683568" y="1772816"/>
              <a:ext cx="2592288" cy="923330"/>
            </a:xfrm>
            <a:prstGeom prst="rect">
              <a:avLst/>
            </a:prstGeom>
            <a:noFill/>
          </p:spPr>
          <p:txBody>
            <a:bodyPr wrap="square" rtlCol="0">
              <a:spAutoFit/>
            </a:bodyPr>
            <a:lstStyle/>
            <a:p>
              <a:r>
                <a:rPr kumimoji="1" lang="ja-JP" altLang="en-US" dirty="0"/>
                <a:t>繊維芽細胞の増生</a:t>
              </a:r>
              <a:endParaRPr kumimoji="1" lang="en-US" altLang="ja-JP" dirty="0"/>
            </a:p>
            <a:p>
              <a:r>
                <a:rPr kumimoji="1" lang="ja-JP" altLang="en-US" dirty="0"/>
                <a:t>表皮細胞の活性化</a:t>
              </a:r>
              <a:endParaRPr kumimoji="1" lang="en-US" altLang="ja-JP" dirty="0"/>
            </a:p>
            <a:p>
              <a:r>
                <a:rPr lang="ja-JP" altLang="en-US" dirty="0"/>
                <a:t>コラーゲン合成促進</a:t>
              </a:r>
              <a:endParaRPr kumimoji="1" lang="ja-JP" altLang="en-US" dirty="0"/>
            </a:p>
          </p:txBody>
        </p:sp>
        <p:sp>
          <p:nvSpPr>
            <p:cNvPr id="9" name="テキスト ボックス 8">
              <a:extLst>
                <a:ext uri="{FF2B5EF4-FFF2-40B4-BE49-F238E27FC236}">
                  <a16:creationId xmlns:a16="http://schemas.microsoft.com/office/drawing/2014/main" id="{6C4E62F8-1081-4964-9F98-26445242F47A}"/>
                </a:ext>
              </a:extLst>
            </p:cNvPr>
            <p:cNvSpPr txBox="1"/>
            <p:nvPr/>
          </p:nvSpPr>
          <p:spPr>
            <a:xfrm>
              <a:off x="5220072" y="1340768"/>
              <a:ext cx="3010992" cy="400110"/>
            </a:xfrm>
            <a:prstGeom prst="rect">
              <a:avLst/>
            </a:prstGeom>
            <a:noFill/>
          </p:spPr>
          <p:txBody>
            <a:bodyPr wrap="square" rtlCol="0">
              <a:spAutoFit/>
            </a:bodyPr>
            <a:lstStyle/>
            <a:p>
              <a:r>
                <a:rPr kumimoji="1" lang="ja-JP" altLang="en-US" sz="2000" b="1" dirty="0"/>
                <a:t>湿潤療法</a:t>
              </a:r>
            </a:p>
          </p:txBody>
        </p:sp>
        <p:sp>
          <p:nvSpPr>
            <p:cNvPr id="10" name="テキスト ボックス 9">
              <a:extLst>
                <a:ext uri="{FF2B5EF4-FFF2-40B4-BE49-F238E27FC236}">
                  <a16:creationId xmlns:a16="http://schemas.microsoft.com/office/drawing/2014/main" id="{347449CE-5569-49F2-97E8-15378AF9CA28}"/>
                </a:ext>
              </a:extLst>
            </p:cNvPr>
            <p:cNvSpPr txBox="1"/>
            <p:nvPr/>
          </p:nvSpPr>
          <p:spPr>
            <a:xfrm>
              <a:off x="5436096" y="1772816"/>
              <a:ext cx="3319040" cy="369332"/>
            </a:xfrm>
            <a:prstGeom prst="rect">
              <a:avLst/>
            </a:prstGeom>
            <a:noFill/>
          </p:spPr>
          <p:txBody>
            <a:bodyPr wrap="square" rtlCol="0">
              <a:spAutoFit/>
            </a:bodyPr>
            <a:lstStyle/>
            <a:p>
              <a:r>
                <a:rPr kumimoji="1" lang="ja-JP" altLang="en-US" dirty="0"/>
                <a:t>病変部角質層の自己融解促進</a:t>
              </a:r>
            </a:p>
          </p:txBody>
        </p:sp>
        <p:sp>
          <p:nvSpPr>
            <p:cNvPr id="20" name="右大かっこ 19">
              <a:extLst>
                <a:ext uri="{FF2B5EF4-FFF2-40B4-BE49-F238E27FC236}">
                  <a16:creationId xmlns:a16="http://schemas.microsoft.com/office/drawing/2014/main" id="{3D8C19DD-D05C-40DC-9319-3259EBCF0202}"/>
                </a:ext>
              </a:extLst>
            </p:cNvPr>
            <p:cNvSpPr/>
            <p:nvPr/>
          </p:nvSpPr>
          <p:spPr>
            <a:xfrm>
              <a:off x="3131840" y="1772816"/>
              <a:ext cx="144016" cy="936104"/>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右大かっこ 20">
              <a:extLst>
                <a:ext uri="{FF2B5EF4-FFF2-40B4-BE49-F238E27FC236}">
                  <a16:creationId xmlns:a16="http://schemas.microsoft.com/office/drawing/2014/main" id="{5B55D7CF-3BD6-481D-9FF3-A858C785D204}"/>
                </a:ext>
              </a:extLst>
            </p:cNvPr>
            <p:cNvSpPr/>
            <p:nvPr/>
          </p:nvSpPr>
          <p:spPr>
            <a:xfrm rot="10800000">
              <a:off x="5220072" y="1760042"/>
              <a:ext cx="144016" cy="3821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コネクタ: カギ線 22">
              <a:extLst>
                <a:ext uri="{FF2B5EF4-FFF2-40B4-BE49-F238E27FC236}">
                  <a16:creationId xmlns:a16="http://schemas.microsoft.com/office/drawing/2014/main" id="{FDC97739-EB7B-4F96-841F-C3B592F7EABC}"/>
                </a:ext>
              </a:extLst>
            </p:cNvPr>
            <p:cNvCxnSpPr>
              <a:cxnSpLocks/>
              <a:stCxn id="20" idx="2"/>
            </p:cNvCxnSpPr>
            <p:nvPr/>
          </p:nvCxnSpPr>
          <p:spPr>
            <a:xfrm rot="10800000" flipH="1" flipV="1">
              <a:off x="3275856" y="2240868"/>
              <a:ext cx="1296144" cy="3807380"/>
            </a:xfrm>
            <a:prstGeom prst="bentConnector4">
              <a:avLst>
                <a:gd name="adj1" fmla="val 100153"/>
                <a:gd name="adj2" fmla="val -6681"/>
              </a:avLst>
            </a:prstGeom>
            <a:ln w="508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C19F257C-D2F7-476A-BE0D-DE9812F9D940}"/>
                </a:ext>
              </a:extLst>
            </p:cNvPr>
            <p:cNvCxnSpPr>
              <a:cxnSpLocks/>
              <a:stCxn id="21" idx="2"/>
            </p:cNvCxnSpPr>
            <p:nvPr/>
          </p:nvCxnSpPr>
          <p:spPr>
            <a:xfrm flipH="1">
              <a:off x="4572000" y="1951095"/>
              <a:ext cx="648072" cy="289772"/>
            </a:xfrm>
            <a:prstGeom prst="bentConnector3">
              <a:avLst>
                <a:gd name="adj1" fmla="val 101115"/>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6771065-3D00-4A6E-B77E-7F2C5BC4C600}"/>
                </a:ext>
              </a:extLst>
            </p:cNvPr>
            <p:cNvSpPr txBox="1"/>
            <p:nvPr/>
          </p:nvSpPr>
          <p:spPr>
            <a:xfrm>
              <a:off x="2339105" y="3027102"/>
              <a:ext cx="4465789" cy="461665"/>
            </a:xfrm>
            <a:prstGeom prst="rect">
              <a:avLst/>
            </a:prstGeom>
            <a:solidFill>
              <a:schemeClr val="bg1"/>
            </a:solidFill>
          </p:spPr>
          <p:txBody>
            <a:bodyPr wrap="square" rtlCol="0">
              <a:spAutoFit/>
            </a:bodyPr>
            <a:lstStyle/>
            <a:p>
              <a:pPr algn="ctr"/>
              <a:r>
                <a:rPr kumimoji="1" lang="ja-JP" altLang="en-US" sz="2400" b="1" dirty="0">
                  <a:solidFill>
                    <a:srgbClr val="FF0000"/>
                  </a:solidFill>
                </a:rPr>
                <a:t>趾皮膚炎の早期治癒・再発抑制</a:t>
              </a:r>
              <a:endParaRPr kumimoji="1" lang="en-US" altLang="ja-JP" sz="2400" b="1" dirty="0">
                <a:solidFill>
                  <a:srgbClr val="FF0000"/>
                </a:solidFill>
              </a:endParaRPr>
            </a:p>
          </p:txBody>
        </p:sp>
      </p:grpSp>
    </p:spTree>
    <p:extLst>
      <p:ext uri="{BB962C8B-B14F-4D97-AF65-F5344CB8AC3E}">
        <p14:creationId xmlns:p14="http://schemas.microsoft.com/office/powerpoint/2010/main" val="3276471064"/>
      </p:ext>
    </p:extLst>
  </p:cSld>
  <p:clrMapOvr>
    <a:masterClrMapping/>
  </p:clrMapOvr>
  <mc:AlternateContent xmlns:mc="http://schemas.openxmlformats.org/markup-compatibility/2006" xmlns:p14="http://schemas.microsoft.com/office/powerpoint/2010/main">
    <mc:Choice Requires="p14">
      <p:transition spd="slow" p14:dur="2000" advTm="25233"/>
    </mc:Choice>
    <mc:Fallback xmlns="">
      <p:transition spd="slow" advTm="2523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a:t>
            </a:r>
            <a:r>
              <a:rPr kumimoji="0" lang="ja-JP" altLang="en-US"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株</a:t>
            </a:r>
            <a:r>
              <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a:t>
            </a:r>
            <a:r>
              <a:rPr kumimoji="0" lang="en-US" altLang="ja-JP" sz="2000" b="0" i="0" u="none" strike="noStrike" kern="0" cap="none" spc="0" normalizeH="0" baseline="0" noProof="0" dirty="0" err="1">
                <a:ln>
                  <a:noFill/>
                </a:ln>
                <a:solidFill>
                  <a:sysClr val="windowText" lastClr="000000"/>
                </a:solidFill>
                <a:effectLst/>
                <a:uLnTx/>
                <a:uFillTx/>
                <a:latin typeface="HGS創英角ﾎﾟｯﾌﾟ体" pitchFamily="50" charset="-128"/>
                <a:ea typeface="HGS創英角ﾎﾟｯﾌﾟ体" pitchFamily="50" charset="-128"/>
                <a:cs typeface="+mn-cs"/>
              </a:rPr>
              <a:t>益田大動物診療所</a:t>
            </a:r>
            <a:endPar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000000"/>
                </a:solidFill>
                <a:effectLst/>
                <a:uLnTx/>
                <a:uFillTx/>
                <a:latin typeface="Arial"/>
                <a:ea typeface="メイリオ"/>
                <a:cs typeface="+mj-cs"/>
              </a:rPr>
              <a:t>考察</a:t>
            </a:r>
            <a:endParaRPr kumimoji="1" lang="en-US" altLang="ja-JP" sz="4000" b="1" i="0" u="none" strike="noStrike" kern="0" cap="none" spc="0" normalizeH="0" baseline="0" noProof="0" dirty="0">
              <a:ln>
                <a:noFill/>
              </a:ln>
              <a:solidFill>
                <a:srgbClr val="000000"/>
              </a:solidFill>
              <a:effectLst/>
              <a:uLnTx/>
              <a:uFillTx/>
              <a:latin typeface="Arial"/>
              <a:ea typeface="メイリオ"/>
              <a:cs typeface="+mj-cs"/>
            </a:endParaRPr>
          </a:p>
        </p:txBody>
      </p:sp>
      <p:grpSp>
        <p:nvGrpSpPr>
          <p:cNvPr id="66" name="グループ化 65">
            <a:extLst>
              <a:ext uri="{FF2B5EF4-FFF2-40B4-BE49-F238E27FC236}">
                <a16:creationId xmlns:a16="http://schemas.microsoft.com/office/drawing/2014/main" id="{939DE1A7-9D9D-4E37-9643-300CF675A9EA}"/>
              </a:ext>
            </a:extLst>
          </p:cNvPr>
          <p:cNvGrpSpPr/>
          <p:nvPr/>
        </p:nvGrpSpPr>
        <p:grpSpPr>
          <a:xfrm>
            <a:off x="395535" y="1268760"/>
            <a:ext cx="8359601" cy="4514150"/>
            <a:chOff x="395535" y="1363462"/>
            <a:chExt cx="8359601" cy="4707480"/>
          </a:xfrm>
        </p:grpSpPr>
        <p:grpSp>
          <p:nvGrpSpPr>
            <p:cNvPr id="48" name="グループ化 47">
              <a:extLst>
                <a:ext uri="{FF2B5EF4-FFF2-40B4-BE49-F238E27FC236}">
                  <a16:creationId xmlns:a16="http://schemas.microsoft.com/office/drawing/2014/main" id="{F13E8DB8-4C39-4718-A4C3-F71B9669BEA9}"/>
                </a:ext>
              </a:extLst>
            </p:cNvPr>
            <p:cNvGrpSpPr/>
            <p:nvPr/>
          </p:nvGrpSpPr>
          <p:grpSpPr>
            <a:xfrm>
              <a:off x="395535" y="1363462"/>
              <a:ext cx="8359601" cy="4707480"/>
              <a:chOff x="395535" y="1340768"/>
              <a:chExt cx="8359601" cy="4707480"/>
            </a:xfrm>
          </p:grpSpPr>
          <p:sp>
            <p:nvSpPr>
              <p:cNvPr id="3" name="テキスト ボックス 2">
                <a:extLst>
                  <a:ext uri="{FF2B5EF4-FFF2-40B4-BE49-F238E27FC236}">
                    <a16:creationId xmlns:a16="http://schemas.microsoft.com/office/drawing/2014/main" id="{DFD2EF30-E37D-4221-BF8E-B9EAE6013E15}"/>
                  </a:ext>
                </a:extLst>
              </p:cNvPr>
              <p:cNvSpPr txBox="1"/>
              <p:nvPr/>
            </p:nvSpPr>
            <p:spPr>
              <a:xfrm>
                <a:off x="395535" y="1340768"/>
                <a:ext cx="3528393" cy="400110"/>
              </a:xfrm>
              <a:prstGeom prst="rect">
                <a:avLst/>
              </a:prstGeom>
              <a:noFill/>
            </p:spPr>
            <p:txBody>
              <a:bodyPr wrap="square" rtlCol="0">
                <a:spAutoFit/>
              </a:bodyPr>
              <a:lstStyle/>
              <a:p>
                <a:r>
                  <a:rPr kumimoji="1" lang="ja-JP" altLang="en-US" sz="2000" b="1" dirty="0"/>
                  <a:t>アセチルヒドロキシプロリン</a:t>
                </a:r>
              </a:p>
            </p:txBody>
          </p:sp>
          <p:sp>
            <p:nvSpPr>
              <p:cNvPr id="8" name="テキスト ボックス 7">
                <a:extLst>
                  <a:ext uri="{FF2B5EF4-FFF2-40B4-BE49-F238E27FC236}">
                    <a16:creationId xmlns:a16="http://schemas.microsoft.com/office/drawing/2014/main" id="{8039E83E-9826-4459-B459-5113FB0569E0}"/>
                  </a:ext>
                </a:extLst>
              </p:cNvPr>
              <p:cNvSpPr txBox="1"/>
              <p:nvPr/>
            </p:nvSpPr>
            <p:spPr>
              <a:xfrm>
                <a:off x="683568" y="1772816"/>
                <a:ext cx="2592288" cy="923330"/>
              </a:xfrm>
              <a:prstGeom prst="rect">
                <a:avLst/>
              </a:prstGeom>
              <a:noFill/>
            </p:spPr>
            <p:txBody>
              <a:bodyPr wrap="square" rtlCol="0">
                <a:spAutoFit/>
              </a:bodyPr>
              <a:lstStyle/>
              <a:p>
                <a:r>
                  <a:rPr kumimoji="1" lang="ja-JP" altLang="en-US" dirty="0"/>
                  <a:t>繊維芽細胞の増生</a:t>
                </a:r>
                <a:endParaRPr kumimoji="1" lang="en-US" altLang="ja-JP" dirty="0"/>
              </a:p>
              <a:p>
                <a:r>
                  <a:rPr kumimoji="1" lang="ja-JP" altLang="en-US" dirty="0"/>
                  <a:t>表皮細胞の活性化</a:t>
                </a:r>
                <a:endParaRPr kumimoji="1" lang="en-US" altLang="ja-JP" dirty="0"/>
              </a:p>
              <a:p>
                <a:r>
                  <a:rPr lang="ja-JP" altLang="en-US" dirty="0"/>
                  <a:t>コラーゲン合成促進</a:t>
                </a:r>
                <a:endParaRPr kumimoji="1" lang="ja-JP" altLang="en-US" dirty="0"/>
              </a:p>
            </p:txBody>
          </p:sp>
          <p:sp>
            <p:nvSpPr>
              <p:cNvPr id="9" name="テキスト ボックス 8">
                <a:extLst>
                  <a:ext uri="{FF2B5EF4-FFF2-40B4-BE49-F238E27FC236}">
                    <a16:creationId xmlns:a16="http://schemas.microsoft.com/office/drawing/2014/main" id="{6C4E62F8-1081-4964-9F98-26445242F47A}"/>
                  </a:ext>
                </a:extLst>
              </p:cNvPr>
              <p:cNvSpPr txBox="1"/>
              <p:nvPr/>
            </p:nvSpPr>
            <p:spPr>
              <a:xfrm>
                <a:off x="5220072" y="1340768"/>
                <a:ext cx="3010992" cy="400110"/>
              </a:xfrm>
              <a:prstGeom prst="rect">
                <a:avLst/>
              </a:prstGeom>
              <a:noFill/>
            </p:spPr>
            <p:txBody>
              <a:bodyPr wrap="square" rtlCol="0">
                <a:spAutoFit/>
              </a:bodyPr>
              <a:lstStyle/>
              <a:p>
                <a:r>
                  <a:rPr kumimoji="1" lang="ja-JP" altLang="en-US" sz="2000" b="1" dirty="0"/>
                  <a:t>湿潤療法</a:t>
                </a:r>
              </a:p>
            </p:txBody>
          </p:sp>
          <p:sp>
            <p:nvSpPr>
              <p:cNvPr id="10" name="テキスト ボックス 9">
                <a:extLst>
                  <a:ext uri="{FF2B5EF4-FFF2-40B4-BE49-F238E27FC236}">
                    <a16:creationId xmlns:a16="http://schemas.microsoft.com/office/drawing/2014/main" id="{347449CE-5569-49F2-97E8-15378AF9CA28}"/>
                  </a:ext>
                </a:extLst>
              </p:cNvPr>
              <p:cNvSpPr txBox="1"/>
              <p:nvPr/>
            </p:nvSpPr>
            <p:spPr>
              <a:xfrm>
                <a:off x="5436096" y="1772816"/>
                <a:ext cx="3319040" cy="369332"/>
              </a:xfrm>
              <a:prstGeom prst="rect">
                <a:avLst/>
              </a:prstGeom>
              <a:noFill/>
            </p:spPr>
            <p:txBody>
              <a:bodyPr wrap="square" rtlCol="0">
                <a:spAutoFit/>
              </a:bodyPr>
              <a:lstStyle/>
              <a:p>
                <a:r>
                  <a:rPr kumimoji="1" lang="ja-JP" altLang="en-US" dirty="0"/>
                  <a:t>病変部角質層の自己融解促進</a:t>
                </a:r>
              </a:p>
            </p:txBody>
          </p:sp>
          <p:sp>
            <p:nvSpPr>
              <p:cNvPr id="20" name="右大かっこ 19">
                <a:extLst>
                  <a:ext uri="{FF2B5EF4-FFF2-40B4-BE49-F238E27FC236}">
                    <a16:creationId xmlns:a16="http://schemas.microsoft.com/office/drawing/2014/main" id="{3D8C19DD-D05C-40DC-9319-3259EBCF0202}"/>
                  </a:ext>
                </a:extLst>
              </p:cNvPr>
              <p:cNvSpPr/>
              <p:nvPr/>
            </p:nvSpPr>
            <p:spPr>
              <a:xfrm>
                <a:off x="3131840" y="1772816"/>
                <a:ext cx="144016" cy="936104"/>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右大かっこ 20">
                <a:extLst>
                  <a:ext uri="{FF2B5EF4-FFF2-40B4-BE49-F238E27FC236}">
                    <a16:creationId xmlns:a16="http://schemas.microsoft.com/office/drawing/2014/main" id="{5B55D7CF-3BD6-481D-9FF3-A858C785D204}"/>
                  </a:ext>
                </a:extLst>
              </p:cNvPr>
              <p:cNvSpPr/>
              <p:nvPr/>
            </p:nvSpPr>
            <p:spPr>
              <a:xfrm rot="10800000">
                <a:off x="5220072" y="1760042"/>
                <a:ext cx="144016" cy="3821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コネクタ: カギ線 22">
                <a:extLst>
                  <a:ext uri="{FF2B5EF4-FFF2-40B4-BE49-F238E27FC236}">
                    <a16:creationId xmlns:a16="http://schemas.microsoft.com/office/drawing/2014/main" id="{FDC97739-EB7B-4F96-841F-C3B592F7EABC}"/>
                  </a:ext>
                </a:extLst>
              </p:cNvPr>
              <p:cNvCxnSpPr>
                <a:cxnSpLocks/>
                <a:stCxn id="20" idx="2"/>
              </p:cNvCxnSpPr>
              <p:nvPr/>
            </p:nvCxnSpPr>
            <p:spPr>
              <a:xfrm rot="10800000" flipH="1" flipV="1">
                <a:off x="3275856" y="2240868"/>
                <a:ext cx="1296144" cy="3807380"/>
              </a:xfrm>
              <a:prstGeom prst="bentConnector4">
                <a:avLst>
                  <a:gd name="adj1" fmla="val 100153"/>
                  <a:gd name="adj2" fmla="val -6681"/>
                </a:avLst>
              </a:prstGeom>
              <a:ln w="508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C19F257C-D2F7-476A-BE0D-DE9812F9D940}"/>
                  </a:ext>
                </a:extLst>
              </p:cNvPr>
              <p:cNvCxnSpPr>
                <a:cxnSpLocks/>
                <a:stCxn id="21" idx="2"/>
              </p:cNvCxnSpPr>
              <p:nvPr/>
            </p:nvCxnSpPr>
            <p:spPr>
              <a:xfrm flipH="1">
                <a:off x="4572000" y="1951095"/>
                <a:ext cx="648072" cy="289772"/>
              </a:xfrm>
              <a:prstGeom prst="bentConnector3">
                <a:avLst>
                  <a:gd name="adj1" fmla="val 101115"/>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6771065-3D00-4A6E-B77E-7F2C5BC4C600}"/>
                  </a:ext>
                </a:extLst>
              </p:cNvPr>
              <p:cNvSpPr txBox="1"/>
              <p:nvPr/>
            </p:nvSpPr>
            <p:spPr>
              <a:xfrm>
                <a:off x="2339105" y="3027101"/>
                <a:ext cx="4465789" cy="481437"/>
              </a:xfrm>
              <a:prstGeom prst="rect">
                <a:avLst/>
              </a:prstGeom>
              <a:solidFill>
                <a:schemeClr val="bg1"/>
              </a:solidFill>
            </p:spPr>
            <p:txBody>
              <a:bodyPr wrap="square" rtlCol="0">
                <a:spAutoFit/>
              </a:bodyPr>
              <a:lstStyle/>
              <a:p>
                <a:pPr algn="ctr"/>
                <a:r>
                  <a:rPr kumimoji="1" lang="ja-JP" altLang="en-US" sz="2400" b="1" dirty="0"/>
                  <a:t>趾皮膚炎の早期治癒・再発抑制</a:t>
                </a:r>
                <a:endParaRPr kumimoji="1" lang="en-US" altLang="ja-JP" sz="2400" b="1" dirty="0"/>
              </a:p>
            </p:txBody>
          </p:sp>
        </p:grpSp>
        <p:sp>
          <p:nvSpPr>
            <p:cNvPr id="64" name="テキスト ボックス 63">
              <a:extLst>
                <a:ext uri="{FF2B5EF4-FFF2-40B4-BE49-F238E27FC236}">
                  <a16:creationId xmlns:a16="http://schemas.microsoft.com/office/drawing/2014/main" id="{2D104854-DEE0-4DD1-9C98-BF7FCF0BD386}"/>
                </a:ext>
              </a:extLst>
            </p:cNvPr>
            <p:cNvSpPr txBox="1"/>
            <p:nvPr/>
          </p:nvSpPr>
          <p:spPr>
            <a:xfrm>
              <a:off x="2483121" y="3880347"/>
              <a:ext cx="4177758" cy="481437"/>
            </a:xfrm>
            <a:prstGeom prst="rect">
              <a:avLst/>
            </a:prstGeom>
            <a:solidFill>
              <a:schemeClr val="bg1"/>
            </a:solidFill>
          </p:spPr>
          <p:txBody>
            <a:bodyPr wrap="square" rtlCol="0">
              <a:spAutoFit/>
            </a:bodyPr>
            <a:lstStyle/>
            <a:p>
              <a:pPr algn="ctr"/>
              <a:r>
                <a:rPr kumimoji="1" lang="ja-JP" altLang="en-US" sz="2400" b="1" dirty="0">
                  <a:solidFill>
                    <a:srgbClr val="FF0000"/>
                  </a:solidFill>
                </a:rPr>
                <a:t>治療におけるストレスの低減</a:t>
              </a:r>
              <a:endParaRPr kumimoji="1" lang="en-US" altLang="ja-JP" sz="2400" b="1" dirty="0">
                <a:solidFill>
                  <a:srgbClr val="FF0000"/>
                </a:solidFill>
              </a:endParaRPr>
            </a:p>
          </p:txBody>
        </p:sp>
      </p:grpSp>
    </p:spTree>
    <p:extLst>
      <p:ext uri="{BB962C8B-B14F-4D97-AF65-F5344CB8AC3E}">
        <p14:creationId xmlns:p14="http://schemas.microsoft.com/office/powerpoint/2010/main" val="2416134328"/>
      </p:ext>
    </p:extLst>
  </p:cSld>
  <p:clrMapOvr>
    <a:masterClrMapping/>
  </p:clrMapOvr>
  <mc:AlternateContent xmlns:mc="http://schemas.openxmlformats.org/markup-compatibility/2006" xmlns:p14="http://schemas.microsoft.com/office/powerpoint/2010/main">
    <mc:Choice Requires="p14">
      <p:transition spd="slow" p14:dur="2000" advTm="14270"/>
    </mc:Choice>
    <mc:Fallback xmlns="">
      <p:transition spd="slow" advTm="142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a:t>
            </a:r>
            <a:r>
              <a:rPr kumimoji="0" lang="ja-JP" altLang="en-US"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株</a:t>
            </a:r>
            <a:r>
              <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a:t>
            </a:r>
            <a:r>
              <a:rPr kumimoji="0" lang="en-US" altLang="ja-JP" sz="2000" b="0" i="0" u="none" strike="noStrike" kern="0" cap="none" spc="0" normalizeH="0" baseline="0" noProof="0" dirty="0" err="1">
                <a:ln>
                  <a:noFill/>
                </a:ln>
                <a:solidFill>
                  <a:sysClr val="windowText" lastClr="000000"/>
                </a:solidFill>
                <a:effectLst/>
                <a:uLnTx/>
                <a:uFillTx/>
                <a:latin typeface="HGS創英角ﾎﾟｯﾌﾟ体" pitchFamily="50" charset="-128"/>
                <a:ea typeface="HGS創英角ﾎﾟｯﾌﾟ体" pitchFamily="50" charset="-128"/>
                <a:cs typeface="+mn-cs"/>
              </a:rPr>
              <a:t>益田大動物診療所</a:t>
            </a:r>
            <a:endPar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000000"/>
                </a:solidFill>
                <a:effectLst/>
                <a:uLnTx/>
                <a:uFillTx/>
                <a:latin typeface="Arial"/>
                <a:ea typeface="メイリオ"/>
                <a:cs typeface="+mj-cs"/>
              </a:rPr>
              <a:t>考察</a:t>
            </a:r>
            <a:endParaRPr kumimoji="1" lang="en-US" altLang="ja-JP" sz="4000" b="1" i="0" u="none" strike="noStrike" kern="0" cap="none" spc="0" normalizeH="0" baseline="0" noProof="0" dirty="0">
              <a:ln>
                <a:noFill/>
              </a:ln>
              <a:solidFill>
                <a:srgbClr val="000000"/>
              </a:solidFill>
              <a:effectLst/>
              <a:uLnTx/>
              <a:uFillTx/>
              <a:latin typeface="Arial"/>
              <a:ea typeface="メイリオ"/>
              <a:cs typeface="+mj-cs"/>
            </a:endParaRPr>
          </a:p>
        </p:txBody>
      </p:sp>
      <p:grpSp>
        <p:nvGrpSpPr>
          <p:cNvPr id="66" name="グループ化 65">
            <a:extLst>
              <a:ext uri="{FF2B5EF4-FFF2-40B4-BE49-F238E27FC236}">
                <a16:creationId xmlns:a16="http://schemas.microsoft.com/office/drawing/2014/main" id="{939DE1A7-9D9D-4E37-9643-300CF675A9EA}"/>
              </a:ext>
            </a:extLst>
          </p:cNvPr>
          <p:cNvGrpSpPr/>
          <p:nvPr/>
        </p:nvGrpSpPr>
        <p:grpSpPr>
          <a:xfrm>
            <a:off x="395535" y="1268760"/>
            <a:ext cx="8359601" cy="4514150"/>
            <a:chOff x="395535" y="1363462"/>
            <a:chExt cx="8359601" cy="4707480"/>
          </a:xfrm>
        </p:grpSpPr>
        <p:grpSp>
          <p:nvGrpSpPr>
            <p:cNvPr id="48" name="グループ化 47">
              <a:extLst>
                <a:ext uri="{FF2B5EF4-FFF2-40B4-BE49-F238E27FC236}">
                  <a16:creationId xmlns:a16="http://schemas.microsoft.com/office/drawing/2014/main" id="{F13E8DB8-4C39-4718-A4C3-F71B9669BEA9}"/>
                </a:ext>
              </a:extLst>
            </p:cNvPr>
            <p:cNvGrpSpPr/>
            <p:nvPr/>
          </p:nvGrpSpPr>
          <p:grpSpPr>
            <a:xfrm>
              <a:off x="395535" y="1363462"/>
              <a:ext cx="8359601" cy="4707480"/>
              <a:chOff x="395535" y="1340768"/>
              <a:chExt cx="8359601" cy="4707480"/>
            </a:xfrm>
          </p:grpSpPr>
          <p:sp>
            <p:nvSpPr>
              <p:cNvPr id="3" name="テキスト ボックス 2">
                <a:extLst>
                  <a:ext uri="{FF2B5EF4-FFF2-40B4-BE49-F238E27FC236}">
                    <a16:creationId xmlns:a16="http://schemas.microsoft.com/office/drawing/2014/main" id="{DFD2EF30-E37D-4221-BF8E-B9EAE6013E15}"/>
                  </a:ext>
                </a:extLst>
              </p:cNvPr>
              <p:cNvSpPr txBox="1"/>
              <p:nvPr/>
            </p:nvSpPr>
            <p:spPr>
              <a:xfrm>
                <a:off x="395535" y="1340768"/>
                <a:ext cx="3528393" cy="400110"/>
              </a:xfrm>
              <a:prstGeom prst="rect">
                <a:avLst/>
              </a:prstGeom>
              <a:noFill/>
            </p:spPr>
            <p:txBody>
              <a:bodyPr wrap="square" rtlCol="0">
                <a:spAutoFit/>
              </a:bodyPr>
              <a:lstStyle/>
              <a:p>
                <a:r>
                  <a:rPr kumimoji="1" lang="ja-JP" altLang="en-US" sz="2000" b="1" dirty="0"/>
                  <a:t>アセチルヒドロキシプロリン</a:t>
                </a:r>
              </a:p>
            </p:txBody>
          </p:sp>
          <p:sp>
            <p:nvSpPr>
              <p:cNvPr id="8" name="テキスト ボックス 7">
                <a:extLst>
                  <a:ext uri="{FF2B5EF4-FFF2-40B4-BE49-F238E27FC236}">
                    <a16:creationId xmlns:a16="http://schemas.microsoft.com/office/drawing/2014/main" id="{8039E83E-9826-4459-B459-5113FB0569E0}"/>
                  </a:ext>
                </a:extLst>
              </p:cNvPr>
              <p:cNvSpPr txBox="1"/>
              <p:nvPr/>
            </p:nvSpPr>
            <p:spPr>
              <a:xfrm>
                <a:off x="683568" y="1772816"/>
                <a:ext cx="2592288" cy="923330"/>
              </a:xfrm>
              <a:prstGeom prst="rect">
                <a:avLst/>
              </a:prstGeom>
              <a:noFill/>
            </p:spPr>
            <p:txBody>
              <a:bodyPr wrap="square" rtlCol="0">
                <a:spAutoFit/>
              </a:bodyPr>
              <a:lstStyle/>
              <a:p>
                <a:r>
                  <a:rPr kumimoji="1" lang="ja-JP" altLang="en-US" dirty="0"/>
                  <a:t>繊維芽細胞の増生</a:t>
                </a:r>
                <a:endParaRPr kumimoji="1" lang="en-US" altLang="ja-JP" dirty="0"/>
              </a:p>
              <a:p>
                <a:r>
                  <a:rPr kumimoji="1" lang="ja-JP" altLang="en-US" dirty="0"/>
                  <a:t>表皮細胞の活性化</a:t>
                </a:r>
                <a:endParaRPr kumimoji="1" lang="en-US" altLang="ja-JP" dirty="0"/>
              </a:p>
              <a:p>
                <a:r>
                  <a:rPr lang="ja-JP" altLang="en-US" dirty="0"/>
                  <a:t>コラーゲン合成促進</a:t>
                </a:r>
                <a:endParaRPr kumimoji="1" lang="ja-JP" altLang="en-US" dirty="0"/>
              </a:p>
            </p:txBody>
          </p:sp>
          <p:sp>
            <p:nvSpPr>
              <p:cNvPr id="9" name="テキスト ボックス 8">
                <a:extLst>
                  <a:ext uri="{FF2B5EF4-FFF2-40B4-BE49-F238E27FC236}">
                    <a16:creationId xmlns:a16="http://schemas.microsoft.com/office/drawing/2014/main" id="{6C4E62F8-1081-4964-9F98-26445242F47A}"/>
                  </a:ext>
                </a:extLst>
              </p:cNvPr>
              <p:cNvSpPr txBox="1"/>
              <p:nvPr/>
            </p:nvSpPr>
            <p:spPr>
              <a:xfrm>
                <a:off x="5220072" y="1340768"/>
                <a:ext cx="3010992" cy="400110"/>
              </a:xfrm>
              <a:prstGeom prst="rect">
                <a:avLst/>
              </a:prstGeom>
              <a:noFill/>
            </p:spPr>
            <p:txBody>
              <a:bodyPr wrap="square" rtlCol="0">
                <a:spAutoFit/>
              </a:bodyPr>
              <a:lstStyle/>
              <a:p>
                <a:r>
                  <a:rPr kumimoji="1" lang="ja-JP" altLang="en-US" sz="2000" b="1" dirty="0"/>
                  <a:t>湿潤療法</a:t>
                </a:r>
              </a:p>
            </p:txBody>
          </p:sp>
          <p:sp>
            <p:nvSpPr>
              <p:cNvPr id="10" name="テキスト ボックス 9">
                <a:extLst>
                  <a:ext uri="{FF2B5EF4-FFF2-40B4-BE49-F238E27FC236}">
                    <a16:creationId xmlns:a16="http://schemas.microsoft.com/office/drawing/2014/main" id="{347449CE-5569-49F2-97E8-15378AF9CA28}"/>
                  </a:ext>
                </a:extLst>
              </p:cNvPr>
              <p:cNvSpPr txBox="1"/>
              <p:nvPr/>
            </p:nvSpPr>
            <p:spPr>
              <a:xfrm>
                <a:off x="5436096" y="1772816"/>
                <a:ext cx="3319040" cy="369332"/>
              </a:xfrm>
              <a:prstGeom prst="rect">
                <a:avLst/>
              </a:prstGeom>
              <a:noFill/>
            </p:spPr>
            <p:txBody>
              <a:bodyPr wrap="square" rtlCol="0">
                <a:spAutoFit/>
              </a:bodyPr>
              <a:lstStyle/>
              <a:p>
                <a:r>
                  <a:rPr kumimoji="1" lang="ja-JP" altLang="en-US" dirty="0"/>
                  <a:t>病変部角質層の自己融解促進</a:t>
                </a:r>
              </a:p>
            </p:txBody>
          </p:sp>
          <p:sp>
            <p:nvSpPr>
              <p:cNvPr id="20" name="右大かっこ 19">
                <a:extLst>
                  <a:ext uri="{FF2B5EF4-FFF2-40B4-BE49-F238E27FC236}">
                    <a16:creationId xmlns:a16="http://schemas.microsoft.com/office/drawing/2014/main" id="{3D8C19DD-D05C-40DC-9319-3259EBCF0202}"/>
                  </a:ext>
                </a:extLst>
              </p:cNvPr>
              <p:cNvSpPr/>
              <p:nvPr/>
            </p:nvSpPr>
            <p:spPr>
              <a:xfrm>
                <a:off x="3131840" y="1772816"/>
                <a:ext cx="144016" cy="936104"/>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右大かっこ 20">
                <a:extLst>
                  <a:ext uri="{FF2B5EF4-FFF2-40B4-BE49-F238E27FC236}">
                    <a16:creationId xmlns:a16="http://schemas.microsoft.com/office/drawing/2014/main" id="{5B55D7CF-3BD6-481D-9FF3-A858C785D204}"/>
                  </a:ext>
                </a:extLst>
              </p:cNvPr>
              <p:cNvSpPr/>
              <p:nvPr/>
            </p:nvSpPr>
            <p:spPr>
              <a:xfrm rot="10800000">
                <a:off x="5220072" y="1760042"/>
                <a:ext cx="144016" cy="3821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コネクタ: カギ線 22">
                <a:extLst>
                  <a:ext uri="{FF2B5EF4-FFF2-40B4-BE49-F238E27FC236}">
                    <a16:creationId xmlns:a16="http://schemas.microsoft.com/office/drawing/2014/main" id="{FDC97739-EB7B-4F96-841F-C3B592F7EABC}"/>
                  </a:ext>
                </a:extLst>
              </p:cNvPr>
              <p:cNvCxnSpPr>
                <a:cxnSpLocks/>
                <a:stCxn id="20" idx="2"/>
              </p:cNvCxnSpPr>
              <p:nvPr/>
            </p:nvCxnSpPr>
            <p:spPr>
              <a:xfrm rot="10800000" flipH="1" flipV="1">
                <a:off x="3275856" y="2240868"/>
                <a:ext cx="1296144" cy="3807380"/>
              </a:xfrm>
              <a:prstGeom prst="bentConnector4">
                <a:avLst>
                  <a:gd name="adj1" fmla="val 100153"/>
                  <a:gd name="adj2" fmla="val -6681"/>
                </a:avLst>
              </a:prstGeom>
              <a:ln w="508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C19F257C-D2F7-476A-BE0D-DE9812F9D940}"/>
                  </a:ext>
                </a:extLst>
              </p:cNvPr>
              <p:cNvCxnSpPr>
                <a:cxnSpLocks/>
                <a:stCxn id="21" idx="2"/>
              </p:cNvCxnSpPr>
              <p:nvPr/>
            </p:nvCxnSpPr>
            <p:spPr>
              <a:xfrm flipH="1">
                <a:off x="4572000" y="1951095"/>
                <a:ext cx="648072" cy="289772"/>
              </a:xfrm>
              <a:prstGeom prst="bentConnector3">
                <a:avLst>
                  <a:gd name="adj1" fmla="val 101115"/>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6771065-3D00-4A6E-B77E-7F2C5BC4C600}"/>
                  </a:ext>
                </a:extLst>
              </p:cNvPr>
              <p:cNvSpPr txBox="1"/>
              <p:nvPr/>
            </p:nvSpPr>
            <p:spPr>
              <a:xfrm>
                <a:off x="2339105" y="3027101"/>
                <a:ext cx="4465789" cy="481437"/>
              </a:xfrm>
              <a:prstGeom prst="rect">
                <a:avLst/>
              </a:prstGeom>
              <a:solidFill>
                <a:schemeClr val="bg1"/>
              </a:solidFill>
            </p:spPr>
            <p:txBody>
              <a:bodyPr wrap="square" rtlCol="0">
                <a:spAutoFit/>
              </a:bodyPr>
              <a:lstStyle/>
              <a:p>
                <a:pPr algn="ctr"/>
                <a:r>
                  <a:rPr kumimoji="1" lang="ja-JP" altLang="en-US" sz="2400" b="1" dirty="0"/>
                  <a:t>趾皮膚炎の早期治癒・再発抑制</a:t>
                </a:r>
                <a:endParaRPr kumimoji="1" lang="en-US" altLang="ja-JP" sz="2400" b="1" dirty="0"/>
              </a:p>
            </p:txBody>
          </p:sp>
        </p:grpSp>
        <p:sp>
          <p:nvSpPr>
            <p:cNvPr id="64" name="テキスト ボックス 63">
              <a:extLst>
                <a:ext uri="{FF2B5EF4-FFF2-40B4-BE49-F238E27FC236}">
                  <a16:creationId xmlns:a16="http://schemas.microsoft.com/office/drawing/2014/main" id="{2D104854-DEE0-4DD1-9C98-BF7FCF0BD386}"/>
                </a:ext>
              </a:extLst>
            </p:cNvPr>
            <p:cNvSpPr txBox="1"/>
            <p:nvPr/>
          </p:nvSpPr>
          <p:spPr>
            <a:xfrm>
              <a:off x="2483121" y="3880347"/>
              <a:ext cx="4177758" cy="461665"/>
            </a:xfrm>
            <a:prstGeom prst="rect">
              <a:avLst/>
            </a:prstGeom>
            <a:solidFill>
              <a:schemeClr val="bg1"/>
            </a:solidFill>
          </p:spPr>
          <p:txBody>
            <a:bodyPr wrap="square" rtlCol="0">
              <a:spAutoFit/>
            </a:bodyPr>
            <a:lstStyle/>
            <a:p>
              <a:pPr algn="ctr"/>
              <a:r>
                <a:rPr kumimoji="1" lang="ja-JP" altLang="en-US" sz="2400" b="1" dirty="0"/>
                <a:t>治療におけるストレスの低減</a:t>
              </a:r>
              <a:endParaRPr kumimoji="1" lang="en-US" altLang="ja-JP" sz="2400" b="1" dirty="0"/>
            </a:p>
          </p:txBody>
        </p:sp>
        <p:sp>
          <p:nvSpPr>
            <p:cNvPr id="65" name="テキスト ボックス 64">
              <a:extLst>
                <a:ext uri="{FF2B5EF4-FFF2-40B4-BE49-F238E27FC236}">
                  <a16:creationId xmlns:a16="http://schemas.microsoft.com/office/drawing/2014/main" id="{41EFA369-17B6-473A-9C41-CE5590E3A01B}"/>
                </a:ext>
              </a:extLst>
            </p:cNvPr>
            <p:cNvSpPr txBox="1"/>
            <p:nvPr/>
          </p:nvSpPr>
          <p:spPr>
            <a:xfrm>
              <a:off x="2771476" y="4710898"/>
              <a:ext cx="3601047" cy="481437"/>
            </a:xfrm>
            <a:prstGeom prst="rect">
              <a:avLst/>
            </a:prstGeom>
            <a:solidFill>
              <a:schemeClr val="bg1"/>
            </a:solidFill>
          </p:spPr>
          <p:txBody>
            <a:bodyPr wrap="square" rtlCol="0">
              <a:spAutoFit/>
            </a:bodyPr>
            <a:lstStyle/>
            <a:p>
              <a:pPr algn="ctr"/>
              <a:r>
                <a:rPr lang="ja-JP" altLang="en-US" sz="2400" b="1" dirty="0">
                  <a:solidFill>
                    <a:srgbClr val="FF0000"/>
                  </a:solidFill>
                </a:rPr>
                <a:t>農家の経済的損失を低減</a:t>
              </a:r>
              <a:endParaRPr kumimoji="1" lang="en-US" altLang="ja-JP" sz="2400" b="1" dirty="0">
                <a:solidFill>
                  <a:srgbClr val="FF0000"/>
                </a:solidFill>
              </a:endParaRPr>
            </a:p>
          </p:txBody>
        </p:sp>
      </p:grpSp>
    </p:spTree>
    <p:extLst>
      <p:ext uri="{BB962C8B-B14F-4D97-AF65-F5344CB8AC3E}">
        <p14:creationId xmlns:p14="http://schemas.microsoft.com/office/powerpoint/2010/main" val="3955208981"/>
      </p:ext>
    </p:extLst>
  </p:cSld>
  <p:clrMapOvr>
    <a:masterClrMapping/>
  </p:clrMapOvr>
  <mc:AlternateContent xmlns:mc="http://schemas.openxmlformats.org/markup-compatibility/2006" xmlns:p14="http://schemas.microsoft.com/office/powerpoint/2010/main">
    <mc:Choice Requires="p14">
      <p:transition spd="slow" p14:dur="2000" advTm="18674"/>
    </mc:Choice>
    <mc:Fallback xmlns="">
      <p:transition spd="slow" advTm="1867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a:t>
            </a:r>
            <a:r>
              <a:rPr kumimoji="0" lang="ja-JP" altLang="en-US"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株</a:t>
            </a:r>
            <a:r>
              <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a:t>
            </a:r>
            <a:r>
              <a:rPr kumimoji="0" lang="en-US" altLang="ja-JP" sz="2000" b="0" i="0" u="none" strike="noStrike" kern="0" cap="none" spc="0" normalizeH="0" baseline="0" noProof="0" dirty="0" err="1">
                <a:ln>
                  <a:noFill/>
                </a:ln>
                <a:solidFill>
                  <a:sysClr val="windowText" lastClr="000000"/>
                </a:solidFill>
                <a:effectLst/>
                <a:uLnTx/>
                <a:uFillTx/>
                <a:latin typeface="HGS創英角ﾎﾟｯﾌﾟ体" pitchFamily="50" charset="-128"/>
                <a:ea typeface="HGS創英角ﾎﾟｯﾌﾟ体" pitchFamily="50" charset="-128"/>
                <a:cs typeface="+mn-cs"/>
              </a:rPr>
              <a:t>益田大動物診療所</a:t>
            </a:r>
            <a:endParaRPr kumimoji="0" lang="en-US" altLang="ja-JP" sz="20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000000"/>
                </a:solidFill>
                <a:effectLst/>
                <a:uLnTx/>
                <a:uFillTx/>
                <a:latin typeface="Arial"/>
                <a:ea typeface="メイリオ"/>
                <a:cs typeface="+mj-cs"/>
              </a:rPr>
              <a:t>考察</a:t>
            </a:r>
            <a:endParaRPr kumimoji="1" lang="en-US" altLang="ja-JP" sz="4000" b="1" i="0" u="none" strike="noStrike" kern="0" cap="none" spc="0" normalizeH="0" baseline="0" noProof="0" dirty="0">
              <a:ln>
                <a:noFill/>
              </a:ln>
              <a:solidFill>
                <a:srgbClr val="000000"/>
              </a:solidFill>
              <a:effectLst/>
              <a:uLnTx/>
              <a:uFillTx/>
              <a:latin typeface="Arial"/>
              <a:ea typeface="メイリオ"/>
              <a:cs typeface="+mj-cs"/>
            </a:endParaRPr>
          </a:p>
        </p:txBody>
      </p:sp>
      <p:grpSp>
        <p:nvGrpSpPr>
          <p:cNvPr id="66" name="グループ化 65">
            <a:extLst>
              <a:ext uri="{FF2B5EF4-FFF2-40B4-BE49-F238E27FC236}">
                <a16:creationId xmlns:a16="http://schemas.microsoft.com/office/drawing/2014/main" id="{939DE1A7-9D9D-4E37-9643-300CF675A9EA}"/>
              </a:ext>
            </a:extLst>
          </p:cNvPr>
          <p:cNvGrpSpPr/>
          <p:nvPr/>
        </p:nvGrpSpPr>
        <p:grpSpPr>
          <a:xfrm>
            <a:off x="395535" y="1268760"/>
            <a:ext cx="8359601" cy="4514150"/>
            <a:chOff x="395535" y="1363462"/>
            <a:chExt cx="8359601" cy="4707480"/>
          </a:xfrm>
        </p:grpSpPr>
        <p:grpSp>
          <p:nvGrpSpPr>
            <p:cNvPr id="48" name="グループ化 47">
              <a:extLst>
                <a:ext uri="{FF2B5EF4-FFF2-40B4-BE49-F238E27FC236}">
                  <a16:creationId xmlns:a16="http://schemas.microsoft.com/office/drawing/2014/main" id="{F13E8DB8-4C39-4718-A4C3-F71B9669BEA9}"/>
                </a:ext>
              </a:extLst>
            </p:cNvPr>
            <p:cNvGrpSpPr/>
            <p:nvPr/>
          </p:nvGrpSpPr>
          <p:grpSpPr>
            <a:xfrm>
              <a:off x="395535" y="1363462"/>
              <a:ext cx="8359601" cy="4707480"/>
              <a:chOff x="395535" y="1340768"/>
              <a:chExt cx="8359601" cy="4707480"/>
            </a:xfrm>
          </p:grpSpPr>
          <p:sp>
            <p:nvSpPr>
              <p:cNvPr id="3" name="テキスト ボックス 2">
                <a:extLst>
                  <a:ext uri="{FF2B5EF4-FFF2-40B4-BE49-F238E27FC236}">
                    <a16:creationId xmlns:a16="http://schemas.microsoft.com/office/drawing/2014/main" id="{DFD2EF30-E37D-4221-BF8E-B9EAE6013E15}"/>
                  </a:ext>
                </a:extLst>
              </p:cNvPr>
              <p:cNvSpPr txBox="1"/>
              <p:nvPr/>
            </p:nvSpPr>
            <p:spPr>
              <a:xfrm>
                <a:off x="395535" y="1340768"/>
                <a:ext cx="3528393" cy="400110"/>
              </a:xfrm>
              <a:prstGeom prst="rect">
                <a:avLst/>
              </a:prstGeom>
              <a:noFill/>
            </p:spPr>
            <p:txBody>
              <a:bodyPr wrap="square" rtlCol="0">
                <a:spAutoFit/>
              </a:bodyPr>
              <a:lstStyle/>
              <a:p>
                <a:r>
                  <a:rPr kumimoji="1" lang="ja-JP" altLang="en-US" sz="2000" b="1" dirty="0"/>
                  <a:t>アセチルヒドロキシプロリン</a:t>
                </a:r>
              </a:p>
            </p:txBody>
          </p:sp>
          <p:sp>
            <p:nvSpPr>
              <p:cNvPr id="8" name="テキスト ボックス 7">
                <a:extLst>
                  <a:ext uri="{FF2B5EF4-FFF2-40B4-BE49-F238E27FC236}">
                    <a16:creationId xmlns:a16="http://schemas.microsoft.com/office/drawing/2014/main" id="{8039E83E-9826-4459-B459-5113FB0569E0}"/>
                  </a:ext>
                </a:extLst>
              </p:cNvPr>
              <p:cNvSpPr txBox="1"/>
              <p:nvPr/>
            </p:nvSpPr>
            <p:spPr>
              <a:xfrm>
                <a:off x="683568" y="1772816"/>
                <a:ext cx="2592288" cy="923330"/>
              </a:xfrm>
              <a:prstGeom prst="rect">
                <a:avLst/>
              </a:prstGeom>
              <a:noFill/>
            </p:spPr>
            <p:txBody>
              <a:bodyPr wrap="square" rtlCol="0">
                <a:spAutoFit/>
              </a:bodyPr>
              <a:lstStyle/>
              <a:p>
                <a:r>
                  <a:rPr kumimoji="1" lang="ja-JP" altLang="en-US" dirty="0"/>
                  <a:t>繊維芽細胞の増生</a:t>
                </a:r>
                <a:endParaRPr kumimoji="1" lang="en-US" altLang="ja-JP" dirty="0"/>
              </a:p>
              <a:p>
                <a:r>
                  <a:rPr kumimoji="1" lang="ja-JP" altLang="en-US" dirty="0"/>
                  <a:t>表皮細胞の活性化</a:t>
                </a:r>
                <a:endParaRPr kumimoji="1" lang="en-US" altLang="ja-JP" dirty="0"/>
              </a:p>
              <a:p>
                <a:r>
                  <a:rPr lang="ja-JP" altLang="en-US" dirty="0"/>
                  <a:t>コラーゲン合成促進</a:t>
                </a:r>
                <a:endParaRPr kumimoji="1" lang="ja-JP" altLang="en-US" dirty="0"/>
              </a:p>
            </p:txBody>
          </p:sp>
          <p:sp>
            <p:nvSpPr>
              <p:cNvPr id="9" name="テキスト ボックス 8">
                <a:extLst>
                  <a:ext uri="{FF2B5EF4-FFF2-40B4-BE49-F238E27FC236}">
                    <a16:creationId xmlns:a16="http://schemas.microsoft.com/office/drawing/2014/main" id="{6C4E62F8-1081-4964-9F98-26445242F47A}"/>
                  </a:ext>
                </a:extLst>
              </p:cNvPr>
              <p:cNvSpPr txBox="1"/>
              <p:nvPr/>
            </p:nvSpPr>
            <p:spPr>
              <a:xfrm>
                <a:off x="5220072" y="1340768"/>
                <a:ext cx="3010992" cy="400110"/>
              </a:xfrm>
              <a:prstGeom prst="rect">
                <a:avLst/>
              </a:prstGeom>
              <a:noFill/>
            </p:spPr>
            <p:txBody>
              <a:bodyPr wrap="square" rtlCol="0">
                <a:spAutoFit/>
              </a:bodyPr>
              <a:lstStyle/>
              <a:p>
                <a:r>
                  <a:rPr kumimoji="1" lang="ja-JP" altLang="en-US" sz="2000" b="1" dirty="0"/>
                  <a:t>湿潤療法</a:t>
                </a:r>
              </a:p>
            </p:txBody>
          </p:sp>
          <p:sp>
            <p:nvSpPr>
              <p:cNvPr id="10" name="テキスト ボックス 9">
                <a:extLst>
                  <a:ext uri="{FF2B5EF4-FFF2-40B4-BE49-F238E27FC236}">
                    <a16:creationId xmlns:a16="http://schemas.microsoft.com/office/drawing/2014/main" id="{347449CE-5569-49F2-97E8-15378AF9CA28}"/>
                  </a:ext>
                </a:extLst>
              </p:cNvPr>
              <p:cNvSpPr txBox="1"/>
              <p:nvPr/>
            </p:nvSpPr>
            <p:spPr>
              <a:xfrm>
                <a:off x="5436096" y="1772816"/>
                <a:ext cx="3319040" cy="369332"/>
              </a:xfrm>
              <a:prstGeom prst="rect">
                <a:avLst/>
              </a:prstGeom>
              <a:noFill/>
            </p:spPr>
            <p:txBody>
              <a:bodyPr wrap="square" rtlCol="0">
                <a:spAutoFit/>
              </a:bodyPr>
              <a:lstStyle/>
              <a:p>
                <a:r>
                  <a:rPr kumimoji="1" lang="ja-JP" altLang="en-US" dirty="0"/>
                  <a:t>病変部角質層の自己融解促進</a:t>
                </a:r>
              </a:p>
            </p:txBody>
          </p:sp>
          <p:sp>
            <p:nvSpPr>
              <p:cNvPr id="20" name="右大かっこ 19">
                <a:extLst>
                  <a:ext uri="{FF2B5EF4-FFF2-40B4-BE49-F238E27FC236}">
                    <a16:creationId xmlns:a16="http://schemas.microsoft.com/office/drawing/2014/main" id="{3D8C19DD-D05C-40DC-9319-3259EBCF0202}"/>
                  </a:ext>
                </a:extLst>
              </p:cNvPr>
              <p:cNvSpPr/>
              <p:nvPr/>
            </p:nvSpPr>
            <p:spPr>
              <a:xfrm>
                <a:off x="3131840" y="1772816"/>
                <a:ext cx="144016" cy="936104"/>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右大かっこ 20">
                <a:extLst>
                  <a:ext uri="{FF2B5EF4-FFF2-40B4-BE49-F238E27FC236}">
                    <a16:creationId xmlns:a16="http://schemas.microsoft.com/office/drawing/2014/main" id="{5B55D7CF-3BD6-481D-9FF3-A858C785D204}"/>
                  </a:ext>
                </a:extLst>
              </p:cNvPr>
              <p:cNvSpPr/>
              <p:nvPr/>
            </p:nvSpPr>
            <p:spPr>
              <a:xfrm rot="10800000">
                <a:off x="5220072" y="1760042"/>
                <a:ext cx="144016" cy="3821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コネクタ: カギ線 22">
                <a:extLst>
                  <a:ext uri="{FF2B5EF4-FFF2-40B4-BE49-F238E27FC236}">
                    <a16:creationId xmlns:a16="http://schemas.microsoft.com/office/drawing/2014/main" id="{FDC97739-EB7B-4F96-841F-C3B592F7EABC}"/>
                  </a:ext>
                </a:extLst>
              </p:cNvPr>
              <p:cNvCxnSpPr>
                <a:cxnSpLocks/>
                <a:stCxn id="20" idx="2"/>
                <a:endCxn id="70" idx="0"/>
              </p:cNvCxnSpPr>
              <p:nvPr/>
            </p:nvCxnSpPr>
            <p:spPr>
              <a:xfrm rot="10800000" flipH="1" flipV="1">
                <a:off x="3275856" y="2240868"/>
                <a:ext cx="1296144" cy="3807380"/>
              </a:xfrm>
              <a:prstGeom prst="bentConnector4">
                <a:avLst>
                  <a:gd name="adj1" fmla="val 100153"/>
                  <a:gd name="adj2" fmla="val -6681"/>
                </a:avLst>
              </a:prstGeom>
              <a:ln w="508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C19F257C-D2F7-476A-BE0D-DE9812F9D940}"/>
                  </a:ext>
                </a:extLst>
              </p:cNvPr>
              <p:cNvCxnSpPr>
                <a:cxnSpLocks/>
                <a:stCxn id="21" idx="2"/>
              </p:cNvCxnSpPr>
              <p:nvPr/>
            </p:nvCxnSpPr>
            <p:spPr>
              <a:xfrm flipH="1">
                <a:off x="4572000" y="1951095"/>
                <a:ext cx="648072" cy="289772"/>
              </a:xfrm>
              <a:prstGeom prst="bentConnector3">
                <a:avLst>
                  <a:gd name="adj1" fmla="val 101115"/>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6771065-3D00-4A6E-B77E-7F2C5BC4C600}"/>
                  </a:ext>
                </a:extLst>
              </p:cNvPr>
              <p:cNvSpPr txBox="1"/>
              <p:nvPr/>
            </p:nvSpPr>
            <p:spPr>
              <a:xfrm>
                <a:off x="2339105" y="3027101"/>
                <a:ext cx="4465789" cy="481437"/>
              </a:xfrm>
              <a:prstGeom prst="rect">
                <a:avLst/>
              </a:prstGeom>
              <a:solidFill>
                <a:schemeClr val="bg1"/>
              </a:solidFill>
            </p:spPr>
            <p:txBody>
              <a:bodyPr wrap="square" rtlCol="0">
                <a:spAutoFit/>
              </a:bodyPr>
              <a:lstStyle/>
              <a:p>
                <a:pPr algn="ctr"/>
                <a:r>
                  <a:rPr kumimoji="1" lang="ja-JP" altLang="en-US" sz="2400" b="1" dirty="0"/>
                  <a:t>趾皮膚炎の早期治癒・再発抑制</a:t>
                </a:r>
                <a:endParaRPr kumimoji="1" lang="en-US" altLang="ja-JP" sz="2400" b="1" dirty="0"/>
              </a:p>
            </p:txBody>
          </p:sp>
        </p:grpSp>
        <p:sp>
          <p:nvSpPr>
            <p:cNvPr id="64" name="テキスト ボックス 63">
              <a:extLst>
                <a:ext uri="{FF2B5EF4-FFF2-40B4-BE49-F238E27FC236}">
                  <a16:creationId xmlns:a16="http://schemas.microsoft.com/office/drawing/2014/main" id="{2D104854-DEE0-4DD1-9C98-BF7FCF0BD386}"/>
                </a:ext>
              </a:extLst>
            </p:cNvPr>
            <p:cNvSpPr txBox="1"/>
            <p:nvPr/>
          </p:nvSpPr>
          <p:spPr>
            <a:xfrm>
              <a:off x="2483121" y="3880347"/>
              <a:ext cx="4177758" cy="461665"/>
            </a:xfrm>
            <a:prstGeom prst="rect">
              <a:avLst/>
            </a:prstGeom>
            <a:solidFill>
              <a:schemeClr val="bg1"/>
            </a:solidFill>
          </p:spPr>
          <p:txBody>
            <a:bodyPr wrap="square" rtlCol="0">
              <a:spAutoFit/>
            </a:bodyPr>
            <a:lstStyle/>
            <a:p>
              <a:pPr algn="ctr"/>
              <a:r>
                <a:rPr kumimoji="1" lang="ja-JP" altLang="en-US" sz="2400" b="1" dirty="0"/>
                <a:t>治療におけるストレスの低減</a:t>
              </a:r>
              <a:endParaRPr kumimoji="1" lang="en-US" altLang="ja-JP" sz="2400" b="1" dirty="0"/>
            </a:p>
          </p:txBody>
        </p:sp>
        <p:sp>
          <p:nvSpPr>
            <p:cNvPr id="65" name="テキスト ボックス 64">
              <a:extLst>
                <a:ext uri="{FF2B5EF4-FFF2-40B4-BE49-F238E27FC236}">
                  <a16:creationId xmlns:a16="http://schemas.microsoft.com/office/drawing/2014/main" id="{41EFA369-17B6-473A-9C41-CE5590E3A01B}"/>
                </a:ext>
              </a:extLst>
            </p:cNvPr>
            <p:cNvSpPr txBox="1"/>
            <p:nvPr/>
          </p:nvSpPr>
          <p:spPr>
            <a:xfrm>
              <a:off x="2771476" y="4710898"/>
              <a:ext cx="3601047" cy="461665"/>
            </a:xfrm>
            <a:prstGeom prst="rect">
              <a:avLst/>
            </a:prstGeom>
            <a:solidFill>
              <a:schemeClr val="bg1"/>
            </a:solidFill>
          </p:spPr>
          <p:txBody>
            <a:bodyPr wrap="square" rtlCol="0">
              <a:spAutoFit/>
            </a:bodyPr>
            <a:lstStyle/>
            <a:p>
              <a:pPr algn="ctr"/>
              <a:r>
                <a:rPr lang="ja-JP" altLang="en-US" sz="2400" b="1" dirty="0"/>
                <a:t>農家の経済的損失の低減</a:t>
              </a:r>
              <a:endParaRPr kumimoji="1" lang="en-US" altLang="ja-JP" sz="2400" b="1" dirty="0"/>
            </a:p>
          </p:txBody>
        </p:sp>
      </p:grpSp>
      <p:sp>
        <p:nvSpPr>
          <p:cNvPr id="70" name="テキスト ボックス 69">
            <a:extLst>
              <a:ext uri="{FF2B5EF4-FFF2-40B4-BE49-F238E27FC236}">
                <a16:creationId xmlns:a16="http://schemas.microsoft.com/office/drawing/2014/main" id="{31422BED-EB0E-47F2-AF86-C3905353A3AE}"/>
              </a:ext>
            </a:extLst>
          </p:cNvPr>
          <p:cNvSpPr txBox="1"/>
          <p:nvPr/>
        </p:nvSpPr>
        <p:spPr>
          <a:xfrm>
            <a:off x="1607901" y="5782910"/>
            <a:ext cx="5928198" cy="584775"/>
          </a:xfrm>
          <a:prstGeom prst="rect">
            <a:avLst/>
          </a:prstGeom>
          <a:noFill/>
        </p:spPr>
        <p:txBody>
          <a:bodyPr wrap="square" rtlCol="0">
            <a:spAutoFit/>
          </a:bodyPr>
          <a:lstStyle/>
          <a:p>
            <a:r>
              <a:rPr kumimoji="1" lang="ja-JP" altLang="en-US" sz="3200" b="1" dirty="0">
                <a:solidFill>
                  <a:srgbClr val="FF0000"/>
                </a:solidFill>
              </a:rPr>
              <a:t>趾皮膚炎に対する有効な治療法</a:t>
            </a:r>
          </a:p>
        </p:txBody>
      </p:sp>
    </p:spTree>
    <p:extLst>
      <p:ext uri="{BB962C8B-B14F-4D97-AF65-F5344CB8AC3E}">
        <p14:creationId xmlns:p14="http://schemas.microsoft.com/office/powerpoint/2010/main" val="1353028425"/>
      </p:ext>
    </p:extLst>
  </p:cSld>
  <p:clrMapOvr>
    <a:masterClrMapping/>
  </p:clrMapOvr>
  <mc:AlternateContent xmlns:mc="http://schemas.openxmlformats.org/markup-compatibility/2006" xmlns:p14="http://schemas.microsoft.com/office/powerpoint/2010/main">
    <mc:Choice Requires="p14">
      <p:transition spd="slow" p14:dur="2000" advTm="15500"/>
    </mc:Choice>
    <mc:Fallback xmlns="">
      <p:transition spd="slow" advTm="155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はじめに</a:t>
            </a:r>
            <a:endParaRPr lang="en-US" altLang="ja-JP" sz="4000" b="1" kern="0" dirty="0"/>
          </a:p>
        </p:txBody>
      </p:sp>
      <p:sp>
        <p:nvSpPr>
          <p:cNvPr id="10" name="テキスト ボックス 9">
            <a:extLst>
              <a:ext uri="{FF2B5EF4-FFF2-40B4-BE49-F238E27FC236}">
                <a16:creationId xmlns:a16="http://schemas.microsoft.com/office/drawing/2014/main" id="{3A2B3D9F-7989-4877-B8D7-AE02E81FD4E7}"/>
              </a:ext>
            </a:extLst>
          </p:cNvPr>
          <p:cNvSpPr txBox="1"/>
          <p:nvPr/>
        </p:nvSpPr>
        <p:spPr>
          <a:xfrm>
            <a:off x="683568" y="1237890"/>
            <a:ext cx="6186309" cy="923330"/>
          </a:xfrm>
          <a:prstGeom prst="rect">
            <a:avLst/>
          </a:prstGeom>
          <a:noFill/>
        </p:spPr>
        <p:txBody>
          <a:bodyPr wrap="none" rtlCol="0">
            <a:spAutoFit/>
          </a:bodyPr>
          <a:lstStyle/>
          <a:p>
            <a:r>
              <a:rPr kumimoji="1" lang="ja-JP" altLang="en-US" dirty="0"/>
              <a:t>蹄病は畜産現場に</a:t>
            </a:r>
            <a:r>
              <a:rPr lang="ja-JP" altLang="en-US" dirty="0"/>
              <a:t>おいて</a:t>
            </a:r>
            <a:r>
              <a:rPr lang="ja-JP" altLang="en-US" b="1" dirty="0">
                <a:solidFill>
                  <a:srgbClr val="FF0000"/>
                </a:solidFill>
              </a:rPr>
              <a:t>経済的損失</a:t>
            </a:r>
            <a:r>
              <a:rPr lang="ja-JP" altLang="en-US" dirty="0"/>
              <a:t>の大きな重大疾病</a:t>
            </a:r>
            <a:endParaRPr lang="en-US" altLang="ja-JP" dirty="0"/>
          </a:p>
          <a:p>
            <a:r>
              <a:rPr lang="ja-JP" altLang="en-US" dirty="0"/>
              <a:t>趾皮膚炎は患肢の疼痛が大きく跛行の主因となりうる疾病</a:t>
            </a:r>
            <a:endParaRPr kumimoji="1" lang="en-US" altLang="ja-JP" dirty="0"/>
          </a:p>
          <a:p>
            <a:endParaRPr kumimoji="1" lang="ja-JP" altLang="en-US" dirty="0"/>
          </a:p>
        </p:txBody>
      </p:sp>
      <p:sp>
        <p:nvSpPr>
          <p:cNvPr id="7" name="テキスト ボックス 6">
            <a:extLst>
              <a:ext uri="{FF2B5EF4-FFF2-40B4-BE49-F238E27FC236}">
                <a16:creationId xmlns:a16="http://schemas.microsoft.com/office/drawing/2014/main" id="{494AC1F5-7223-40F3-A408-CD4503CF2605}"/>
              </a:ext>
            </a:extLst>
          </p:cNvPr>
          <p:cNvSpPr txBox="1"/>
          <p:nvPr/>
        </p:nvSpPr>
        <p:spPr>
          <a:xfrm>
            <a:off x="457200" y="2130529"/>
            <a:ext cx="7643192" cy="2954655"/>
          </a:xfrm>
          <a:prstGeom prst="rect">
            <a:avLst/>
          </a:prstGeom>
          <a:noFill/>
        </p:spPr>
        <p:txBody>
          <a:bodyPr wrap="square" rtlCol="0">
            <a:spAutoFit/>
          </a:bodyPr>
          <a:lstStyle/>
          <a:p>
            <a:r>
              <a:rPr kumimoji="1" lang="ja-JP" altLang="en-US" sz="2400" dirty="0"/>
              <a:t>〇趾皮膚炎</a:t>
            </a:r>
            <a:r>
              <a:rPr kumimoji="1" lang="en-US" altLang="ja-JP" sz="2400" dirty="0"/>
              <a:t>(</a:t>
            </a:r>
            <a:r>
              <a:rPr kumimoji="1" lang="en-US" altLang="ja-JP" sz="2400" i="1" dirty="0"/>
              <a:t>Digital </a:t>
            </a:r>
            <a:r>
              <a:rPr kumimoji="1" lang="en-US" altLang="ja-JP" sz="2400" i="1" dirty="0" err="1"/>
              <a:t>Dermatitis</a:t>
            </a:r>
            <a:r>
              <a:rPr kumimoji="1" lang="en-US" altLang="ja-JP" sz="2400" dirty="0" err="1"/>
              <a:t>:DD</a:t>
            </a:r>
            <a:r>
              <a:rPr kumimoji="1" lang="en-US" altLang="ja-JP" sz="2400" dirty="0"/>
              <a:t>)</a:t>
            </a:r>
          </a:p>
          <a:p>
            <a:r>
              <a:rPr kumimoji="1" lang="ja-JP" altLang="en-US" dirty="0"/>
              <a:t>　</a:t>
            </a:r>
            <a:r>
              <a:rPr kumimoji="1" lang="en-US" altLang="ja-JP" b="1" i="1" dirty="0">
                <a:solidFill>
                  <a:srgbClr val="FF0000"/>
                </a:solidFill>
              </a:rPr>
              <a:t>Treponema</a:t>
            </a:r>
            <a:r>
              <a:rPr kumimoji="1" lang="ja-JP" altLang="en-US" b="1" dirty="0">
                <a:solidFill>
                  <a:srgbClr val="FF0000"/>
                </a:solidFill>
              </a:rPr>
              <a:t>属</a:t>
            </a:r>
            <a:r>
              <a:rPr kumimoji="1" lang="ja-JP" altLang="en-US" dirty="0"/>
              <a:t>を中心とした細菌による感染症であり牛の蹄に</a:t>
            </a:r>
            <a:endParaRPr kumimoji="1" lang="en-US" altLang="ja-JP" dirty="0"/>
          </a:p>
          <a:p>
            <a:r>
              <a:rPr lang="ja-JP" altLang="en-US" dirty="0"/>
              <a:t>　</a:t>
            </a:r>
            <a:r>
              <a:rPr kumimoji="1" lang="ja-JP" altLang="en-US" dirty="0"/>
              <a:t>イソギンチャク状やイチゴ状といった様々な疣状病変を形成</a:t>
            </a:r>
            <a:endParaRPr kumimoji="1" lang="en-US" altLang="ja-JP" dirty="0"/>
          </a:p>
          <a:p>
            <a:r>
              <a:rPr lang="ja-JP" altLang="en-US" dirty="0"/>
              <a:t>　</a:t>
            </a:r>
            <a:endParaRPr lang="en-US" altLang="ja-JP" dirty="0"/>
          </a:p>
          <a:p>
            <a:r>
              <a:rPr kumimoji="1" lang="ja-JP" altLang="en-US" dirty="0"/>
              <a:t>　主に蹄踵に形成されるが趾間や副蹄下部などにも形成</a:t>
            </a:r>
            <a:endParaRPr kumimoji="1" lang="en-US" altLang="ja-JP" dirty="0"/>
          </a:p>
          <a:p>
            <a:endParaRPr kumimoji="1" lang="en-US" altLang="ja-JP" dirty="0"/>
          </a:p>
          <a:p>
            <a:r>
              <a:rPr lang="ja-JP" altLang="en-US" dirty="0"/>
              <a:t>　</a:t>
            </a:r>
            <a:r>
              <a:rPr lang="ja-JP" altLang="en-US" b="1" dirty="0">
                <a:solidFill>
                  <a:srgbClr val="FF0000"/>
                </a:solidFill>
              </a:rPr>
              <a:t>激しい疼痛</a:t>
            </a:r>
            <a:r>
              <a:rPr lang="ja-JP" altLang="en-US" dirty="0"/>
              <a:t>を認め重度の牛では負重しないようなひどい跛行を認める</a:t>
            </a:r>
            <a:endParaRPr lang="en-US" altLang="ja-JP" dirty="0"/>
          </a:p>
          <a:p>
            <a:endParaRPr kumimoji="1" lang="en-US" altLang="ja-JP" dirty="0"/>
          </a:p>
          <a:p>
            <a:r>
              <a:rPr lang="ja-JP" altLang="en-US" dirty="0"/>
              <a:t>　</a:t>
            </a:r>
            <a:r>
              <a:rPr lang="ja-JP" altLang="en-US" b="1" dirty="0">
                <a:solidFill>
                  <a:srgbClr val="FF0000"/>
                </a:solidFill>
              </a:rPr>
              <a:t>伝染性</a:t>
            </a:r>
            <a:r>
              <a:rPr lang="ja-JP" altLang="en-US" dirty="0"/>
              <a:t>が強く牛群内で蔓延しやすい</a:t>
            </a:r>
            <a:endParaRPr lang="en-US" altLang="ja-JP" dirty="0"/>
          </a:p>
          <a:p>
            <a:r>
              <a:rPr lang="ja-JP" altLang="en-US" dirty="0"/>
              <a:t>　</a:t>
            </a:r>
            <a:endParaRPr lang="en-US" altLang="ja-JP" dirty="0"/>
          </a:p>
        </p:txBody>
      </p:sp>
      <p:sp>
        <p:nvSpPr>
          <p:cNvPr id="8" name="テキスト ボックス 7">
            <a:extLst>
              <a:ext uri="{FF2B5EF4-FFF2-40B4-BE49-F238E27FC236}">
                <a16:creationId xmlns:a16="http://schemas.microsoft.com/office/drawing/2014/main" id="{466B6DF9-1624-4BC9-956A-59FE2730350B}"/>
              </a:ext>
            </a:extLst>
          </p:cNvPr>
          <p:cNvSpPr txBox="1"/>
          <p:nvPr/>
        </p:nvSpPr>
        <p:spPr>
          <a:xfrm>
            <a:off x="485192" y="4869160"/>
            <a:ext cx="7643192" cy="1723549"/>
          </a:xfrm>
          <a:prstGeom prst="rect">
            <a:avLst/>
          </a:prstGeom>
          <a:noFill/>
        </p:spPr>
        <p:txBody>
          <a:bodyPr wrap="square" rtlCol="0">
            <a:spAutoFit/>
          </a:bodyPr>
          <a:lstStyle/>
          <a:p>
            <a:r>
              <a:rPr kumimoji="1" lang="ja-JP" altLang="en-US" sz="2000" dirty="0"/>
              <a:t>〇一般的な予防法・治療法</a:t>
            </a:r>
            <a:endParaRPr kumimoji="1" lang="en-US" altLang="ja-JP" sz="2000" dirty="0"/>
          </a:p>
          <a:p>
            <a:r>
              <a:rPr lang="ja-JP" altLang="en-US" dirty="0"/>
              <a:t>　</a:t>
            </a:r>
            <a:r>
              <a:rPr lang="ja-JP" altLang="en-US" sz="2000" b="1" dirty="0">
                <a:solidFill>
                  <a:srgbClr val="FF0000"/>
                </a:solidFill>
              </a:rPr>
              <a:t>牛舎環境の改善、病原菌の除去</a:t>
            </a:r>
            <a:endParaRPr lang="en-US" altLang="ja-JP" dirty="0"/>
          </a:p>
          <a:p>
            <a:r>
              <a:rPr lang="ja-JP" altLang="en-US" dirty="0"/>
              <a:t>　</a:t>
            </a:r>
            <a:r>
              <a:rPr lang="en-US" altLang="ja-JP" sz="1600" dirty="0"/>
              <a:t>ex)</a:t>
            </a:r>
            <a:r>
              <a:rPr lang="ja-JP" altLang="en-US" sz="1600" dirty="0"/>
              <a:t> 予防法：患部の消毒、蹄浴、牛床への消毒剤の散布</a:t>
            </a:r>
            <a:br>
              <a:rPr lang="en-US" altLang="ja-JP" sz="1600" dirty="0"/>
            </a:br>
            <a:r>
              <a:rPr lang="ja-JP" altLang="en-US" sz="1600" dirty="0"/>
              <a:t>          治療法：病変部の外科的除去、抗生物質の全身または局所投与</a:t>
            </a:r>
            <a:endParaRPr lang="en-US" altLang="ja-JP" sz="1600" dirty="0"/>
          </a:p>
          <a:p>
            <a:r>
              <a:rPr lang="ja-JP" altLang="en-US" sz="1600" dirty="0"/>
              <a:t>                        アクリノールによる洗浄</a:t>
            </a:r>
            <a:endParaRPr lang="en-US" altLang="ja-JP" sz="1600" dirty="0"/>
          </a:p>
          <a:p>
            <a:r>
              <a:rPr lang="ja-JP" altLang="en-US" sz="1600" dirty="0"/>
              <a:t>　　  　</a:t>
            </a:r>
            <a:endParaRPr lang="en-US" altLang="ja-JP" dirty="0"/>
          </a:p>
        </p:txBody>
      </p:sp>
    </p:spTree>
    <p:extLst>
      <p:ext uri="{BB962C8B-B14F-4D97-AF65-F5344CB8AC3E}">
        <p14:creationId xmlns:p14="http://schemas.microsoft.com/office/powerpoint/2010/main" val="1184040401"/>
      </p:ext>
    </p:extLst>
  </p:cSld>
  <p:clrMapOvr>
    <a:masterClrMapping/>
  </p:clrMapOvr>
  <mc:AlternateContent xmlns:mc="http://schemas.openxmlformats.org/markup-compatibility/2006" xmlns:p14="http://schemas.microsoft.com/office/powerpoint/2010/main">
    <mc:Choice Requires="p14">
      <p:transition spd="slow" p14:dur="2000" advTm="113978"/>
    </mc:Choice>
    <mc:Fallback xmlns="">
      <p:transition spd="slow" advTm="1139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はじめに</a:t>
            </a:r>
            <a:endParaRPr lang="en-US" altLang="ja-JP" sz="4000" b="1" kern="0" dirty="0"/>
          </a:p>
        </p:txBody>
      </p:sp>
      <p:sp>
        <p:nvSpPr>
          <p:cNvPr id="10" name="テキスト ボックス 9">
            <a:extLst>
              <a:ext uri="{FF2B5EF4-FFF2-40B4-BE49-F238E27FC236}">
                <a16:creationId xmlns:a16="http://schemas.microsoft.com/office/drawing/2014/main" id="{3A2B3D9F-7989-4877-B8D7-AE02E81FD4E7}"/>
              </a:ext>
            </a:extLst>
          </p:cNvPr>
          <p:cNvSpPr txBox="1"/>
          <p:nvPr/>
        </p:nvSpPr>
        <p:spPr>
          <a:xfrm>
            <a:off x="658296" y="1484784"/>
            <a:ext cx="7802136" cy="3785652"/>
          </a:xfrm>
          <a:prstGeom prst="rect">
            <a:avLst/>
          </a:prstGeom>
          <a:noFill/>
        </p:spPr>
        <p:txBody>
          <a:bodyPr wrap="none" rtlCol="0">
            <a:spAutoFit/>
          </a:bodyPr>
          <a:lstStyle/>
          <a:p>
            <a:r>
              <a:rPr kumimoji="1" lang="ja-JP" altLang="en-US" sz="2400" b="1" dirty="0">
                <a:solidFill>
                  <a:srgbClr val="FF0000"/>
                </a:solidFill>
              </a:rPr>
              <a:t>アセチルヒドロキシプロリン</a:t>
            </a:r>
            <a:r>
              <a:rPr kumimoji="1" lang="ja-JP" altLang="en-US" sz="2400" dirty="0"/>
              <a:t>とは</a:t>
            </a:r>
            <a:endParaRPr kumimoji="1" lang="en-US" altLang="ja-JP" sz="2400" dirty="0"/>
          </a:p>
          <a:p>
            <a:endParaRPr lang="en-US" altLang="ja-JP" dirty="0"/>
          </a:p>
          <a:p>
            <a:endParaRPr lang="en-US" altLang="ja-JP" dirty="0"/>
          </a:p>
          <a:p>
            <a:r>
              <a:rPr lang="ja-JP" altLang="en-US" dirty="0"/>
              <a:t>近年、人用化粧品や小動物用外用薬としても使われている成分</a:t>
            </a:r>
            <a:endParaRPr lang="en-US" altLang="ja-JP" dirty="0"/>
          </a:p>
          <a:p>
            <a:endParaRPr lang="en-US" altLang="ja-JP" dirty="0"/>
          </a:p>
          <a:p>
            <a:r>
              <a:rPr lang="ja-JP" altLang="en-US" dirty="0"/>
              <a:t>皮膚のコラーゲンに存在する</a:t>
            </a:r>
            <a:r>
              <a:rPr lang="ja-JP" altLang="en-US" b="1" dirty="0">
                <a:solidFill>
                  <a:srgbClr val="FF0000"/>
                </a:solidFill>
              </a:rPr>
              <a:t>アミノ酸の一種</a:t>
            </a:r>
            <a:r>
              <a:rPr lang="ja-JP" altLang="en-US" dirty="0"/>
              <a:t>であるヒドロキシプロリンを</a:t>
            </a:r>
            <a:endParaRPr lang="en-US" altLang="ja-JP" dirty="0"/>
          </a:p>
          <a:p>
            <a:r>
              <a:rPr lang="ja-JP" altLang="en-US" dirty="0"/>
              <a:t>アセチル化したもの</a:t>
            </a:r>
            <a:endParaRPr lang="en-US" altLang="ja-JP" dirty="0"/>
          </a:p>
          <a:p>
            <a:endParaRPr lang="en-US" altLang="ja-JP" dirty="0"/>
          </a:p>
          <a:p>
            <a:r>
              <a:rPr kumimoji="1" lang="ja-JP" altLang="en-US" dirty="0"/>
              <a:t>作用</a:t>
            </a:r>
            <a:r>
              <a:rPr lang="ja-JP" altLang="en-US" dirty="0"/>
              <a:t>：</a:t>
            </a:r>
            <a:r>
              <a:rPr kumimoji="1" lang="ja-JP" altLang="en-US" b="1" dirty="0">
                <a:solidFill>
                  <a:srgbClr val="FF0000"/>
                </a:solidFill>
              </a:rPr>
              <a:t>コラーゲン合成</a:t>
            </a:r>
            <a:r>
              <a:rPr kumimoji="1" lang="ja-JP" altLang="en-US" dirty="0"/>
              <a:t>や</a:t>
            </a:r>
            <a:r>
              <a:rPr kumimoji="1" lang="ja-JP" altLang="en-US" b="1" dirty="0">
                <a:solidFill>
                  <a:srgbClr val="FF0000"/>
                </a:solidFill>
              </a:rPr>
              <a:t>細胞増殖</a:t>
            </a:r>
            <a:r>
              <a:rPr kumimoji="1" lang="ja-JP" altLang="en-US" dirty="0"/>
              <a:t>の促進</a:t>
            </a:r>
            <a:endParaRPr kumimoji="1" lang="en-US" altLang="ja-JP" dirty="0"/>
          </a:p>
          <a:p>
            <a:endParaRPr kumimoji="1" lang="en-US" altLang="ja-JP" dirty="0"/>
          </a:p>
          <a:p>
            <a:r>
              <a:rPr lang="ja-JP" altLang="en-US" dirty="0"/>
              <a:t>元来、</a:t>
            </a:r>
            <a:r>
              <a:rPr lang="ja-JP" altLang="en-US" b="1" dirty="0">
                <a:solidFill>
                  <a:srgbClr val="FF0000"/>
                </a:solidFill>
              </a:rPr>
              <a:t>生体内に存在する</a:t>
            </a:r>
            <a:r>
              <a:rPr lang="ja-JP" altLang="en-US" dirty="0"/>
              <a:t>物質であるため</a:t>
            </a:r>
            <a:endParaRPr lang="en-US" altLang="ja-JP" dirty="0"/>
          </a:p>
          <a:p>
            <a:r>
              <a:rPr lang="ja-JP" altLang="en-US" dirty="0"/>
              <a:t>毒性がなく休薬期間もないため</a:t>
            </a:r>
            <a:r>
              <a:rPr lang="ja-JP" altLang="en-US" b="1" dirty="0">
                <a:solidFill>
                  <a:srgbClr val="FF0000"/>
                </a:solidFill>
              </a:rPr>
              <a:t>安全に使用</a:t>
            </a:r>
            <a:r>
              <a:rPr lang="ja-JP" altLang="en-US" dirty="0"/>
              <a:t>することが可能</a:t>
            </a:r>
            <a:endParaRPr lang="en-US" altLang="ja-JP" dirty="0"/>
          </a:p>
          <a:p>
            <a:endParaRPr lang="en-US" altLang="ja-JP" dirty="0"/>
          </a:p>
        </p:txBody>
      </p:sp>
    </p:spTree>
    <p:extLst>
      <p:ext uri="{BB962C8B-B14F-4D97-AF65-F5344CB8AC3E}">
        <p14:creationId xmlns:p14="http://schemas.microsoft.com/office/powerpoint/2010/main" val="1815009647"/>
      </p:ext>
    </p:extLst>
  </p:cSld>
  <p:clrMapOvr>
    <a:masterClrMapping/>
  </p:clrMapOvr>
  <mc:AlternateContent xmlns:mc="http://schemas.openxmlformats.org/markup-compatibility/2006" xmlns:p14="http://schemas.microsoft.com/office/powerpoint/2010/main">
    <mc:Choice Requires="p14">
      <p:transition spd="slow" p14:dur="2000" advTm="41119"/>
    </mc:Choice>
    <mc:Fallback xmlns="">
      <p:transition spd="slow" advTm="4111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材料・方法</a:t>
            </a:r>
            <a:endParaRPr lang="en-US" altLang="ja-JP" sz="4000" b="1" kern="0" dirty="0"/>
          </a:p>
        </p:txBody>
      </p:sp>
      <p:sp>
        <p:nvSpPr>
          <p:cNvPr id="10" name="テキスト ボックス 9">
            <a:extLst>
              <a:ext uri="{FF2B5EF4-FFF2-40B4-BE49-F238E27FC236}">
                <a16:creationId xmlns:a16="http://schemas.microsoft.com/office/drawing/2014/main" id="{7A5FE2C9-1E3E-4053-BFC8-9B75743564BD}"/>
              </a:ext>
            </a:extLst>
          </p:cNvPr>
          <p:cNvSpPr txBox="1"/>
          <p:nvPr/>
        </p:nvSpPr>
        <p:spPr>
          <a:xfrm>
            <a:off x="971600" y="1874972"/>
            <a:ext cx="4087979" cy="1015663"/>
          </a:xfrm>
          <a:prstGeom prst="rect">
            <a:avLst/>
          </a:prstGeom>
          <a:noFill/>
        </p:spPr>
        <p:txBody>
          <a:bodyPr wrap="none" rtlCol="0">
            <a:spAutoFit/>
          </a:bodyPr>
          <a:lstStyle/>
          <a:p>
            <a:r>
              <a:rPr kumimoji="1" lang="ja-JP" altLang="en-US" sz="2000" dirty="0"/>
              <a:t>搾乳牛：ホルスタイン種</a:t>
            </a:r>
            <a:r>
              <a:rPr kumimoji="1" lang="en-US" altLang="ja-JP" sz="2000" dirty="0"/>
              <a:t>4</a:t>
            </a:r>
            <a:r>
              <a:rPr kumimoji="1" lang="ja-JP" altLang="en-US" sz="2000" dirty="0"/>
              <a:t>頭</a:t>
            </a:r>
            <a:r>
              <a:rPr kumimoji="1" lang="en-US" altLang="ja-JP" sz="2000" dirty="0"/>
              <a:t>(4</a:t>
            </a:r>
            <a:r>
              <a:rPr kumimoji="1" lang="ja-JP" altLang="en-US" sz="2000" dirty="0"/>
              <a:t>肢</a:t>
            </a:r>
            <a:r>
              <a:rPr kumimoji="1" lang="en-US" altLang="ja-JP" sz="2000" dirty="0"/>
              <a:t>)</a:t>
            </a:r>
          </a:p>
          <a:p>
            <a:r>
              <a:rPr lang="ja-JP" altLang="en-US" sz="2000" dirty="0"/>
              <a:t>　　　　跛行スコア</a:t>
            </a:r>
            <a:r>
              <a:rPr lang="en-US" altLang="ja-JP" sz="2000" dirty="0"/>
              <a:t>(2</a:t>
            </a:r>
            <a:r>
              <a:rPr lang="ja-JP" altLang="en-US" sz="2000" dirty="0"/>
              <a:t>～</a:t>
            </a:r>
            <a:r>
              <a:rPr lang="en-US" altLang="ja-JP" sz="2000" dirty="0"/>
              <a:t>4)</a:t>
            </a:r>
          </a:p>
          <a:p>
            <a:r>
              <a:rPr lang="ja-JP" altLang="en-US" sz="2000" dirty="0"/>
              <a:t>　　　　病状スコア</a:t>
            </a:r>
            <a:r>
              <a:rPr lang="en-US" altLang="ja-JP" sz="2000" dirty="0"/>
              <a:t>(M2</a:t>
            </a:r>
            <a:r>
              <a:rPr lang="ja-JP" altLang="en-US" sz="2000" dirty="0"/>
              <a:t>～</a:t>
            </a:r>
            <a:r>
              <a:rPr lang="en-US" altLang="ja-JP" sz="2000" dirty="0"/>
              <a:t>M4.1)</a:t>
            </a:r>
          </a:p>
        </p:txBody>
      </p:sp>
      <p:sp>
        <p:nvSpPr>
          <p:cNvPr id="12" name="テキスト ボックス 11">
            <a:extLst>
              <a:ext uri="{FF2B5EF4-FFF2-40B4-BE49-F238E27FC236}">
                <a16:creationId xmlns:a16="http://schemas.microsoft.com/office/drawing/2014/main" id="{697256F9-5DED-4F11-BC0F-5DED7FDB3C5C}"/>
              </a:ext>
            </a:extLst>
          </p:cNvPr>
          <p:cNvSpPr txBox="1"/>
          <p:nvPr/>
        </p:nvSpPr>
        <p:spPr>
          <a:xfrm>
            <a:off x="740322" y="1268760"/>
            <a:ext cx="1224136" cy="400110"/>
          </a:xfrm>
          <a:prstGeom prst="rect">
            <a:avLst/>
          </a:prstGeom>
          <a:noFill/>
        </p:spPr>
        <p:txBody>
          <a:bodyPr wrap="square" rtlCol="0">
            <a:spAutoFit/>
          </a:bodyPr>
          <a:lstStyle/>
          <a:p>
            <a:r>
              <a:rPr kumimoji="1" lang="ja-JP" altLang="en-US" sz="2000" b="1" dirty="0"/>
              <a:t>〇供試牛</a:t>
            </a:r>
          </a:p>
        </p:txBody>
      </p:sp>
      <p:sp>
        <p:nvSpPr>
          <p:cNvPr id="15" name="テキスト ボックス 14">
            <a:extLst>
              <a:ext uri="{FF2B5EF4-FFF2-40B4-BE49-F238E27FC236}">
                <a16:creationId xmlns:a16="http://schemas.microsoft.com/office/drawing/2014/main" id="{5B41ECDB-1FF3-4375-895B-9D1A5105B905}"/>
              </a:ext>
            </a:extLst>
          </p:cNvPr>
          <p:cNvSpPr txBox="1"/>
          <p:nvPr/>
        </p:nvSpPr>
        <p:spPr>
          <a:xfrm>
            <a:off x="740322" y="3356992"/>
            <a:ext cx="5559870" cy="1631216"/>
          </a:xfrm>
          <a:prstGeom prst="rect">
            <a:avLst/>
          </a:prstGeom>
          <a:noFill/>
        </p:spPr>
        <p:txBody>
          <a:bodyPr wrap="square" rtlCol="0">
            <a:spAutoFit/>
          </a:bodyPr>
          <a:lstStyle/>
          <a:p>
            <a:r>
              <a:rPr kumimoji="1" lang="ja-JP" altLang="en-US" sz="2000" b="1" dirty="0"/>
              <a:t>〇使用製剤</a:t>
            </a:r>
            <a:endParaRPr kumimoji="1" lang="en-US" altLang="ja-JP" sz="2000" b="1" dirty="0"/>
          </a:p>
          <a:p>
            <a:r>
              <a:rPr lang="ja-JP" altLang="en-US" sz="2000" dirty="0"/>
              <a:t>　</a:t>
            </a:r>
            <a:endParaRPr lang="en-US" altLang="ja-JP" sz="2000" dirty="0"/>
          </a:p>
          <a:p>
            <a:r>
              <a:rPr lang="ja-JP" altLang="en-US" sz="2000" dirty="0"/>
              <a:t>　プロセーブ</a:t>
            </a:r>
            <a:r>
              <a:rPr lang="en-US" altLang="ja-JP" sz="2000" dirty="0"/>
              <a:t>(</a:t>
            </a:r>
            <a:r>
              <a:rPr lang="ja-JP" altLang="en-US" sz="2000" dirty="0"/>
              <a:t>あすかアニマルヘルス株式会社</a:t>
            </a:r>
            <a:r>
              <a:rPr lang="en-US" altLang="ja-JP" sz="2000" dirty="0"/>
              <a:t>)</a:t>
            </a:r>
          </a:p>
          <a:p>
            <a:r>
              <a:rPr kumimoji="1" lang="ja-JP" altLang="en-US" sz="2000" dirty="0"/>
              <a:t>　</a:t>
            </a:r>
            <a:r>
              <a:rPr lang="ja-JP" altLang="en-US" sz="2000" dirty="0"/>
              <a:t>　</a:t>
            </a:r>
            <a:r>
              <a:rPr lang="en-US" altLang="ja-JP" sz="2000" dirty="0"/>
              <a:t>2.5%</a:t>
            </a:r>
            <a:r>
              <a:rPr lang="ja-JP" altLang="en-US" sz="2000" dirty="0"/>
              <a:t>アセチルヒドロキシプロリン</a:t>
            </a:r>
            <a:endParaRPr lang="en-US" altLang="ja-JP" sz="2000" dirty="0"/>
          </a:p>
          <a:p>
            <a:r>
              <a:rPr kumimoji="1" lang="ja-JP" altLang="en-US" sz="2000" dirty="0"/>
              <a:t>　　防腐剤</a:t>
            </a:r>
            <a:r>
              <a:rPr kumimoji="1" lang="en-US" altLang="ja-JP" sz="2000" dirty="0"/>
              <a:t>(</a:t>
            </a:r>
            <a:r>
              <a:rPr kumimoji="1" lang="ja-JP" altLang="en-US" sz="2000" dirty="0"/>
              <a:t>パラベン</a:t>
            </a:r>
            <a:r>
              <a:rPr kumimoji="1" lang="en-US" altLang="ja-JP" sz="2000" dirty="0"/>
              <a:t>)</a:t>
            </a:r>
            <a:endParaRPr kumimoji="1" lang="ja-JP" altLang="en-US" sz="2000" dirty="0"/>
          </a:p>
        </p:txBody>
      </p:sp>
      <p:pic>
        <p:nvPicPr>
          <p:cNvPr id="1026" name="Picture 2" descr="あすかアニマルヘルス株式会社｜製品情報">
            <a:extLst>
              <a:ext uri="{FF2B5EF4-FFF2-40B4-BE49-F238E27FC236}">
                <a16:creationId xmlns:a16="http://schemas.microsoft.com/office/drawing/2014/main" id="{0A643452-5DD8-47D0-829B-85976E57E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496" y="292224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93594"/>
      </p:ext>
    </p:extLst>
  </p:cSld>
  <p:clrMapOvr>
    <a:masterClrMapping/>
  </p:clrMapOvr>
  <mc:AlternateContent xmlns:mc="http://schemas.openxmlformats.org/markup-compatibility/2006" xmlns:p14="http://schemas.microsoft.com/office/powerpoint/2010/main">
    <mc:Choice Requires="p14">
      <p:transition spd="slow" p14:dur="2000" advTm="28306"/>
    </mc:Choice>
    <mc:Fallback xmlns="">
      <p:transition spd="slow" advTm="2830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材料・方法</a:t>
            </a:r>
            <a:endParaRPr lang="en-US" altLang="ja-JP" sz="4000" b="1" kern="0" dirty="0"/>
          </a:p>
        </p:txBody>
      </p:sp>
      <p:sp>
        <p:nvSpPr>
          <p:cNvPr id="12" name="テキスト ボックス 11">
            <a:extLst>
              <a:ext uri="{FF2B5EF4-FFF2-40B4-BE49-F238E27FC236}">
                <a16:creationId xmlns:a16="http://schemas.microsoft.com/office/drawing/2014/main" id="{697256F9-5DED-4F11-BC0F-5DED7FDB3C5C}"/>
              </a:ext>
            </a:extLst>
          </p:cNvPr>
          <p:cNvSpPr txBox="1"/>
          <p:nvPr/>
        </p:nvSpPr>
        <p:spPr>
          <a:xfrm>
            <a:off x="251520" y="1111482"/>
            <a:ext cx="1455414" cy="369332"/>
          </a:xfrm>
          <a:prstGeom prst="rect">
            <a:avLst/>
          </a:prstGeom>
          <a:noFill/>
        </p:spPr>
        <p:txBody>
          <a:bodyPr wrap="square" rtlCol="0">
            <a:spAutoFit/>
          </a:bodyPr>
          <a:lstStyle/>
          <a:p>
            <a:r>
              <a:rPr kumimoji="1" lang="ja-JP" altLang="en-US" b="1" dirty="0"/>
              <a:t>〇治療方法</a:t>
            </a:r>
          </a:p>
        </p:txBody>
      </p:sp>
      <p:sp>
        <p:nvSpPr>
          <p:cNvPr id="18" name="テキスト ボックス 17">
            <a:extLst>
              <a:ext uri="{FF2B5EF4-FFF2-40B4-BE49-F238E27FC236}">
                <a16:creationId xmlns:a16="http://schemas.microsoft.com/office/drawing/2014/main" id="{C649B7C6-3C9A-4887-B51A-E98EED647421}"/>
              </a:ext>
            </a:extLst>
          </p:cNvPr>
          <p:cNvSpPr txBox="1"/>
          <p:nvPr/>
        </p:nvSpPr>
        <p:spPr>
          <a:xfrm>
            <a:off x="1889702" y="5690481"/>
            <a:ext cx="5364596" cy="1015663"/>
          </a:xfrm>
          <a:prstGeom prst="rect">
            <a:avLst/>
          </a:prstGeom>
          <a:noFill/>
        </p:spPr>
        <p:txBody>
          <a:bodyPr wrap="square" rtlCol="0">
            <a:spAutoFit/>
          </a:bodyPr>
          <a:lstStyle/>
          <a:p>
            <a:pPr algn="ctr"/>
            <a:r>
              <a:rPr kumimoji="1" lang="en-US" altLang="ja-JP" sz="2000" dirty="0"/>
              <a:t>1</a:t>
            </a:r>
            <a:r>
              <a:rPr kumimoji="1" lang="ja-JP" altLang="en-US" sz="2000" dirty="0"/>
              <a:t>週間程度でラップを除去</a:t>
            </a:r>
            <a:endParaRPr kumimoji="1" lang="en-US" altLang="ja-JP" sz="2000" dirty="0"/>
          </a:p>
          <a:p>
            <a:pPr algn="ctr"/>
            <a:r>
              <a:rPr lang="ja-JP" altLang="en-US" sz="2000" dirty="0"/>
              <a:t>治癒していなければ①～④を繰り返す</a:t>
            </a:r>
          </a:p>
          <a:p>
            <a:pPr algn="ctr"/>
            <a:endParaRPr kumimoji="1" lang="ja-JP" altLang="en-US" sz="2000" dirty="0"/>
          </a:p>
        </p:txBody>
      </p:sp>
      <p:grpSp>
        <p:nvGrpSpPr>
          <p:cNvPr id="2" name="グループ化 1">
            <a:extLst>
              <a:ext uri="{FF2B5EF4-FFF2-40B4-BE49-F238E27FC236}">
                <a16:creationId xmlns:a16="http://schemas.microsoft.com/office/drawing/2014/main" id="{897C8A8B-CA5B-41CA-8A0F-172B9EE686F0}"/>
              </a:ext>
            </a:extLst>
          </p:cNvPr>
          <p:cNvGrpSpPr/>
          <p:nvPr/>
        </p:nvGrpSpPr>
        <p:grpSpPr>
          <a:xfrm>
            <a:off x="48605" y="1556792"/>
            <a:ext cx="9159873" cy="4020573"/>
            <a:chOff x="48605" y="1683560"/>
            <a:chExt cx="9159873" cy="4020573"/>
          </a:xfrm>
        </p:grpSpPr>
        <p:sp>
          <p:nvSpPr>
            <p:cNvPr id="11" name="テキスト ボックス 10">
              <a:extLst>
                <a:ext uri="{FF2B5EF4-FFF2-40B4-BE49-F238E27FC236}">
                  <a16:creationId xmlns:a16="http://schemas.microsoft.com/office/drawing/2014/main" id="{3470691F-2E26-4A6B-8E0D-87F54C07FBD8}"/>
                </a:ext>
              </a:extLst>
            </p:cNvPr>
            <p:cNvSpPr txBox="1"/>
            <p:nvPr/>
          </p:nvSpPr>
          <p:spPr>
            <a:xfrm>
              <a:off x="48605" y="1683561"/>
              <a:ext cx="2510030" cy="646331"/>
            </a:xfrm>
            <a:prstGeom prst="rect">
              <a:avLst/>
            </a:prstGeom>
            <a:noFill/>
          </p:spPr>
          <p:txBody>
            <a:bodyPr wrap="square" rtlCol="0">
              <a:spAutoFit/>
            </a:bodyPr>
            <a:lstStyle/>
            <a:p>
              <a:pPr algn="ctr"/>
              <a:r>
                <a:rPr lang="ja-JP" altLang="en-US" b="1" dirty="0"/>
                <a:t>①</a:t>
              </a:r>
              <a:r>
                <a:rPr lang="ja-JP" altLang="en-US" dirty="0"/>
                <a:t>病変</a:t>
              </a:r>
              <a:r>
                <a:rPr kumimoji="1" lang="ja-JP" altLang="en-US" dirty="0"/>
                <a:t>部および蹄の</a:t>
              </a:r>
              <a:endParaRPr lang="en-US" altLang="ja-JP" dirty="0"/>
            </a:p>
            <a:p>
              <a:pPr algn="ctr"/>
              <a:r>
                <a:rPr kumimoji="1" lang="ja-JP" altLang="en-US" dirty="0"/>
                <a:t>糞泥を除去・洗浄</a:t>
              </a:r>
            </a:p>
          </p:txBody>
        </p:sp>
        <p:sp>
          <p:nvSpPr>
            <p:cNvPr id="13" name="テキスト ボックス 12">
              <a:extLst>
                <a:ext uri="{FF2B5EF4-FFF2-40B4-BE49-F238E27FC236}">
                  <a16:creationId xmlns:a16="http://schemas.microsoft.com/office/drawing/2014/main" id="{8C79B637-7E78-42FA-8798-828702B6CBB6}"/>
                </a:ext>
              </a:extLst>
            </p:cNvPr>
            <p:cNvSpPr txBox="1"/>
            <p:nvPr/>
          </p:nvSpPr>
          <p:spPr>
            <a:xfrm>
              <a:off x="2377095" y="5057802"/>
              <a:ext cx="2160240" cy="646331"/>
            </a:xfrm>
            <a:prstGeom prst="rect">
              <a:avLst/>
            </a:prstGeom>
            <a:noFill/>
          </p:spPr>
          <p:txBody>
            <a:bodyPr wrap="square" rtlCol="0">
              <a:spAutoFit/>
            </a:bodyPr>
            <a:lstStyle/>
            <a:p>
              <a:pPr algn="ctr"/>
              <a:r>
                <a:rPr lang="ja-JP" altLang="en-US" b="1" dirty="0"/>
                <a:t>②</a:t>
              </a:r>
              <a:r>
                <a:rPr lang="ja-JP" altLang="en-US" dirty="0"/>
                <a:t>病変部に</a:t>
              </a:r>
              <a:endParaRPr lang="en-US" altLang="ja-JP" dirty="0"/>
            </a:p>
            <a:p>
              <a:pPr algn="ctr"/>
              <a:r>
                <a:rPr lang="ja-JP" altLang="en-US" dirty="0"/>
                <a:t>プロセーブを塗布</a:t>
              </a:r>
              <a:endParaRPr kumimoji="1" lang="ja-JP" altLang="en-US" dirty="0"/>
            </a:p>
          </p:txBody>
        </p:sp>
        <p:sp>
          <p:nvSpPr>
            <p:cNvPr id="16" name="テキスト ボックス 15">
              <a:extLst>
                <a:ext uri="{FF2B5EF4-FFF2-40B4-BE49-F238E27FC236}">
                  <a16:creationId xmlns:a16="http://schemas.microsoft.com/office/drawing/2014/main" id="{87093735-DA77-4C90-B151-CAC95D521BA3}"/>
                </a:ext>
              </a:extLst>
            </p:cNvPr>
            <p:cNvSpPr txBox="1"/>
            <p:nvPr/>
          </p:nvSpPr>
          <p:spPr>
            <a:xfrm>
              <a:off x="4654864" y="1683560"/>
              <a:ext cx="2032989" cy="646331"/>
            </a:xfrm>
            <a:prstGeom prst="rect">
              <a:avLst/>
            </a:prstGeom>
            <a:noFill/>
          </p:spPr>
          <p:txBody>
            <a:bodyPr wrap="square" rtlCol="0">
              <a:spAutoFit/>
            </a:bodyPr>
            <a:lstStyle/>
            <a:p>
              <a:pPr algn="ctr"/>
              <a:r>
                <a:rPr kumimoji="1" lang="ja-JP" altLang="en-US" b="1" dirty="0"/>
                <a:t>③</a:t>
              </a:r>
              <a:r>
                <a:rPr kumimoji="1" lang="ja-JP" altLang="en-US" dirty="0"/>
                <a:t>ラップで</a:t>
              </a:r>
              <a:r>
                <a:rPr lang="ja-JP" altLang="en-US" dirty="0"/>
                <a:t>病変</a:t>
              </a:r>
              <a:r>
                <a:rPr kumimoji="1" lang="ja-JP" altLang="en-US" dirty="0"/>
                <a:t>部を被覆</a:t>
              </a:r>
            </a:p>
          </p:txBody>
        </p:sp>
        <p:sp>
          <p:nvSpPr>
            <p:cNvPr id="17" name="テキスト ボックス 16">
              <a:extLst>
                <a:ext uri="{FF2B5EF4-FFF2-40B4-BE49-F238E27FC236}">
                  <a16:creationId xmlns:a16="http://schemas.microsoft.com/office/drawing/2014/main" id="{2AC95FDA-5DE1-4EA2-A242-7FAC920BE8F8}"/>
                </a:ext>
              </a:extLst>
            </p:cNvPr>
            <p:cNvSpPr txBox="1"/>
            <p:nvPr/>
          </p:nvSpPr>
          <p:spPr>
            <a:xfrm>
              <a:off x="6472282" y="5045608"/>
              <a:ext cx="2736196" cy="646331"/>
            </a:xfrm>
            <a:prstGeom prst="rect">
              <a:avLst/>
            </a:prstGeom>
            <a:noFill/>
          </p:spPr>
          <p:txBody>
            <a:bodyPr wrap="square" rtlCol="0">
              <a:spAutoFit/>
            </a:bodyPr>
            <a:lstStyle/>
            <a:p>
              <a:pPr algn="ctr"/>
              <a:r>
                <a:rPr kumimoji="1" lang="ja-JP" altLang="en-US" b="1" dirty="0"/>
                <a:t>④</a:t>
              </a:r>
              <a:r>
                <a:rPr kumimoji="1" lang="ja-JP" altLang="en-US" dirty="0"/>
                <a:t>ラップの上から</a:t>
              </a:r>
              <a:endParaRPr kumimoji="1" lang="en-US" altLang="ja-JP" dirty="0"/>
            </a:p>
            <a:p>
              <a:pPr algn="ctr"/>
              <a:r>
                <a:rPr kumimoji="1" lang="ja-JP" altLang="en-US" dirty="0"/>
                <a:t>伸縮包帯で</a:t>
              </a:r>
              <a:r>
                <a:rPr lang="ja-JP" altLang="en-US" dirty="0"/>
                <a:t>保護</a:t>
              </a:r>
              <a:endParaRPr kumimoji="1" lang="ja-JP" altLang="en-US" dirty="0"/>
            </a:p>
          </p:txBody>
        </p:sp>
        <p:grpSp>
          <p:nvGrpSpPr>
            <p:cNvPr id="21" name="グループ化 20">
              <a:extLst>
                <a:ext uri="{FF2B5EF4-FFF2-40B4-BE49-F238E27FC236}">
                  <a16:creationId xmlns:a16="http://schemas.microsoft.com/office/drawing/2014/main" id="{33328372-91C0-4F52-8890-FBE4DBF1CA7C}"/>
                </a:ext>
              </a:extLst>
            </p:cNvPr>
            <p:cNvGrpSpPr/>
            <p:nvPr/>
          </p:nvGrpSpPr>
          <p:grpSpPr>
            <a:xfrm>
              <a:off x="323528" y="2347397"/>
              <a:ext cx="8496944" cy="2613578"/>
              <a:chOff x="240308" y="2266859"/>
              <a:chExt cx="8496944" cy="2613578"/>
            </a:xfrm>
          </p:grpSpPr>
          <p:pic>
            <p:nvPicPr>
              <p:cNvPr id="15" name="図 14">
                <a:extLst>
                  <a:ext uri="{FF2B5EF4-FFF2-40B4-BE49-F238E27FC236}">
                    <a16:creationId xmlns:a16="http://schemas.microsoft.com/office/drawing/2014/main" id="{522AFF89-56F1-4CCA-9E2A-F4205CB9F2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068" y="2266859"/>
                <a:ext cx="1960184" cy="2613578"/>
              </a:xfrm>
              <a:prstGeom prst="rect">
                <a:avLst/>
              </a:prstGeom>
            </p:spPr>
          </p:pic>
          <p:pic>
            <p:nvPicPr>
              <p:cNvPr id="3" name="図 2">
                <a:extLst>
                  <a:ext uri="{FF2B5EF4-FFF2-40B4-BE49-F238E27FC236}">
                    <a16:creationId xmlns:a16="http://schemas.microsoft.com/office/drawing/2014/main" id="{C2E58D00-4C4B-45CA-92FB-3FAF698B54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308" y="2266859"/>
                <a:ext cx="1960184" cy="2613578"/>
              </a:xfrm>
              <a:prstGeom prst="rect">
                <a:avLst/>
              </a:prstGeom>
            </p:spPr>
          </p:pic>
          <p:pic>
            <p:nvPicPr>
              <p:cNvPr id="8" name="図 7">
                <a:extLst>
                  <a:ext uri="{FF2B5EF4-FFF2-40B4-BE49-F238E27FC236}">
                    <a16:creationId xmlns:a16="http://schemas.microsoft.com/office/drawing/2014/main" id="{CD77769E-F811-42C6-AFEC-47DA9AE23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3903" y="2266859"/>
                <a:ext cx="1960184" cy="2613578"/>
              </a:xfrm>
              <a:prstGeom prst="rect">
                <a:avLst/>
              </a:prstGeom>
            </p:spPr>
          </p:pic>
          <p:pic>
            <p:nvPicPr>
              <p:cNvPr id="10" name="図 9">
                <a:extLst>
                  <a:ext uri="{FF2B5EF4-FFF2-40B4-BE49-F238E27FC236}">
                    <a16:creationId xmlns:a16="http://schemas.microsoft.com/office/drawing/2014/main" id="{9442AF12-11E0-498E-9D60-4E3EE18806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3473" y="2266859"/>
                <a:ext cx="1960184" cy="2613578"/>
              </a:xfrm>
              <a:prstGeom prst="rect">
                <a:avLst/>
              </a:prstGeom>
            </p:spPr>
          </p:pic>
        </p:grpSp>
      </p:grpSp>
    </p:spTree>
    <p:extLst>
      <p:ext uri="{BB962C8B-B14F-4D97-AF65-F5344CB8AC3E}">
        <p14:creationId xmlns:p14="http://schemas.microsoft.com/office/powerpoint/2010/main" val="700466967"/>
      </p:ext>
    </p:extLst>
  </p:cSld>
  <p:clrMapOvr>
    <a:masterClrMapping/>
  </p:clrMapOvr>
  <mc:AlternateContent xmlns:mc="http://schemas.openxmlformats.org/markup-compatibility/2006" xmlns:p14="http://schemas.microsoft.com/office/powerpoint/2010/main">
    <mc:Choice Requires="p14">
      <p:transition spd="slow" p14:dur="2000" advTm="36288"/>
    </mc:Choice>
    <mc:Fallback xmlns="">
      <p:transition spd="slow" advTm="3628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a:solidFill>
                  <a:sysClr val="windowText" lastClr="000000"/>
                </a:solidFill>
                <a:latin typeface="HGS創英角ﾎﾟｯﾌﾟ体" pitchFamily="50" charset="-128"/>
                <a:ea typeface="HGS創英角ﾎﾟｯﾌﾟ体" pitchFamily="50" charset="-128"/>
              </a:rPr>
              <a:t>(</a:t>
            </a:r>
            <a:r>
              <a:rPr lang="ja-JP" altLang="en-US" sz="2000" kern="0">
                <a:solidFill>
                  <a:sysClr val="windowText" lastClr="000000"/>
                </a:solidFill>
                <a:latin typeface="HGS創英角ﾎﾟｯﾌﾟ体" pitchFamily="50" charset="-128"/>
                <a:ea typeface="HGS創英角ﾎﾟｯﾌﾟ体" pitchFamily="50" charset="-128"/>
              </a:rPr>
              <a:t>株</a:t>
            </a:r>
            <a:r>
              <a:rPr lang="en-US" altLang="ja-JP" sz="2000" kern="0">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結果</a:t>
            </a:r>
            <a:endParaRPr lang="en-US" altLang="ja-JP" sz="4000" b="1" kern="0" dirty="0"/>
          </a:p>
        </p:txBody>
      </p:sp>
      <p:sp>
        <p:nvSpPr>
          <p:cNvPr id="12" name="テキスト ボックス 11">
            <a:extLst>
              <a:ext uri="{FF2B5EF4-FFF2-40B4-BE49-F238E27FC236}">
                <a16:creationId xmlns:a16="http://schemas.microsoft.com/office/drawing/2014/main" id="{697256F9-5DED-4F11-BC0F-5DED7FDB3C5C}"/>
              </a:ext>
            </a:extLst>
          </p:cNvPr>
          <p:cNvSpPr txBox="1"/>
          <p:nvPr/>
        </p:nvSpPr>
        <p:spPr>
          <a:xfrm>
            <a:off x="683568" y="1236494"/>
            <a:ext cx="1455414" cy="400110"/>
          </a:xfrm>
          <a:prstGeom prst="rect">
            <a:avLst/>
          </a:prstGeom>
          <a:noFill/>
        </p:spPr>
        <p:txBody>
          <a:bodyPr wrap="square" rtlCol="0">
            <a:spAutoFit/>
          </a:bodyPr>
          <a:lstStyle/>
          <a:p>
            <a:r>
              <a:rPr kumimoji="1" lang="ja-JP" altLang="en-US" sz="2000" b="1" dirty="0"/>
              <a:t>〇治療結果</a:t>
            </a:r>
          </a:p>
        </p:txBody>
      </p:sp>
      <p:sp>
        <p:nvSpPr>
          <p:cNvPr id="11" name="テキスト ボックス 10">
            <a:extLst>
              <a:ext uri="{FF2B5EF4-FFF2-40B4-BE49-F238E27FC236}">
                <a16:creationId xmlns:a16="http://schemas.microsoft.com/office/drawing/2014/main" id="{3470691F-2E26-4A6B-8E0D-87F54C07FBD8}"/>
              </a:ext>
            </a:extLst>
          </p:cNvPr>
          <p:cNvSpPr txBox="1"/>
          <p:nvPr/>
        </p:nvSpPr>
        <p:spPr>
          <a:xfrm>
            <a:off x="1259632" y="1772816"/>
            <a:ext cx="6552728" cy="1323439"/>
          </a:xfrm>
          <a:prstGeom prst="rect">
            <a:avLst/>
          </a:prstGeom>
          <a:noFill/>
        </p:spPr>
        <p:txBody>
          <a:bodyPr wrap="square" rtlCol="0">
            <a:spAutoFit/>
          </a:bodyPr>
          <a:lstStyle/>
          <a:p>
            <a:r>
              <a:rPr kumimoji="1" lang="ja-JP" altLang="en-US" sz="2000" dirty="0"/>
              <a:t>治癒判定：跛行スコアの消失および病状スコアの低減</a:t>
            </a:r>
            <a:endParaRPr kumimoji="1" lang="en-US" altLang="ja-JP" sz="2000" dirty="0"/>
          </a:p>
          <a:p>
            <a:endParaRPr lang="en-US" altLang="ja-JP" sz="2000" dirty="0"/>
          </a:p>
          <a:p>
            <a:r>
              <a:rPr kumimoji="1" lang="ja-JP" altLang="en-US" sz="2000" dirty="0"/>
              <a:t>供試牛すべてにおいて</a:t>
            </a:r>
            <a:r>
              <a:rPr kumimoji="1" lang="en-US" altLang="ja-JP" sz="2000" dirty="0"/>
              <a:t>1</a:t>
            </a:r>
            <a:r>
              <a:rPr kumimoji="1" lang="ja-JP" altLang="en-US" sz="2000" dirty="0"/>
              <a:t>週間程度で</a:t>
            </a:r>
            <a:endParaRPr kumimoji="1" lang="en-US" altLang="ja-JP" sz="2000" dirty="0"/>
          </a:p>
          <a:p>
            <a:r>
              <a:rPr kumimoji="1" lang="ja-JP" altLang="en-US" sz="2000" dirty="0"/>
              <a:t>跛行スコアの消失および病状スコアの低減を認める</a:t>
            </a:r>
            <a:endParaRPr kumimoji="1" lang="en-US" altLang="ja-JP" sz="2000" dirty="0"/>
          </a:p>
        </p:txBody>
      </p:sp>
      <p:sp>
        <p:nvSpPr>
          <p:cNvPr id="2" name="矢印: 下 1">
            <a:extLst>
              <a:ext uri="{FF2B5EF4-FFF2-40B4-BE49-F238E27FC236}">
                <a16:creationId xmlns:a16="http://schemas.microsoft.com/office/drawing/2014/main" id="{C580E083-3C44-43A4-BC30-189C86B9301A}"/>
              </a:ext>
            </a:extLst>
          </p:cNvPr>
          <p:cNvSpPr/>
          <p:nvPr/>
        </p:nvSpPr>
        <p:spPr>
          <a:xfrm>
            <a:off x="4175956" y="3356992"/>
            <a:ext cx="720080" cy="64807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4FD7602-43B8-45F7-9355-B96638B2DC5F}"/>
              </a:ext>
            </a:extLst>
          </p:cNvPr>
          <p:cNvSpPr txBox="1"/>
          <p:nvPr/>
        </p:nvSpPr>
        <p:spPr>
          <a:xfrm>
            <a:off x="2105726" y="4265801"/>
            <a:ext cx="4932548" cy="830997"/>
          </a:xfrm>
          <a:prstGeom prst="rect">
            <a:avLst/>
          </a:prstGeom>
          <a:noFill/>
        </p:spPr>
        <p:txBody>
          <a:bodyPr wrap="square" rtlCol="0">
            <a:spAutoFit/>
          </a:bodyPr>
          <a:lstStyle/>
          <a:p>
            <a:r>
              <a:rPr kumimoji="1" lang="ja-JP" altLang="en-US" sz="2400" dirty="0"/>
              <a:t>すべての供試牛で</a:t>
            </a:r>
            <a:r>
              <a:rPr kumimoji="1" lang="en-US" altLang="ja-JP" sz="2400" dirty="0"/>
              <a:t>1</a:t>
            </a:r>
            <a:r>
              <a:rPr kumimoji="1" lang="ja-JP" altLang="en-US" sz="2400" dirty="0"/>
              <a:t>週間程度で治癒</a:t>
            </a:r>
            <a:endParaRPr kumimoji="1" lang="en-US" altLang="ja-JP" sz="2400" dirty="0"/>
          </a:p>
          <a:p>
            <a:r>
              <a:rPr lang="ja-JP" altLang="en-US" sz="2400" dirty="0"/>
              <a:t>現在まで再発は認めない</a:t>
            </a:r>
            <a:endParaRPr kumimoji="1" lang="ja-JP" altLang="en-US" sz="2400" dirty="0"/>
          </a:p>
        </p:txBody>
      </p:sp>
    </p:spTree>
    <p:extLst>
      <p:ext uri="{BB962C8B-B14F-4D97-AF65-F5344CB8AC3E}">
        <p14:creationId xmlns:p14="http://schemas.microsoft.com/office/powerpoint/2010/main" val="4191453903"/>
      </p:ext>
    </p:extLst>
  </p:cSld>
  <p:clrMapOvr>
    <a:masterClrMapping/>
  </p:clrMapOvr>
  <mc:AlternateContent xmlns:mc="http://schemas.openxmlformats.org/markup-compatibility/2006" xmlns:p14="http://schemas.microsoft.com/office/powerpoint/2010/main">
    <mc:Choice Requires="p14">
      <p:transition spd="slow" p14:dur="2000" advTm="22466"/>
    </mc:Choice>
    <mc:Fallback xmlns="">
      <p:transition spd="slow" advTm="224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結果</a:t>
            </a:r>
            <a:endParaRPr lang="en-US" altLang="ja-JP" sz="4000" b="1" kern="0" dirty="0"/>
          </a:p>
        </p:txBody>
      </p:sp>
      <p:sp>
        <p:nvSpPr>
          <p:cNvPr id="12" name="テキスト ボックス 11">
            <a:extLst>
              <a:ext uri="{FF2B5EF4-FFF2-40B4-BE49-F238E27FC236}">
                <a16:creationId xmlns:a16="http://schemas.microsoft.com/office/drawing/2014/main" id="{697256F9-5DED-4F11-BC0F-5DED7FDB3C5C}"/>
              </a:ext>
            </a:extLst>
          </p:cNvPr>
          <p:cNvSpPr txBox="1"/>
          <p:nvPr/>
        </p:nvSpPr>
        <p:spPr>
          <a:xfrm>
            <a:off x="683568" y="1236494"/>
            <a:ext cx="1455414" cy="369332"/>
          </a:xfrm>
          <a:prstGeom prst="rect">
            <a:avLst/>
          </a:prstGeom>
          <a:noFill/>
        </p:spPr>
        <p:txBody>
          <a:bodyPr wrap="square" rtlCol="0">
            <a:spAutoFit/>
          </a:bodyPr>
          <a:lstStyle/>
          <a:p>
            <a:r>
              <a:rPr kumimoji="1" lang="ja-JP" altLang="en-US" b="1" dirty="0"/>
              <a:t>〇症例</a:t>
            </a:r>
            <a:r>
              <a:rPr kumimoji="1" lang="en-US" altLang="ja-JP" b="1" dirty="0"/>
              <a:t>1</a:t>
            </a:r>
            <a:endParaRPr lang="en-US" altLang="ja-JP" b="1" dirty="0"/>
          </a:p>
        </p:txBody>
      </p:sp>
      <p:pic>
        <p:nvPicPr>
          <p:cNvPr id="7" name="図 6">
            <a:extLst>
              <a:ext uri="{FF2B5EF4-FFF2-40B4-BE49-F238E27FC236}">
                <a16:creationId xmlns:a16="http://schemas.microsoft.com/office/drawing/2014/main" id="{5743255F-39FE-49B5-9B58-23921C240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060848"/>
            <a:ext cx="2916324" cy="3888432"/>
          </a:xfrm>
          <a:prstGeom prst="rect">
            <a:avLst/>
          </a:prstGeom>
        </p:spPr>
      </p:pic>
      <p:pic>
        <p:nvPicPr>
          <p:cNvPr id="9" name="図 8">
            <a:extLst>
              <a:ext uri="{FF2B5EF4-FFF2-40B4-BE49-F238E27FC236}">
                <a16:creationId xmlns:a16="http://schemas.microsoft.com/office/drawing/2014/main" id="{F7E72D0F-DBB8-4784-B07E-D097712682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928" y="2065994"/>
            <a:ext cx="2912464" cy="3883286"/>
          </a:xfrm>
          <a:prstGeom prst="rect">
            <a:avLst/>
          </a:prstGeom>
        </p:spPr>
      </p:pic>
      <p:sp>
        <p:nvSpPr>
          <p:cNvPr id="2" name="テキスト ボックス 1">
            <a:extLst>
              <a:ext uri="{FF2B5EF4-FFF2-40B4-BE49-F238E27FC236}">
                <a16:creationId xmlns:a16="http://schemas.microsoft.com/office/drawing/2014/main" id="{A9AD8446-C78F-42FD-A675-E7BE196F9BEA}"/>
              </a:ext>
            </a:extLst>
          </p:cNvPr>
          <p:cNvSpPr txBox="1"/>
          <p:nvPr/>
        </p:nvSpPr>
        <p:spPr>
          <a:xfrm>
            <a:off x="1919172" y="1691516"/>
            <a:ext cx="877163" cy="369332"/>
          </a:xfrm>
          <a:prstGeom prst="rect">
            <a:avLst/>
          </a:prstGeom>
          <a:noFill/>
        </p:spPr>
        <p:txBody>
          <a:bodyPr wrap="none" rtlCol="0">
            <a:spAutoFit/>
          </a:bodyPr>
          <a:lstStyle/>
          <a:p>
            <a:r>
              <a:rPr lang="ja-JP" altLang="en-US" dirty="0"/>
              <a:t>処置前</a:t>
            </a:r>
            <a:endParaRPr kumimoji="1" lang="ja-JP" altLang="en-US" dirty="0"/>
          </a:p>
        </p:txBody>
      </p:sp>
      <p:sp>
        <p:nvSpPr>
          <p:cNvPr id="3" name="テキスト ボックス 2">
            <a:extLst>
              <a:ext uri="{FF2B5EF4-FFF2-40B4-BE49-F238E27FC236}">
                <a16:creationId xmlns:a16="http://schemas.microsoft.com/office/drawing/2014/main" id="{D9FEE564-E0E9-4A14-AC9F-A1E45868F14F}"/>
              </a:ext>
            </a:extLst>
          </p:cNvPr>
          <p:cNvSpPr txBox="1"/>
          <p:nvPr/>
        </p:nvSpPr>
        <p:spPr>
          <a:xfrm>
            <a:off x="6141458" y="1697351"/>
            <a:ext cx="1005403" cy="369332"/>
          </a:xfrm>
          <a:prstGeom prst="rect">
            <a:avLst/>
          </a:prstGeom>
          <a:noFill/>
        </p:spPr>
        <p:txBody>
          <a:bodyPr wrap="none" rtlCol="0">
            <a:spAutoFit/>
          </a:bodyPr>
          <a:lstStyle/>
          <a:p>
            <a:r>
              <a:rPr kumimoji="1" lang="en-US" altLang="ja-JP" dirty="0"/>
              <a:t>1</a:t>
            </a:r>
            <a:r>
              <a:rPr kumimoji="1" lang="ja-JP" altLang="en-US" dirty="0"/>
              <a:t>週間後</a:t>
            </a:r>
          </a:p>
        </p:txBody>
      </p:sp>
    </p:spTree>
    <p:extLst>
      <p:ext uri="{BB962C8B-B14F-4D97-AF65-F5344CB8AC3E}">
        <p14:creationId xmlns:p14="http://schemas.microsoft.com/office/powerpoint/2010/main" val="525088753"/>
      </p:ext>
    </p:extLst>
  </p:cSld>
  <p:clrMapOvr>
    <a:masterClrMapping/>
  </p:clrMapOvr>
  <mc:AlternateContent xmlns:mc="http://schemas.openxmlformats.org/markup-compatibility/2006" xmlns:p14="http://schemas.microsoft.com/office/powerpoint/2010/main">
    <mc:Choice Requires="p14">
      <p:transition spd="slow" p14:dur="2000" advTm="26848"/>
    </mc:Choice>
    <mc:Fallback xmlns="">
      <p:transition spd="slow" advTm="26848"/>
    </mc:Fallback>
  </mc:AlternateContent>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結果</a:t>
            </a:r>
            <a:endParaRPr lang="en-US" altLang="ja-JP" sz="4000" b="1" kern="0" dirty="0"/>
          </a:p>
        </p:txBody>
      </p:sp>
      <p:sp>
        <p:nvSpPr>
          <p:cNvPr id="12" name="テキスト ボックス 11">
            <a:extLst>
              <a:ext uri="{FF2B5EF4-FFF2-40B4-BE49-F238E27FC236}">
                <a16:creationId xmlns:a16="http://schemas.microsoft.com/office/drawing/2014/main" id="{697256F9-5DED-4F11-BC0F-5DED7FDB3C5C}"/>
              </a:ext>
            </a:extLst>
          </p:cNvPr>
          <p:cNvSpPr txBox="1"/>
          <p:nvPr/>
        </p:nvSpPr>
        <p:spPr>
          <a:xfrm>
            <a:off x="683568" y="1236494"/>
            <a:ext cx="1455414" cy="369332"/>
          </a:xfrm>
          <a:prstGeom prst="rect">
            <a:avLst/>
          </a:prstGeom>
          <a:noFill/>
        </p:spPr>
        <p:txBody>
          <a:bodyPr wrap="square" rtlCol="0">
            <a:spAutoFit/>
          </a:bodyPr>
          <a:lstStyle/>
          <a:p>
            <a:r>
              <a:rPr kumimoji="1" lang="ja-JP" altLang="en-US" b="1" dirty="0"/>
              <a:t>〇症例</a:t>
            </a:r>
            <a:r>
              <a:rPr kumimoji="1" lang="en-US" altLang="ja-JP" b="1" dirty="0"/>
              <a:t>2</a:t>
            </a:r>
            <a:endParaRPr lang="en-US" altLang="ja-JP" b="1" dirty="0"/>
          </a:p>
        </p:txBody>
      </p:sp>
      <p:pic>
        <p:nvPicPr>
          <p:cNvPr id="7" name="図 6">
            <a:extLst>
              <a:ext uri="{FF2B5EF4-FFF2-40B4-BE49-F238E27FC236}">
                <a16:creationId xmlns:a16="http://schemas.microsoft.com/office/drawing/2014/main" id="{5743255F-39FE-49B5-9B58-23921C240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060848"/>
            <a:ext cx="2916324" cy="3888432"/>
          </a:xfrm>
          <a:prstGeom prst="rect">
            <a:avLst/>
          </a:prstGeom>
        </p:spPr>
      </p:pic>
      <p:pic>
        <p:nvPicPr>
          <p:cNvPr id="9" name="図 8">
            <a:extLst>
              <a:ext uri="{FF2B5EF4-FFF2-40B4-BE49-F238E27FC236}">
                <a16:creationId xmlns:a16="http://schemas.microsoft.com/office/drawing/2014/main" id="{F7E72D0F-DBB8-4784-B07E-D097712682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928" y="2065994"/>
            <a:ext cx="2912464" cy="3883286"/>
          </a:xfrm>
          <a:prstGeom prst="rect">
            <a:avLst/>
          </a:prstGeom>
        </p:spPr>
      </p:pic>
      <p:sp>
        <p:nvSpPr>
          <p:cNvPr id="2" name="テキスト ボックス 1">
            <a:extLst>
              <a:ext uri="{FF2B5EF4-FFF2-40B4-BE49-F238E27FC236}">
                <a16:creationId xmlns:a16="http://schemas.microsoft.com/office/drawing/2014/main" id="{A9AD8446-C78F-42FD-A675-E7BE196F9BEA}"/>
              </a:ext>
            </a:extLst>
          </p:cNvPr>
          <p:cNvSpPr txBox="1"/>
          <p:nvPr/>
        </p:nvSpPr>
        <p:spPr>
          <a:xfrm>
            <a:off x="1919172" y="1691516"/>
            <a:ext cx="877163" cy="369332"/>
          </a:xfrm>
          <a:prstGeom prst="rect">
            <a:avLst/>
          </a:prstGeom>
          <a:noFill/>
        </p:spPr>
        <p:txBody>
          <a:bodyPr wrap="none" rtlCol="0">
            <a:spAutoFit/>
          </a:bodyPr>
          <a:lstStyle/>
          <a:p>
            <a:r>
              <a:rPr lang="ja-JP" altLang="en-US" dirty="0"/>
              <a:t>処置前</a:t>
            </a:r>
            <a:endParaRPr kumimoji="1" lang="ja-JP" altLang="en-US" dirty="0"/>
          </a:p>
        </p:txBody>
      </p:sp>
      <p:sp>
        <p:nvSpPr>
          <p:cNvPr id="3" name="テキスト ボックス 2">
            <a:extLst>
              <a:ext uri="{FF2B5EF4-FFF2-40B4-BE49-F238E27FC236}">
                <a16:creationId xmlns:a16="http://schemas.microsoft.com/office/drawing/2014/main" id="{D9FEE564-E0E9-4A14-AC9F-A1E45868F14F}"/>
              </a:ext>
            </a:extLst>
          </p:cNvPr>
          <p:cNvSpPr txBox="1"/>
          <p:nvPr/>
        </p:nvSpPr>
        <p:spPr>
          <a:xfrm>
            <a:off x="6141458" y="1697351"/>
            <a:ext cx="1005403" cy="369332"/>
          </a:xfrm>
          <a:prstGeom prst="rect">
            <a:avLst/>
          </a:prstGeom>
          <a:noFill/>
        </p:spPr>
        <p:txBody>
          <a:bodyPr wrap="none" rtlCol="0">
            <a:spAutoFit/>
          </a:bodyPr>
          <a:lstStyle/>
          <a:p>
            <a:r>
              <a:rPr kumimoji="1" lang="en-US" altLang="ja-JP" dirty="0"/>
              <a:t>1</a:t>
            </a:r>
            <a:r>
              <a:rPr kumimoji="1" lang="ja-JP" altLang="en-US" dirty="0"/>
              <a:t>週間後</a:t>
            </a:r>
          </a:p>
        </p:txBody>
      </p:sp>
      <p:pic>
        <p:nvPicPr>
          <p:cNvPr id="10" name="図 9">
            <a:extLst>
              <a:ext uri="{FF2B5EF4-FFF2-40B4-BE49-F238E27FC236}">
                <a16:creationId xmlns:a16="http://schemas.microsoft.com/office/drawing/2014/main" id="{51FDD1D8-E708-42DA-8582-55811F1BF4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2060849"/>
            <a:ext cx="2912464" cy="3883286"/>
          </a:xfrm>
          <a:prstGeom prst="rect">
            <a:avLst/>
          </a:prstGeom>
        </p:spPr>
      </p:pic>
      <p:pic>
        <p:nvPicPr>
          <p:cNvPr id="11" name="図 10">
            <a:extLst>
              <a:ext uri="{FF2B5EF4-FFF2-40B4-BE49-F238E27FC236}">
                <a16:creationId xmlns:a16="http://schemas.microsoft.com/office/drawing/2014/main" id="{DCE4DB4B-9D8E-4E5B-98C5-35ED45A0AA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7928" y="2060849"/>
            <a:ext cx="2912464" cy="3883286"/>
          </a:xfrm>
          <a:prstGeom prst="rect">
            <a:avLst/>
          </a:prstGeom>
        </p:spPr>
      </p:pic>
    </p:spTree>
    <p:extLst>
      <p:ext uri="{BB962C8B-B14F-4D97-AF65-F5344CB8AC3E}">
        <p14:creationId xmlns:p14="http://schemas.microsoft.com/office/powerpoint/2010/main" val="3774844317"/>
      </p:ext>
    </p:extLst>
  </p:cSld>
  <p:clrMapOvr>
    <a:masterClrMapping/>
  </p:clrMapOvr>
  <mc:AlternateContent xmlns:mc="http://schemas.openxmlformats.org/markup-compatibility/2006" xmlns:p14="http://schemas.microsoft.com/office/powerpoint/2010/main">
    <mc:Choice Requires="p14">
      <p:transition spd="slow" p14:dur="2000" advTm="26148"/>
    </mc:Choice>
    <mc:Fallback xmlns="">
      <p:transition spd="slow" advTm="26148"/>
    </mc:Fallback>
  </mc:AlternateContent>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過去の報告との比較</a:t>
            </a:r>
            <a:endParaRPr lang="en-US" altLang="ja-JP" sz="4000" b="1" kern="0" dirty="0"/>
          </a:p>
        </p:txBody>
      </p:sp>
      <p:sp>
        <p:nvSpPr>
          <p:cNvPr id="12" name="テキスト ボックス 11">
            <a:extLst>
              <a:ext uri="{FF2B5EF4-FFF2-40B4-BE49-F238E27FC236}">
                <a16:creationId xmlns:a16="http://schemas.microsoft.com/office/drawing/2014/main" id="{697256F9-5DED-4F11-BC0F-5DED7FDB3C5C}"/>
              </a:ext>
            </a:extLst>
          </p:cNvPr>
          <p:cNvSpPr txBox="1"/>
          <p:nvPr/>
        </p:nvSpPr>
        <p:spPr>
          <a:xfrm>
            <a:off x="683568" y="1268760"/>
            <a:ext cx="1944216" cy="369332"/>
          </a:xfrm>
          <a:prstGeom prst="rect">
            <a:avLst/>
          </a:prstGeom>
          <a:noFill/>
        </p:spPr>
        <p:txBody>
          <a:bodyPr wrap="square" rtlCol="0">
            <a:spAutoFit/>
          </a:bodyPr>
          <a:lstStyle/>
          <a:p>
            <a:r>
              <a:rPr kumimoji="1" lang="ja-JP" altLang="en-US" b="1" dirty="0"/>
              <a:t>〇永井ら</a:t>
            </a:r>
            <a:r>
              <a:rPr kumimoji="1" lang="en-US" altLang="ja-JP" b="1" dirty="0"/>
              <a:t>(2000)</a:t>
            </a:r>
            <a:endParaRPr kumimoji="1" lang="ja-JP" altLang="en-US" b="1" dirty="0"/>
          </a:p>
        </p:txBody>
      </p:sp>
      <p:sp>
        <p:nvSpPr>
          <p:cNvPr id="11" name="テキスト ボックス 10">
            <a:extLst>
              <a:ext uri="{FF2B5EF4-FFF2-40B4-BE49-F238E27FC236}">
                <a16:creationId xmlns:a16="http://schemas.microsoft.com/office/drawing/2014/main" id="{3470691F-2E26-4A6B-8E0D-87F54C07FBD8}"/>
              </a:ext>
            </a:extLst>
          </p:cNvPr>
          <p:cNvSpPr txBox="1"/>
          <p:nvPr/>
        </p:nvSpPr>
        <p:spPr>
          <a:xfrm>
            <a:off x="899592" y="1651104"/>
            <a:ext cx="7416824" cy="646331"/>
          </a:xfrm>
          <a:prstGeom prst="rect">
            <a:avLst/>
          </a:prstGeom>
          <a:noFill/>
        </p:spPr>
        <p:txBody>
          <a:bodyPr wrap="square" rtlCol="0">
            <a:spAutoFit/>
          </a:bodyPr>
          <a:lstStyle/>
          <a:p>
            <a:r>
              <a:rPr kumimoji="1" lang="en-US" altLang="ja-JP" dirty="0"/>
              <a:t>DD</a:t>
            </a:r>
            <a:r>
              <a:rPr kumimoji="1" lang="ja-JP" altLang="en-US" dirty="0"/>
              <a:t>症例に対し、病変部の外科的切除</a:t>
            </a:r>
            <a:r>
              <a:rPr lang="ja-JP" altLang="en-US" dirty="0"/>
              <a:t>後</a:t>
            </a:r>
            <a:endParaRPr lang="en-US" altLang="ja-JP" dirty="0"/>
          </a:p>
          <a:p>
            <a:r>
              <a:rPr kumimoji="1" lang="ja-JP" altLang="en-US" dirty="0"/>
              <a:t>抗生物質を塗布し</a:t>
            </a:r>
            <a:r>
              <a:rPr lang="ja-JP" altLang="en-US" dirty="0"/>
              <a:t>、</a:t>
            </a:r>
            <a:r>
              <a:rPr kumimoji="1" lang="ja-JP" altLang="en-US" dirty="0"/>
              <a:t>伸縮包帯で被覆</a:t>
            </a:r>
          </a:p>
        </p:txBody>
      </p:sp>
      <p:sp>
        <p:nvSpPr>
          <p:cNvPr id="14" name="テキスト ボックス 13">
            <a:extLst>
              <a:ext uri="{FF2B5EF4-FFF2-40B4-BE49-F238E27FC236}">
                <a16:creationId xmlns:a16="http://schemas.microsoft.com/office/drawing/2014/main" id="{3034807C-BCCB-41E7-BA95-7E6BA15DC2CB}"/>
              </a:ext>
            </a:extLst>
          </p:cNvPr>
          <p:cNvSpPr txBox="1"/>
          <p:nvPr/>
        </p:nvSpPr>
        <p:spPr>
          <a:xfrm>
            <a:off x="899592" y="2373503"/>
            <a:ext cx="7416824" cy="923330"/>
          </a:xfrm>
          <a:prstGeom prst="rect">
            <a:avLst/>
          </a:prstGeom>
          <a:noFill/>
        </p:spPr>
        <p:txBody>
          <a:bodyPr wrap="square" rtlCol="0">
            <a:spAutoFit/>
          </a:bodyPr>
          <a:lstStyle/>
          <a:p>
            <a:r>
              <a:rPr kumimoji="1" lang="ja-JP" altLang="en-US" dirty="0"/>
              <a:t>結果</a:t>
            </a:r>
            <a:endParaRPr kumimoji="1" lang="en-US" altLang="ja-JP" dirty="0"/>
          </a:p>
          <a:p>
            <a:r>
              <a:rPr lang="ja-JP" altLang="en-US" dirty="0"/>
              <a:t>全頭で処置後</a:t>
            </a:r>
            <a:r>
              <a:rPr lang="en-US" altLang="ja-JP" dirty="0"/>
              <a:t>24</a:t>
            </a:r>
            <a:r>
              <a:rPr lang="ja-JP" altLang="en-US" dirty="0"/>
              <a:t>時間以内に跛行の消失、皮膚病変の治癒が認められた</a:t>
            </a:r>
            <a:endParaRPr lang="en-US" altLang="ja-JP" dirty="0"/>
          </a:p>
          <a:p>
            <a:r>
              <a:rPr kumimoji="1" lang="ja-JP" altLang="en-US" dirty="0"/>
              <a:t>しかし、</a:t>
            </a:r>
            <a:r>
              <a:rPr kumimoji="1" lang="en-US" altLang="ja-JP" dirty="0"/>
              <a:t>1</a:t>
            </a:r>
            <a:r>
              <a:rPr kumimoji="1" lang="ja-JP" altLang="en-US" dirty="0"/>
              <a:t>～</a:t>
            </a:r>
            <a:r>
              <a:rPr kumimoji="1" lang="en-US" altLang="ja-JP" dirty="0"/>
              <a:t>3</a:t>
            </a:r>
            <a:r>
              <a:rPr kumimoji="1" lang="ja-JP" altLang="en-US" dirty="0"/>
              <a:t>ヵ月後には</a:t>
            </a:r>
            <a:r>
              <a:rPr kumimoji="1" lang="en-US" altLang="ja-JP" dirty="0"/>
              <a:t>19/43</a:t>
            </a:r>
            <a:r>
              <a:rPr kumimoji="1" lang="ja-JP" altLang="en-US" dirty="0"/>
              <a:t>頭</a:t>
            </a:r>
            <a:r>
              <a:rPr kumimoji="1" lang="en-US" altLang="ja-JP" dirty="0"/>
              <a:t>(44.2%)</a:t>
            </a:r>
            <a:r>
              <a:rPr lang="ja-JP" altLang="en-US" dirty="0"/>
              <a:t>に再発が認められた</a:t>
            </a:r>
            <a:endParaRPr kumimoji="1" lang="ja-JP" altLang="en-US" dirty="0"/>
          </a:p>
        </p:txBody>
      </p:sp>
      <p:sp>
        <p:nvSpPr>
          <p:cNvPr id="15" name="テキスト ボックス 14">
            <a:extLst>
              <a:ext uri="{FF2B5EF4-FFF2-40B4-BE49-F238E27FC236}">
                <a16:creationId xmlns:a16="http://schemas.microsoft.com/office/drawing/2014/main" id="{E5912285-81A6-4921-AD28-07BAF0FF8E8D}"/>
              </a:ext>
            </a:extLst>
          </p:cNvPr>
          <p:cNvSpPr txBox="1"/>
          <p:nvPr/>
        </p:nvSpPr>
        <p:spPr>
          <a:xfrm>
            <a:off x="683568" y="3628057"/>
            <a:ext cx="1944216" cy="369332"/>
          </a:xfrm>
          <a:prstGeom prst="rect">
            <a:avLst/>
          </a:prstGeom>
          <a:noFill/>
        </p:spPr>
        <p:txBody>
          <a:bodyPr wrap="square" rtlCol="0">
            <a:spAutoFit/>
          </a:bodyPr>
          <a:lstStyle/>
          <a:p>
            <a:r>
              <a:rPr lang="ja-JP" altLang="en-US" b="1" dirty="0"/>
              <a:t>〇梁瀬ら</a:t>
            </a:r>
            <a:r>
              <a:rPr lang="en-US" altLang="ja-JP" b="1" dirty="0"/>
              <a:t>(2014)</a:t>
            </a:r>
          </a:p>
        </p:txBody>
      </p:sp>
      <p:sp>
        <p:nvSpPr>
          <p:cNvPr id="20" name="テキスト ボックス 19">
            <a:extLst>
              <a:ext uri="{FF2B5EF4-FFF2-40B4-BE49-F238E27FC236}">
                <a16:creationId xmlns:a16="http://schemas.microsoft.com/office/drawing/2014/main" id="{A8B3352E-7759-467C-8AF6-178C8574F63D}"/>
              </a:ext>
            </a:extLst>
          </p:cNvPr>
          <p:cNvSpPr txBox="1"/>
          <p:nvPr/>
        </p:nvSpPr>
        <p:spPr>
          <a:xfrm>
            <a:off x="899592" y="4013976"/>
            <a:ext cx="7416824" cy="646331"/>
          </a:xfrm>
          <a:prstGeom prst="rect">
            <a:avLst/>
          </a:prstGeom>
          <a:noFill/>
        </p:spPr>
        <p:txBody>
          <a:bodyPr wrap="square" rtlCol="0">
            <a:spAutoFit/>
          </a:bodyPr>
          <a:lstStyle/>
          <a:p>
            <a:r>
              <a:rPr kumimoji="1" lang="en-US" altLang="ja-JP" dirty="0"/>
              <a:t>DD</a:t>
            </a:r>
            <a:r>
              <a:rPr kumimoji="1" lang="ja-JP" altLang="en-US" dirty="0"/>
              <a:t>症例に対し、</a:t>
            </a:r>
            <a:r>
              <a:rPr kumimoji="1" lang="en-US" altLang="ja-JP" dirty="0"/>
              <a:t>OTC</a:t>
            </a:r>
            <a:r>
              <a:rPr kumimoji="1" lang="ja-JP" altLang="en-US" dirty="0"/>
              <a:t>可溶散とワセリンの混合物を塗布したラップで</a:t>
            </a:r>
            <a:endParaRPr kumimoji="1" lang="en-US" altLang="ja-JP" dirty="0"/>
          </a:p>
          <a:p>
            <a:r>
              <a:rPr lang="ja-JP" altLang="en-US" dirty="0"/>
              <a:t>病変部に貼り付け伸縮包帯で保護</a:t>
            </a:r>
            <a:endParaRPr kumimoji="1" lang="ja-JP" altLang="en-US" dirty="0"/>
          </a:p>
        </p:txBody>
      </p:sp>
      <p:sp>
        <p:nvSpPr>
          <p:cNvPr id="21" name="テキスト ボックス 20">
            <a:extLst>
              <a:ext uri="{FF2B5EF4-FFF2-40B4-BE49-F238E27FC236}">
                <a16:creationId xmlns:a16="http://schemas.microsoft.com/office/drawing/2014/main" id="{B30E048A-B368-4DFE-A3FF-33373BCA47B9}"/>
              </a:ext>
            </a:extLst>
          </p:cNvPr>
          <p:cNvSpPr txBox="1"/>
          <p:nvPr/>
        </p:nvSpPr>
        <p:spPr>
          <a:xfrm>
            <a:off x="899592" y="4737918"/>
            <a:ext cx="7416824" cy="923330"/>
          </a:xfrm>
          <a:prstGeom prst="rect">
            <a:avLst/>
          </a:prstGeom>
          <a:noFill/>
        </p:spPr>
        <p:txBody>
          <a:bodyPr wrap="square" rtlCol="0">
            <a:spAutoFit/>
          </a:bodyPr>
          <a:lstStyle/>
          <a:p>
            <a:r>
              <a:rPr kumimoji="1" lang="ja-JP" altLang="en-US" dirty="0"/>
              <a:t>結果</a:t>
            </a:r>
            <a:endParaRPr kumimoji="1" lang="en-US" altLang="ja-JP" dirty="0"/>
          </a:p>
          <a:p>
            <a:r>
              <a:rPr kumimoji="1" lang="en-US" altLang="ja-JP" dirty="0"/>
              <a:t>15</a:t>
            </a:r>
            <a:r>
              <a:rPr kumimoji="1" lang="ja-JP" altLang="en-US" dirty="0"/>
              <a:t>日以内に治癒した割合は</a:t>
            </a:r>
            <a:r>
              <a:rPr kumimoji="1" lang="en-US" altLang="ja-JP" dirty="0"/>
              <a:t>114/120(95%)</a:t>
            </a:r>
          </a:p>
          <a:p>
            <a:r>
              <a:rPr lang="en-US" altLang="ja-JP" dirty="0"/>
              <a:t>61</a:t>
            </a:r>
            <a:r>
              <a:rPr lang="ja-JP" altLang="en-US" dirty="0"/>
              <a:t>頭中</a:t>
            </a:r>
            <a:r>
              <a:rPr lang="en-US" altLang="ja-JP" dirty="0"/>
              <a:t>6</a:t>
            </a:r>
            <a:r>
              <a:rPr lang="ja-JP" altLang="en-US" dirty="0"/>
              <a:t>頭</a:t>
            </a:r>
            <a:r>
              <a:rPr lang="en-US" altLang="ja-JP" dirty="0"/>
              <a:t>(9.8%)</a:t>
            </a:r>
            <a:r>
              <a:rPr lang="ja-JP" altLang="en-US" dirty="0"/>
              <a:t>に再発を認めた</a:t>
            </a:r>
            <a:endParaRPr kumimoji="1" lang="ja-JP" altLang="en-US" dirty="0"/>
          </a:p>
        </p:txBody>
      </p:sp>
    </p:spTree>
    <p:extLst>
      <p:ext uri="{BB962C8B-B14F-4D97-AF65-F5344CB8AC3E}">
        <p14:creationId xmlns:p14="http://schemas.microsoft.com/office/powerpoint/2010/main" val="3401178271"/>
      </p:ext>
    </p:extLst>
  </p:cSld>
  <p:clrMapOvr>
    <a:masterClrMapping/>
  </p:clrMapOvr>
  <mc:AlternateContent xmlns:mc="http://schemas.openxmlformats.org/markup-compatibility/2006" xmlns:p14="http://schemas.microsoft.com/office/powerpoint/2010/main">
    <mc:Choice Requires="p14">
      <p:transition spd="slow" p14:dur="2000" advTm="68259"/>
    </mc:Choice>
    <mc:Fallback xmlns="">
      <p:transition spd="slow" advTm="68259"/>
    </mc:Fallback>
  </mc:AlternateContent>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ユーザー定義 2">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5522</TotalTime>
  <Words>2137</Words>
  <Application>Microsoft Office PowerPoint</Application>
  <PresentationFormat>画面に合わせる (4:3)</PresentationFormat>
  <Paragraphs>221</Paragraphs>
  <Slides>13</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HGS創英角ﾎﾟｯﾌﾟ体</vt:lpstr>
      <vt:lpstr>ＭＳ Ｐゴシック</vt:lpstr>
      <vt:lpstr>メイリオ</vt:lpstr>
      <vt:lpstr>Arial</vt:lpstr>
      <vt:lpstr>Arial Black</vt:lpstr>
      <vt:lpstr>Calibri</vt:lpstr>
      <vt:lpstr>Times New Roman</vt:lpstr>
      <vt:lpstr>Wingdings</vt:lpstr>
      <vt:lpstr>Pixel</vt:lpstr>
      <vt:lpstr>趾皮膚炎に対する アセチルヒドロキシプロリンと 湿潤療法併用による治療効果の検討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IARS異常症発症牛の 成育状況とIARS遺伝子異常の保因状況の調査</dc:title>
  <dc:creator>FJ-USER</dc:creator>
  <cp:lastModifiedBy>DC27</cp:lastModifiedBy>
  <cp:revision>396</cp:revision>
  <cp:lastPrinted>2022-07-22T07:39:27Z</cp:lastPrinted>
  <dcterms:created xsi:type="dcterms:W3CDTF">2016-07-15T10:21:33Z</dcterms:created>
  <dcterms:modified xsi:type="dcterms:W3CDTF">2022-07-28T04:54:18Z</dcterms:modified>
</cp:coreProperties>
</file>