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8" r:id="rId2"/>
    <p:sldId id="271" r:id="rId3"/>
    <p:sldId id="272" r:id="rId4"/>
    <p:sldId id="267" r:id="rId5"/>
    <p:sldId id="268" r:id="rId6"/>
    <p:sldId id="281" r:id="rId7"/>
    <p:sldId id="283" r:id="rId8"/>
    <p:sldId id="285" r:id="rId9"/>
    <p:sldId id="269" r:id="rId10"/>
    <p:sldId id="270" r:id="rId11"/>
    <p:sldId id="284" r:id="rId12"/>
    <p:sldId id="279" r:id="rId13"/>
    <p:sldId id="276" r:id="rId14"/>
    <p:sldId id="275" r:id="rId15"/>
    <p:sldId id="278" r:id="rId16"/>
    <p:sldId id="287" r:id="rId17"/>
    <p:sldId id="286" r:id="rId18"/>
    <p:sldId id="273" r:id="rId19"/>
    <p:sldId id="274" r:id="rId20"/>
    <p:sldId id="277" r:id="rId21"/>
    <p:sldId id="266" r:id="rId22"/>
    <p:sldId id="265" r:id="rId23"/>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C27" initials="D" lastIdx="1" clrIdx="0">
    <p:extLst>
      <p:ext uri="{19B8F6BF-5375-455C-9EA6-DF929625EA0E}">
        <p15:presenceInfo xmlns:p15="http://schemas.microsoft.com/office/powerpoint/2012/main" userId="DC27"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91" autoAdjust="0"/>
    <p:restoredTop sz="75470" autoAdjust="0"/>
  </p:normalViewPr>
  <p:slideViewPr>
    <p:cSldViewPr>
      <p:cViewPr varScale="1">
        <p:scale>
          <a:sx n="79" d="100"/>
          <a:sy n="79" d="100"/>
        </p:scale>
        <p:origin x="1588"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'試験区　全体　VAvsd-ROMs'!$C$2</c:f>
              <c:strCache>
                <c:ptCount val="1"/>
                <c:pt idx="0">
                  <c:v>d-ROMs
(U.CARR)</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'試験区　全体　VAvsd-ROMs'!$B$3:$B$42</c:f>
              <c:numCache>
                <c:formatCode>General</c:formatCode>
                <c:ptCount val="40"/>
                <c:pt idx="0">
                  <c:v>19</c:v>
                </c:pt>
                <c:pt idx="1">
                  <c:v>21</c:v>
                </c:pt>
                <c:pt idx="2">
                  <c:v>17</c:v>
                </c:pt>
                <c:pt idx="3">
                  <c:v>28</c:v>
                </c:pt>
                <c:pt idx="4">
                  <c:v>28</c:v>
                </c:pt>
                <c:pt idx="5">
                  <c:v>26</c:v>
                </c:pt>
                <c:pt idx="6">
                  <c:v>19</c:v>
                </c:pt>
                <c:pt idx="7">
                  <c:v>32</c:v>
                </c:pt>
                <c:pt idx="8">
                  <c:v>46</c:v>
                </c:pt>
                <c:pt idx="9">
                  <c:v>39</c:v>
                </c:pt>
                <c:pt idx="10">
                  <c:v>29</c:v>
                </c:pt>
                <c:pt idx="11">
                  <c:v>35</c:v>
                </c:pt>
                <c:pt idx="12">
                  <c:v>24</c:v>
                </c:pt>
                <c:pt idx="13">
                  <c:v>57</c:v>
                </c:pt>
                <c:pt idx="14">
                  <c:v>33</c:v>
                </c:pt>
                <c:pt idx="15">
                  <c:v>27</c:v>
                </c:pt>
                <c:pt idx="16">
                  <c:v>30</c:v>
                </c:pt>
                <c:pt idx="17">
                  <c:v>62</c:v>
                </c:pt>
                <c:pt idx="18">
                  <c:v>101</c:v>
                </c:pt>
                <c:pt idx="19">
                  <c:v>52</c:v>
                </c:pt>
                <c:pt idx="20">
                  <c:v>39</c:v>
                </c:pt>
                <c:pt idx="21">
                  <c:v>73</c:v>
                </c:pt>
                <c:pt idx="22">
                  <c:v>60</c:v>
                </c:pt>
                <c:pt idx="23">
                  <c:v>74</c:v>
                </c:pt>
                <c:pt idx="24">
                  <c:v>63</c:v>
                </c:pt>
                <c:pt idx="25">
                  <c:v>69</c:v>
                </c:pt>
                <c:pt idx="26">
                  <c:v>91</c:v>
                </c:pt>
                <c:pt idx="27">
                  <c:v>97</c:v>
                </c:pt>
                <c:pt idx="28">
                  <c:v>66</c:v>
                </c:pt>
                <c:pt idx="29">
                  <c:v>98</c:v>
                </c:pt>
                <c:pt idx="30">
                  <c:v>53</c:v>
                </c:pt>
                <c:pt idx="31">
                  <c:v>84</c:v>
                </c:pt>
                <c:pt idx="32">
                  <c:v>131</c:v>
                </c:pt>
                <c:pt idx="33">
                  <c:v>148</c:v>
                </c:pt>
                <c:pt idx="34">
                  <c:v>143</c:v>
                </c:pt>
                <c:pt idx="35">
                  <c:v>132</c:v>
                </c:pt>
                <c:pt idx="36">
                  <c:v>147</c:v>
                </c:pt>
                <c:pt idx="37">
                  <c:v>86</c:v>
                </c:pt>
                <c:pt idx="38">
                  <c:v>144</c:v>
                </c:pt>
                <c:pt idx="39">
                  <c:v>124</c:v>
                </c:pt>
              </c:numCache>
            </c:numRef>
          </c:xVal>
          <c:yVal>
            <c:numRef>
              <c:f>'試験区　全体　VAvsd-ROMs'!$C$3:$C$42</c:f>
              <c:numCache>
                <c:formatCode>0_ </c:formatCode>
                <c:ptCount val="40"/>
                <c:pt idx="0">
                  <c:v>154</c:v>
                </c:pt>
                <c:pt idx="1">
                  <c:v>169</c:v>
                </c:pt>
                <c:pt idx="2">
                  <c:v>130</c:v>
                </c:pt>
                <c:pt idx="3">
                  <c:v>104</c:v>
                </c:pt>
                <c:pt idx="4">
                  <c:v>105</c:v>
                </c:pt>
                <c:pt idx="5">
                  <c:v>128</c:v>
                </c:pt>
                <c:pt idx="6">
                  <c:v>141</c:v>
                </c:pt>
                <c:pt idx="7">
                  <c:v>121</c:v>
                </c:pt>
                <c:pt idx="8">
                  <c:v>128</c:v>
                </c:pt>
                <c:pt idx="9">
                  <c:v>57</c:v>
                </c:pt>
                <c:pt idx="10">
                  <c:v>63</c:v>
                </c:pt>
                <c:pt idx="11">
                  <c:v>128</c:v>
                </c:pt>
                <c:pt idx="12">
                  <c:v>60</c:v>
                </c:pt>
                <c:pt idx="13">
                  <c:v>62</c:v>
                </c:pt>
                <c:pt idx="14">
                  <c:v>65</c:v>
                </c:pt>
                <c:pt idx="15">
                  <c:v>56</c:v>
                </c:pt>
                <c:pt idx="16">
                  <c:v>110</c:v>
                </c:pt>
                <c:pt idx="17">
                  <c:v>72</c:v>
                </c:pt>
                <c:pt idx="18">
                  <c:v>60</c:v>
                </c:pt>
                <c:pt idx="19">
                  <c:v>59</c:v>
                </c:pt>
                <c:pt idx="20">
                  <c:v>59</c:v>
                </c:pt>
                <c:pt idx="21">
                  <c:v>64</c:v>
                </c:pt>
                <c:pt idx="22">
                  <c:v>72</c:v>
                </c:pt>
                <c:pt idx="23">
                  <c:v>64</c:v>
                </c:pt>
                <c:pt idx="24">
                  <c:v>76</c:v>
                </c:pt>
                <c:pt idx="25">
                  <c:v>68</c:v>
                </c:pt>
                <c:pt idx="26">
                  <c:v>61</c:v>
                </c:pt>
                <c:pt idx="27">
                  <c:v>57</c:v>
                </c:pt>
                <c:pt idx="28">
                  <c:v>59</c:v>
                </c:pt>
                <c:pt idx="29">
                  <c:v>62</c:v>
                </c:pt>
                <c:pt idx="30">
                  <c:v>71</c:v>
                </c:pt>
                <c:pt idx="31">
                  <c:v>70</c:v>
                </c:pt>
                <c:pt idx="32">
                  <c:v>68</c:v>
                </c:pt>
                <c:pt idx="33">
                  <c:v>73</c:v>
                </c:pt>
                <c:pt idx="34">
                  <c:v>58</c:v>
                </c:pt>
                <c:pt idx="35">
                  <c:v>66</c:v>
                </c:pt>
                <c:pt idx="36">
                  <c:v>57</c:v>
                </c:pt>
                <c:pt idx="37">
                  <c:v>51</c:v>
                </c:pt>
                <c:pt idx="38">
                  <c:v>64</c:v>
                </c:pt>
                <c:pt idx="39">
                  <c:v>68</c:v>
                </c:pt>
              </c:numCache>
            </c:numRef>
          </c:yVal>
          <c:smooth val="0"/>
          <c:extLst>
            <c:ext xmlns:c16="http://schemas.microsoft.com/office/drawing/2014/chart" uri="{C3380CC4-5D6E-409C-BE32-E72D297353CC}">
              <c16:uniqueId val="{00000001-6D38-4112-A52A-8989A9A656AC}"/>
            </c:ext>
          </c:extLst>
        </c:ser>
        <c:dLbls>
          <c:showLegendKey val="0"/>
          <c:showVal val="0"/>
          <c:showCatName val="0"/>
          <c:showSerName val="0"/>
          <c:showPercent val="0"/>
          <c:showBubbleSize val="0"/>
        </c:dLbls>
        <c:axId val="1121498336"/>
        <c:axId val="1122212352"/>
      </c:scatterChart>
      <c:valAx>
        <c:axId val="1121498336"/>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ja-JP" altLang="en-US" sz="1200" b="1" dirty="0">
                    <a:solidFill>
                      <a:schemeClr val="tx1"/>
                    </a:solidFill>
                  </a:rPr>
                  <a:t>ビタミン</a:t>
                </a:r>
                <a:r>
                  <a:rPr lang="en-US" altLang="ja-JP" sz="1200" b="1" dirty="0">
                    <a:solidFill>
                      <a:schemeClr val="tx1"/>
                    </a:solidFill>
                  </a:rPr>
                  <a:t>A(IU/dL)</a:t>
                </a:r>
                <a:endParaRPr lang="ja-JP" altLang="en-US" sz="1200" b="1" dirty="0">
                  <a:solidFill>
                    <a:schemeClr val="tx1"/>
                  </a:solidFill>
                </a:endParaRP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crossAx val="1122212352"/>
        <c:crosses val="autoZero"/>
        <c:crossBetween val="midCat"/>
      </c:valAx>
      <c:valAx>
        <c:axId val="1122212352"/>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altLang="ja-JP" sz="1200" b="1" dirty="0">
                    <a:solidFill>
                      <a:schemeClr val="tx1"/>
                    </a:solidFill>
                  </a:rPr>
                  <a:t>d-ROMs(U.CARR)</a:t>
                </a:r>
                <a:endParaRPr lang="ja-JP" altLang="en-US" sz="1200" b="1" dirty="0">
                  <a:solidFill>
                    <a:schemeClr val="tx1"/>
                  </a:solidFill>
                </a:endParaRP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title>
        <c:numFmt formatCode="0_ "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crossAx val="112149833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Sheet3!$M$6</c:f>
              <c:strCache>
                <c:ptCount val="1"/>
                <c:pt idx="0">
                  <c:v>平均値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Sheet3!$J$7:$J$8</c:f>
                <c:numCache>
                  <c:formatCode>General</c:formatCode>
                  <c:ptCount val="2"/>
                  <c:pt idx="0">
                    <c:v>7.340083304477335E-2</c:v>
                  </c:pt>
                  <c:pt idx="1">
                    <c:v>4.7677027574433921E-2</c:v>
                  </c:pt>
                </c:numCache>
              </c:numRef>
            </c:plus>
            <c:minus>
              <c:numRef>
                <c:f>Sheet3!$J$7:$J$8</c:f>
                <c:numCache>
                  <c:formatCode>General</c:formatCode>
                  <c:ptCount val="2"/>
                  <c:pt idx="0">
                    <c:v>7.340083304477335E-2</c:v>
                  </c:pt>
                  <c:pt idx="1">
                    <c:v>4.7677027574433921E-2</c:v>
                  </c:pt>
                </c:numCache>
              </c:numRef>
            </c:minus>
            <c:spPr>
              <a:noFill/>
              <a:ln w="9525" cap="flat" cmpd="sng" algn="ctr">
                <a:solidFill>
                  <a:schemeClr val="tx1"/>
                </a:solidFill>
                <a:round/>
              </a:ln>
              <a:effectLst/>
            </c:spPr>
          </c:errBars>
          <c:cat>
            <c:strRef>
              <c:f>Sheet3!$L$7:$L$8</c:f>
              <c:strCache>
                <c:ptCount val="2"/>
                <c:pt idx="0">
                  <c:v>試験区</c:v>
                </c:pt>
                <c:pt idx="1">
                  <c:v>対照区</c:v>
                </c:pt>
              </c:strCache>
            </c:strRef>
          </c:cat>
          <c:val>
            <c:numRef>
              <c:f>Sheet3!$M$7:$M$8</c:f>
              <c:numCache>
                <c:formatCode>General</c:formatCode>
                <c:ptCount val="2"/>
                <c:pt idx="0">
                  <c:v>1.1118749999999999</c:v>
                </c:pt>
                <c:pt idx="1">
                  <c:v>0.46312500000000001</c:v>
                </c:pt>
              </c:numCache>
            </c:numRef>
          </c:val>
          <c:extLst>
            <c:ext xmlns:c16="http://schemas.microsoft.com/office/drawing/2014/chart" uri="{C3380CC4-5D6E-409C-BE32-E72D297353CC}">
              <c16:uniqueId val="{00000000-04C0-431C-880A-E6A5FD8B18CB}"/>
            </c:ext>
          </c:extLst>
        </c:ser>
        <c:dLbls>
          <c:dLblPos val="outEnd"/>
          <c:showLegendKey val="0"/>
          <c:showVal val="1"/>
          <c:showCatName val="0"/>
          <c:showSerName val="0"/>
          <c:showPercent val="0"/>
          <c:showBubbleSize val="0"/>
        </c:dLbls>
        <c:gapWidth val="219"/>
        <c:overlap val="-27"/>
        <c:axId val="978479840"/>
        <c:axId val="990615216"/>
      </c:barChart>
      <c:catAx>
        <c:axId val="9784798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crossAx val="990615216"/>
        <c:crosses val="autoZero"/>
        <c:auto val="1"/>
        <c:lblAlgn val="ctr"/>
        <c:lblOffset val="100"/>
        <c:noMultiLvlLbl val="0"/>
      </c:catAx>
      <c:valAx>
        <c:axId val="990615216"/>
        <c:scaling>
          <c:orientation val="minMax"/>
          <c:max val="1.2"/>
        </c:scaling>
        <c:delete val="0"/>
        <c:axPos val="l"/>
        <c:title>
          <c:tx>
            <c:rich>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ja-JP" altLang="en-US" sz="1050" b="1" dirty="0">
                    <a:solidFill>
                      <a:schemeClr val="tx1"/>
                    </a:solidFill>
                  </a:rPr>
                  <a:t>ビタミン</a:t>
                </a:r>
                <a:r>
                  <a:rPr lang="en-US" altLang="ja-JP" sz="1050" b="1" dirty="0">
                    <a:solidFill>
                      <a:schemeClr val="tx1"/>
                    </a:solidFill>
                  </a:rPr>
                  <a:t>E(mg/dL)</a:t>
                </a:r>
                <a:endParaRPr lang="ja-JP" altLang="en-US" sz="1050" b="1" dirty="0">
                  <a:solidFill>
                    <a:schemeClr val="tx1"/>
                  </a:solidFill>
                </a:endParaRP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crossAx val="978479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Sheet9!$M$5</c:f>
              <c:strCache>
                <c:ptCount val="1"/>
                <c:pt idx="0">
                  <c:v>平均値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Sheet9!$J$6:$J$7</c:f>
                <c:numCache>
                  <c:formatCode>General</c:formatCode>
                  <c:ptCount val="2"/>
                  <c:pt idx="0">
                    <c:v>0.15638084265254212</c:v>
                  </c:pt>
                  <c:pt idx="1">
                    <c:v>0.13729938745264031</c:v>
                  </c:pt>
                </c:numCache>
              </c:numRef>
            </c:plus>
            <c:minus>
              <c:numRef>
                <c:f>Sheet9!$J$6:$J$7</c:f>
                <c:numCache>
                  <c:formatCode>General</c:formatCode>
                  <c:ptCount val="2"/>
                  <c:pt idx="0">
                    <c:v>0.15638084265254212</c:v>
                  </c:pt>
                  <c:pt idx="1">
                    <c:v>0.13729938745264031</c:v>
                  </c:pt>
                </c:numCache>
              </c:numRef>
            </c:minus>
            <c:spPr>
              <a:noFill/>
              <a:ln w="9525" cap="flat" cmpd="sng" algn="ctr">
                <a:solidFill>
                  <a:schemeClr val="tx1"/>
                </a:solidFill>
                <a:round/>
              </a:ln>
              <a:effectLst/>
            </c:spPr>
          </c:errBars>
          <c:cat>
            <c:strRef>
              <c:f>Sheet9!$L$6:$L$7</c:f>
              <c:strCache>
                <c:ptCount val="2"/>
                <c:pt idx="0">
                  <c:v>試験区</c:v>
                </c:pt>
                <c:pt idx="1">
                  <c:v>対照区</c:v>
                </c:pt>
              </c:strCache>
            </c:strRef>
          </c:cat>
          <c:val>
            <c:numRef>
              <c:f>Sheet9!$M$6:$M$7</c:f>
              <c:numCache>
                <c:formatCode>General</c:formatCode>
                <c:ptCount val="2"/>
                <c:pt idx="0">
                  <c:v>8.3024999999999984</c:v>
                </c:pt>
                <c:pt idx="1">
                  <c:v>7.8675000000000024</c:v>
                </c:pt>
              </c:numCache>
            </c:numRef>
          </c:val>
          <c:extLst>
            <c:ext xmlns:c16="http://schemas.microsoft.com/office/drawing/2014/chart" uri="{C3380CC4-5D6E-409C-BE32-E72D297353CC}">
              <c16:uniqueId val="{00000000-8D3A-4FCF-B9F7-CEB505AC216F}"/>
            </c:ext>
          </c:extLst>
        </c:ser>
        <c:dLbls>
          <c:dLblPos val="outEnd"/>
          <c:showLegendKey val="0"/>
          <c:showVal val="1"/>
          <c:showCatName val="0"/>
          <c:showSerName val="0"/>
          <c:showPercent val="0"/>
          <c:showBubbleSize val="0"/>
        </c:dLbls>
        <c:gapWidth val="219"/>
        <c:overlap val="-27"/>
        <c:axId val="1596669344"/>
        <c:axId val="1591662272"/>
      </c:barChart>
      <c:catAx>
        <c:axId val="15966693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crossAx val="1591662272"/>
        <c:crosses val="autoZero"/>
        <c:auto val="1"/>
        <c:lblAlgn val="ctr"/>
        <c:lblOffset val="100"/>
        <c:noMultiLvlLbl val="0"/>
      </c:catAx>
      <c:valAx>
        <c:axId val="1591662272"/>
        <c:scaling>
          <c:orientation val="minMax"/>
          <c:min val="0"/>
        </c:scaling>
        <c:delete val="0"/>
        <c:axPos val="l"/>
        <c:title>
          <c:tx>
            <c:rich>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ja-JP" altLang="en-US" sz="1050" b="1" dirty="0">
                    <a:solidFill>
                      <a:schemeClr val="tx1"/>
                    </a:solidFill>
                  </a:rPr>
                  <a:t>セレン</a:t>
                </a:r>
                <a:r>
                  <a:rPr lang="en-US" altLang="ja-JP" sz="1050" b="1" dirty="0">
                    <a:solidFill>
                      <a:schemeClr val="tx1"/>
                    </a:solidFill>
                  </a:rPr>
                  <a:t>(</a:t>
                </a:r>
                <a:r>
                  <a:rPr lang="en-US" altLang="ja-JP" sz="1050" b="1" dirty="0" err="1">
                    <a:solidFill>
                      <a:schemeClr val="tx1"/>
                    </a:solidFill>
                  </a:rPr>
                  <a:t>μg</a:t>
                </a:r>
                <a:r>
                  <a:rPr lang="en-US" altLang="ja-JP" sz="1050" b="1" dirty="0">
                    <a:solidFill>
                      <a:schemeClr val="tx1"/>
                    </a:solidFill>
                  </a:rPr>
                  <a:t>/dL)</a:t>
                </a:r>
                <a:endParaRPr lang="ja-JP" altLang="en-US" sz="1050" b="1" dirty="0">
                  <a:solidFill>
                    <a:schemeClr val="tx1"/>
                  </a:solidFill>
                </a:endParaRP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crossAx val="1596669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Sheet11!$M$5</c:f>
              <c:strCache>
                <c:ptCount val="1"/>
                <c:pt idx="0">
                  <c:v>平均値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Sheet11!$J$6:$J$7</c:f>
                <c:numCache>
                  <c:formatCode>General</c:formatCode>
                  <c:ptCount val="2"/>
                  <c:pt idx="0">
                    <c:v>0.29018672149727048</c:v>
                  </c:pt>
                  <c:pt idx="1">
                    <c:v>0.20973693840936289</c:v>
                  </c:pt>
                </c:numCache>
              </c:numRef>
            </c:plus>
            <c:minus>
              <c:numRef>
                <c:f>Sheet11!$J$6:$J$7</c:f>
                <c:numCache>
                  <c:formatCode>General</c:formatCode>
                  <c:ptCount val="2"/>
                  <c:pt idx="0">
                    <c:v>0.29018672149727048</c:v>
                  </c:pt>
                  <c:pt idx="1">
                    <c:v>0.20973693840936289</c:v>
                  </c:pt>
                </c:numCache>
              </c:numRef>
            </c:minus>
            <c:spPr>
              <a:noFill/>
              <a:ln w="9525" cap="flat" cmpd="sng" algn="ctr">
                <a:solidFill>
                  <a:schemeClr val="tx1"/>
                </a:solidFill>
                <a:round/>
              </a:ln>
              <a:effectLst/>
            </c:spPr>
          </c:errBars>
          <c:cat>
            <c:strRef>
              <c:f>Sheet11!$L$6:$L$7</c:f>
              <c:strCache>
                <c:ptCount val="2"/>
                <c:pt idx="0">
                  <c:v>試験区</c:v>
                </c:pt>
                <c:pt idx="1">
                  <c:v>対照区</c:v>
                </c:pt>
              </c:strCache>
            </c:strRef>
          </c:cat>
          <c:val>
            <c:numRef>
              <c:f>Sheet11!$M$6:$M$7</c:f>
              <c:numCache>
                <c:formatCode>General</c:formatCode>
                <c:ptCount val="2"/>
                <c:pt idx="0">
                  <c:v>8.0749999999999993</c:v>
                </c:pt>
                <c:pt idx="1">
                  <c:v>8.0374999999999996</c:v>
                </c:pt>
              </c:numCache>
            </c:numRef>
          </c:val>
          <c:extLst>
            <c:ext xmlns:c16="http://schemas.microsoft.com/office/drawing/2014/chart" uri="{C3380CC4-5D6E-409C-BE32-E72D297353CC}">
              <c16:uniqueId val="{00000000-E0CF-45F5-9569-9C7B51031006}"/>
            </c:ext>
          </c:extLst>
        </c:ser>
        <c:dLbls>
          <c:dLblPos val="outEnd"/>
          <c:showLegendKey val="0"/>
          <c:showVal val="1"/>
          <c:showCatName val="0"/>
          <c:showSerName val="0"/>
          <c:showPercent val="0"/>
          <c:showBubbleSize val="0"/>
        </c:dLbls>
        <c:gapWidth val="219"/>
        <c:overlap val="-27"/>
        <c:axId val="1852146752"/>
        <c:axId val="1861307264"/>
      </c:barChart>
      <c:catAx>
        <c:axId val="18521467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crossAx val="1861307264"/>
        <c:crosses val="autoZero"/>
        <c:auto val="1"/>
        <c:lblAlgn val="ctr"/>
        <c:lblOffset val="100"/>
        <c:noMultiLvlLbl val="0"/>
      </c:catAx>
      <c:valAx>
        <c:axId val="1861307264"/>
        <c:scaling>
          <c:orientation val="minMax"/>
          <c:min val="0"/>
        </c:scaling>
        <c:delete val="0"/>
        <c:axPos val="l"/>
        <c:title>
          <c:tx>
            <c:rich>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ja-JP" altLang="en-US" sz="1050" b="1" dirty="0">
                    <a:solidFill>
                      <a:schemeClr val="tx1"/>
                    </a:solidFill>
                  </a:rPr>
                  <a:t>セレン</a:t>
                </a:r>
                <a:r>
                  <a:rPr lang="en-US" altLang="ja-JP" sz="1050" b="1" dirty="0">
                    <a:solidFill>
                      <a:schemeClr val="tx1"/>
                    </a:solidFill>
                  </a:rPr>
                  <a:t>(</a:t>
                </a:r>
                <a:r>
                  <a:rPr lang="en-US" altLang="ja-JP" sz="1050" b="1" dirty="0" err="1">
                    <a:solidFill>
                      <a:schemeClr val="tx1"/>
                    </a:solidFill>
                  </a:rPr>
                  <a:t>μg</a:t>
                </a:r>
                <a:r>
                  <a:rPr lang="en-US" altLang="ja-JP" sz="1050" b="1" dirty="0">
                    <a:solidFill>
                      <a:schemeClr val="tx1"/>
                    </a:solidFill>
                  </a:rPr>
                  <a:t>/dL)</a:t>
                </a:r>
                <a:endParaRPr lang="ja-JP" altLang="en-US" sz="1050" b="1" dirty="0">
                  <a:solidFill>
                    <a:schemeClr val="tx1"/>
                  </a:solidFill>
                </a:endParaRP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crossAx val="1852146752"/>
        <c:crosses val="autoZero"/>
        <c:crossBetween val="between"/>
        <c:majorUnit val="1"/>
        <c:minorUnit val="0.5"/>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'd-ROMs 比較'!$E$66</c:f>
              <c:strCache>
                <c:ptCount val="1"/>
                <c:pt idx="0">
                  <c:v>平均値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'd-ROMs 比較'!$I$32:$I$33</c:f>
                <c:numCache>
                  <c:formatCode>General</c:formatCode>
                  <c:ptCount val="2"/>
                  <c:pt idx="0">
                    <c:v>31.673818355714065</c:v>
                  </c:pt>
                  <c:pt idx="1">
                    <c:v>10.726315590818979</c:v>
                  </c:pt>
                </c:numCache>
              </c:numRef>
            </c:plus>
            <c:minus>
              <c:numRef>
                <c:f>'d-ROMs 比較'!$I$32:$I$33</c:f>
                <c:numCache>
                  <c:formatCode>General</c:formatCode>
                  <c:ptCount val="2"/>
                  <c:pt idx="0">
                    <c:v>31.673818355714065</c:v>
                  </c:pt>
                  <c:pt idx="1">
                    <c:v>10.726315590818979</c:v>
                  </c:pt>
                </c:numCache>
              </c:numRef>
            </c:minus>
            <c:spPr>
              <a:noFill/>
              <a:ln w="9525" cap="flat" cmpd="sng" algn="ctr">
                <a:solidFill>
                  <a:schemeClr val="tx1"/>
                </a:solidFill>
                <a:round/>
              </a:ln>
              <a:effectLst/>
            </c:spPr>
          </c:errBars>
          <c:cat>
            <c:strRef>
              <c:f>'d-ROMs 比較'!$D$67:$D$68</c:f>
              <c:strCache>
                <c:ptCount val="2"/>
                <c:pt idx="0">
                  <c:v>試験区　</c:v>
                </c:pt>
                <c:pt idx="1">
                  <c:v>対照区　</c:v>
                </c:pt>
              </c:strCache>
            </c:strRef>
          </c:cat>
          <c:val>
            <c:numRef>
              <c:f>'d-ROMs 比較'!$E$67:$E$68</c:f>
              <c:numCache>
                <c:formatCode>General</c:formatCode>
                <c:ptCount val="2"/>
                <c:pt idx="0">
                  <c:v>81.5</c:v>
                </c:pt>
                <c:pt idx="1">
                  <c:v>66.849999999999994</c:v>
                </c:pt>
              </c:numCache>
            </c:numRef>
          </c:val>
          <c:extLst>
            <c:ext xmlns:c16="http://schemas.microsoft.com/office/drawing/2014/chart" uri="{C3380CC4-5D6E-409C-BE32-E72D297353CC}">
              <c16:uniqueId val="{00000000-0909-4237-870E-FEFBC0163E83}"/>
            </c:ext>
          </c:extLst>
        </c:ser>
        <c:dLbls>
          <c:dLblPos val="outEnd"/>
          <c:showLegendKey val="0"/>
          <c:showVal val="1"/>
          <c:showCatName val="0"/>
          <c:showSerName val="0"/>
          <c:showPercent val="0"/>
          <c:showBubbleSize val="0"/>
        </c:dLbls>
        <c:gapWidth val="219"/>
        <c:overlap val="-27"/>
        <c:axId val="1322792304"/>
        <c:axId val="1482395392"/>
      </c:barChart>
      <c:catAx>
        <c:axId val="13227923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crossAx val="1482395392"/>
        <c:crosses val="autoZero"/>
        <c:auto val="1"/>
        <c:lblAlgn val="ctr"/>
        <c:lblOffset val="100"/>
        <c:noMultiLvlLbl val="0"/>
      </c:catAx>
      <c:valAx>
        <c:axId val="1482395392"/>
        <c:scaling>
          <c:orientation val="minMax"/>
        </c:scaling>
        <c:delete val="0"/>
        <c:axPos val="l"/>
        <c:title>
          <c:tx>
            <c:rich>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en-US" altLang="ja-JP" sz="1050" b="1" dirty="0">
                    <a:solidFill>
                      <a:schemeClr val="tx1"/>
                    </a:solidFill>
                  </a:rPr>
                  <a:t>d-ROMs</a:t>
                </a:r>
                <a:r>
                  <a:rPr lang="en-US" altLang="ja-JP" sz="1050" b="1" baseline="0" dirty="0">
                    <a:solidFill>
                      <a:schemeClr val="tx1"/>
                    </a:solidFill>
                  </a:rPr>
                  <a:t> (U.CCAR)</a:t>
                </a:r>
                <a:endParaRPr lang="ja-JP" altLang="en-US" sz="1050" b="1" dirty="0">
                  <a:solidFill>
                    <a:schemeClr val="tx1"/>
                  </a:solidFill>
                </a:endParaRP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crossAx val="1322792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'd-ROMs 比較'!$CE$64</c:f>
              <c:strCache>
                <c:ptCount val="1"/>
                <c:pt idx="0">
                  <c:v>平均値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'd-ROMs 比較'!$CI$7:$CI$8</c:f>
                <c:numCache>
                  <c:formatCode>General</c:formatCode>
                  <c:ptCount val="2"/>
                  <c:pt idx="0">
                    <c:v>38.470713969633231</c:v>
                  </c:pt>
                  <c:pt idx="1">
                    <c:v>11.269427669584644</c:v>
                  </c:pt>
                </c:numCache>
              </c:numRef>
            </c:plus>
            <c:minus>
              <c:numRef>
                <c:f>'d-ROMs 比較'!$CI$7:$CI$8</c:f>
                <c:numCache>
                  <c:formatCode>General</c:formatCode>
                  <c:ptCount val="2"/>
                  <c:pt idx="0">
                    <c:v>38.470713969633231</c:v>
                  </c:pt>
                  <c:pt idx="1">
                    <c:v>11.269427669584644</c:v>
                  </c:pt>
                </c:numCache>
              </c:numRef>
            </c:minus>
            <c:spPr>
              <a:noFill/>
              <a:ln w="9525" cap="flat" cmpd="sng" algn="ctr">
                <a:solidFill>
                  <a:schemeClr val="tx1"/>
                </a:solidFill>
                <a:round/>
              </a:ln>
              <a:effectLst/>
            </c:spPr>
          </c:errBars>
          <c:cat>
            <c:strRef>
              <c:f>'d-ROMs 比較'!$CD$65:$CD$66</c:f>
              <c:strCache>
                <c:ptCount val="2"/>
                <c:pt idx="0">
                  <c:v>試験区</c:v>
                </c:pt>
                <c:pt idx="1">
                  <c:v>対照区</c:v>
                </c:pt>
              </c:strCache>
            </c:strRef>
          </c:cat>
          <c:val>
            <c:numRef>
              <c:f>'d-ROMs 比較'!$CE$65:$CE$66</c:f>
              <c:numCache>
                <c:formatCode>General</c:formatCode>
                <c:ptCount val="2"/>
                <c:pt idx="0">
                  <c:v>104.4375</c:v>
                </c:pt>
                <c:pt idx="1">
                  <c:v>72.75</c:v>
                </c:pt>
              </c:numCache>
            </c:numRef>
          </c:val>
          <c:extLst>
            <c:ext xmlns:c16="http://schemas.microsoft.com/office/drawing/2014/chart" uri="{C3380CC4-5D6E-409C-BE32-E72D297353CC}">
              <c16:uniqueId val="{00000000-AB01-4CAB-9431-80E215073D46}"/>
            </c:ext>
          </c:extLst>
        </c:ser>
        <c:dLbls>
          <c:dLblPos val="outEnd"/>
          <c:showLegendKey val="0"/>
          <c:showVal val="1"/>
          <c:showCatName val="0"/>
          <c:showSerName val="0"/>
          <c:showPercent val="0"/>
          <c:showBubbleSize val="0"/>
        </c:dLbls>
        <c:gapWidth val="219"/>
        <c:overlap val="-27"/>
        <c:axId val="1417952672"/>
        <c:axId val="1432067552"/>
      </c:barChart>
      <c:catAx>
        <c:axId val="14179526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crossAx val="1432067552"/>
        <c:crosses val="autoZero"/>
        <c:auto val="1"/>
        <c:lblAlgn val="ctr"/>
        <c:lblOffset val="100"/>
        <c:noMultiLvlLbl val="0"/>
      </c:catAx>
      <c:valAx>
        <c:axId val="1432067552"/>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en-US" altLang="ja-JP" sz="1100" b="1" dirty="0">
                    <a:solidFill>
                      <a:schemeClr val="tx1"/>
                    </a:solidFill>
                  </a:rPr>
                  <a:t>d—ROMs(U.CCAR)</a:t>
                </a:r>
                <a:endParaRPr lang="ja-JP" altLang="en-US" sz="1100" b="1" dirty="0">
                  <a:solidFill>
                    <a:schemeClr val="tx1"/>
                  </a:solidFill>
                </a:endParaRP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ja-JP"/>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crossAx val="1417952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'TBARS　比較'!$E$66</c:f>
              <c:strCache>
                <c:ptCount val="1"/>
                <c:pt idx="0">
                  <c:v>平均値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'TBARS　比較'!$I$7:$I$8</c:f>
                <c:numCache>
                  <c:formatCode>General</c:formatCode>
                  <c:ptCount val="2"/>
                  <c:pt idx="0">
                    <c:v>0.59571846801006434</c:v>
                  </c:pt>
                  <c:pt idx="1">
                    <c:v>1.5889629371716854</c:v>
                  </c:pt>
                </c:numCache>
              </c:numRef>
            </c:plus>
            <c:minus>
              <c:numRef>
                <c:f>'TBARS　比較'!$I$7:$I$8</c:f>
                <c:numCache>
                  <c:formatCode>General</c:formatCode>
                  <c:ptCount val="2"/>
                  <c:pt idx="0">
                    <c:v>0.59571846801006434</c:v>
                  </c:pt>
                  <c:pt idx="1">
                    <c:v>1.5889629371716854</c:v>
                  </c:pt>
                </c:numCache>
              </c:numRef>
            </c:minus>
            <c:spPr>
              <a:noFill/>
              <a:ln w="9525" cap="flat" cmpd="sng" algn="ctr">
                <a:solidFill>
                  <a:schemeClr val="tx1"/>
                </a:solidFill>
                <a:round/>
              </a:ln>
              <a:effectLst/>
            </c:spPr>
          </c:errBars>
          <c:cat>
            <c:strRef>
              <c:f>'TBARS　比較'!$D$67:$D$68</c:f>
              <c:strCache>
                <c:ptCount val="2"/>
                <c:pt idx="0">
                  <c:v>試験区</c:v>
                </c:pt>
                <c:pt idx="1">
                  <c:v>対照区</c:v>
                </c:pt>
              </c:strCache>
            </c:strRef>
          </c:cat>
          <c:val>
            <c:numRef>
              <c:f>'TBARS　比較'!$E$67:$E$68</c:f>
              <c:numCache>
                <c:formatCode>General</c:formatCode>
                <c:ptCount val="2"/>
                <c:pt idx="0">
                  <c:v>4.2985723874999984</c:v>
                </c:pt>
                <c:pt idx="1">
                  <c:v>6.3197930019609796</c:v>
                </c:pt>
              </c:numCache>
            </c:numRef>
          </c:val>
          <c:extLst>
            <c:ext xmlns:c16="http://schemas.microsoft.com/office/drawing/2014/chart" uri="{C3380CC4-5D6E-409C-BE32-E72D297353CC}">
              <c16:uniqueId val="{00000000-B385-49A5-9886-093FC3605D81}"/>
            </c:ext>
          </c:extLst>
        </c:ser>
        <c:dLbls>
          <c:dLblPos val="outEnd"/>
          <c:showLegendKey val="0"/>
          <c:showVal val="1"/>
          <c:showCatName val="0"/>
          <c:showSerName val="0"/>
          <c:showPercent val="0"/>
          <c:showBubbleSize val="0"/>
        </c:dLbls>
        <c:gapWidth val="219"/>
        <c:overlap val="-27"/>
        <c:axId val="1494677952"/>
        <c:axId val="1432075872"/>
      </c:barChart>
      <c:catAx>
        <c:axId val="14946779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crossAx val="1432075872"/>
        <c:crosses val="autoZero"/>
        <c:auto val="1"/>
        <c:lblAlgn val="ctr"/>
        <c:lblOffset val="100"/>
        <c:noMultiLvlLbl val="0"/>
      </c:catAx>
      <c:valAx>
        <c:axId val="1432075872"/>
        <c:scaling>
          <c:orientation val="minMax"/>
        </c:scaling>
        <c:delete val="0"/>
        <c:axPos val="l"/>
        <c:title>
          <c:tx>
            <c:rich>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en-US" altLang="ja-JP" sz="1050" b="1" dirty="0">
                    <a:solidFill>
                      <a:schemeClr val="tx1"/>
                    </a:solidFill>
                  </a:rPr>
                  <a:t>TBARS(</a:t>
                </a:r>
                <a:r>
                  <a:rPr lang="en-US" altLang="ja-JP" sz="1050" b="1" dirty="0" err="1">
                    <a:solidFill>
                      <a:schemeClr val="tx1"/>
                    </a:solidFill>
                  </a:rPr>
                  <a:t>pg</a:t>
                </a:r>
                <a:r>
                  <a:rPr lang="en-US" altLang="ja-JP" sz="1050" b="1" dirty="0">
                    <a:solidFill>
                      <a:schemeClr val="tx1"/>
                    </a:solidFill>
                  </a:rPr>
                  <a:t>/ml)</a:t>
                </a:r>
                <a:endParaRPr lang="ja-JP" altLang="en-US" sz="1050" b="1" dirty="0">
                  <a:solidFill>
                    <a:schemeClr val="tx1"/>
                  </a:solidFill>
                </a:endParaRP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crossAx val="1494677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62510936132985"/>
          <c:y val="5.5390989877696403E-2"/>
          <c:w val="0.85904155730533682"/>
          <c:h val="0.83134970105584527"/>
        </c:manualLayout>
      </c:layout>
      <c:barChart>
        <c:barDir val="col"/>
        <c:grouping val="clustered"/>
        <c:varyColors val="0"/>
        <c:ser>
          <c:idx val="0"/>
          <c:order val="0"/>
          <c:tx>
            <c:strRef>
              <c:f>'TBARS　比較'!$CD$64</c:f>
              <c:strCache>
                <c:ptCount val="1"/>
                <c:pt idx="0">
                  <c:v>平均値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'TBARS　比較'!$CH$7:$CH$8</c:f>
                <c:numCache>
                  <c:formatCode>General</c:formatCode>
                  <c:ptCount val="2"/>
                  <c:pt idx="0">
                    <c:v>0.57068994654797645</c:v>
                  </c:pt>
                  <c:pt idx="1">
                    <c:v>1.6720581363794327</c:v>
                  </c:pt>
                </c:numCache>
              </c:numRef>
            </c:plus>
            <c:minus>
              <c:numRef>
                <c:f>'TBARS　比較'!$CH$7:$CH$8</c:f>
                <c:numCache>
                  <c:formatCode>General</c:formatCode>
                  <c:ptCount val="2"/>
                  <c:pt idx="0">
                    <c:v>0.57068994654797645</c:v>
                  </c:pt>
                  <c:pt idx="1">
                    <c:v>1.6720581363794327</c:v>
                  </c:pt>
                </c:numCache>
              </c:numRef>
            </c:minus>
            <c:spPr>
              <a:noFill/>
              <a:ln w="9525" cap="flat" cmpd="sng" algn="ctr">
                <a:solidFill>
                  <a:schemeClr val="tx1"/>
                </a:solidFill>
                <a:round/>
              </a:ln>
              <a:effectLst/>
            </c:spPr>
          </c:errBars>
          <c:cat>
            <c:strRef>
              <c:f>'TBARS　比較'!$CC$65:$CC$66</c:f>
              <c:strCache>
                <c:ptCount val="2"/>
                <c:pt idx="0">
                  <c:v>試験区</c:v>
                </c:pt>
                <c:pt idx="1">
                  <c:v>対照区</c:v>
                </c:pt>
              </c:strCache>
            </c:strRef>
          </c:cat>
          <c:val>
            <c:numRef>
              <c:f>'TBARS　比較'!$CD$65:$CD$66</c:f>
              <c:numCache>
                <c:formatCode>General</c:formatCode>
                <c:ptCount val="2"/>
                <c:pt idx="0">
                  <c:v>4.5932967499999977</c:v>
                </c:pt>
                <c:pt idx="1">
                  <c:v>5.87663756393846</c:v>
                </c:pt>
              </c:numCache>
            </c:numRef>
          </c:val>
          <c:extLst>
            <c:ext xmlns:c16="http://schemas.microsoft.com/office/drawing/2014/chart" uri="{C3380CC4-5D6E-409C-BE32-E72D297353CC}">
              <c16:uniqueId val="{00000000-7634-4C72-9985-D8EBE4735371}"/>
            </c:ext>
          </c:extLst>
        </c:ser>
        <c:dLbls>
          <c:dLblPos val="outEnd"/>
          <c:showLegendKey val="0"/>
          <c:showVal val="1"/>
          <c:showCatName val="0"/>
          <c:showSerName val="0"/>
          <c:showPercent val="0"/>
          <c:showBubbleSize val="0"/>
        </c:dLbls>
        <c:gapWidth val="219"/>
        <c:overlap val="-27"/>
        <c:axId val="1494667152"/>
        <c:axId val="1432091264"/>
      </c:barChart>
      <c:catAx>
        <c:axId val="14946671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crossAx val="1432091264"/>
        <c:crosses val="autoZero"/>
        <c:auto val="1"/>
        <c:lblAlgn val="ctr"/>
        <c:lblOffset val="100"/>
        <c:noMultiLvlLbl val="0"/>
      </c:catAx>
      <c:valAx>
        <c:axId val="1432091264"/>
        <c:scaling>
          <c:orientation val="minMax"/>
        </c:scaling>
        <c:delete val="0"/>
        <c:axPos val="l"/>
        <c:title>
          <c:tx>
            <c:rich>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en-US" altLang="ja-JP" sz="1050" b="1" dirty="0">
                    <a:solidFill>
                      <a:schemeClr val="tx1"/>
                    </a:solidFill>
                  </a:rPr>
                  <a:t>TBARS(</a:t>
                </a:r>
                <a:r>
                  <a:rPr lang="en-US" altLang="ja-JP" sz="1050" b="1" dirty="0" err="1">
                    <a:solidFill>
                      <a:schemeClr val="tx1"/>
                    </a:solidFill>
                  </a:rPr>
                  <a:t>pg</a:t>
                </a:r>
                <a:r>
                  <a:rPr lang="en-US" altLang="ja-JP" sz="1050" b="1" dirty="0">
                    <a:solidFill>
                      <a:schemeClr val="tx1"/>
                    </a:solidFill>
                  </a:rPr>
                  <a:t>/ml)</a:t>
                </a:r>
                <a:endParaRPr lang="ja-JP" altLang="en-US" sz="1050" b="1" dirty="0">
                  <a:solidFill>
                    <a:schemeClr val="tx1"/>
                  </a:solidFill>
                </a:endParaRP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crossAx val="1494667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Sheet5!$M$6</c:f>
              <c:strCache>
                <c:ptCount val="1"/>
                <c:pt idx="0">
                  <c:v>平均値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Sheet5!$J$7:$J$8</c:f>
                <c:numCache>
                  <c:formatCode>General</c:formatCode>
                  <c:ptCount val="2"/>
                  <c:pt idx="0">
                    <c:v>5.7613894151348757E-3</c:v>
                  </c:pt>
                  <c:pt idx="1">
                    <c:v>4.2759671050374096E-3</c:v>
                  </c:pt>
                </c:numCache>
              </c:numRef>
            </c:plus>
            <c:minus>
              <c:numRef>
                <c:f>Sheet5!$J$7:$J$8</c:f>
                <c:numCache>
                  <c:formatCode>General</c:formatCode>
                  <c:ptCount val="2"/>
                  <c:pt idx="0">
                    <c:v>5.7613894151348757E-3</c:v>
                  </c:pt>
                  <c:pt idx="1">
                    <c:v>4.2759671050374096E-3</c:v>
                  </c:pt>
                </c:numCache>
              </c:numRef>
            </c:minus>
            <c:spPr>
              <a:noFill/>
              <a:ln w="9525" cap="flat" cmpd="sng" algn="ctr">
                <a:solidFill>
                  <a:schemeClr val="tx1"/>
                </a:solidFill>
                <a:round/>
              </a:ln>
              <a:effectLst/>
            </c:spPr>
          </c:errBars>
          <c:cat>
            <c:strRef>
              <c:f>Sheet5!$L$7:$L$8</c:f>
              <c:strCache>
                <c:ptCount val="2"/>
                <c:pt idx="0">
                  <c:v>試験区</c:v>
                </c:pt>
                <c:pt idx="1">
                  <c:v>対照区</c:v>
                </c:pt>
              </c:strCache>
            </c:strRef>
          </c:cat>
          <c:val>
            <c:numRef>
              <c:f>Sheet5!$M$7:$M$8</c:f>
              <c:numCache>
                <c:formatCode>General</c:formatCode>
                <c:ptCount val="2"/>
                <c:pt idx="0">
                  <c:v>0.19756382876382875</c:v>
                </c:pt>
                <c:pt idx="1">
                  <c:v>9.622269328151685E-2</c:v>
                </c:pt>
              </c:numCache>
            </c:numRef>
          </c:val>
          <c:extLst>
            <c:ext xmlns:c16="http://schemas.microsoft.com/office/drawing/2014/chart" uri="{C3380CC4-5D6E-409C-BE32-E72D297353CC}">
              <c16:uniqueId val="{00000000-07D7-41D5-A70C-FC65054395FE}"/>
            </c:ext>
          </c:extLst>
        </c:ser>
        <c:dLbls>
          <c:dLblPos val="outEnd"/>
          <c:showLegendKey val="0"/>
          <c:showVal val="1"/>
          <c:showCatName val="0"/>
          <c:showSerName val="0"/>
          <c:showPercent val="0"/>
          <c:showBubbleSize val="0"/>
        </c:dLbls>
        <c:gapWidth val="219"/>
        <c:overlap val="-27"/>
        <c:axId val="1597830880"/>
        <c:axId val="1591655616"/>
      </c:barChart>
      <c:catAx>
        <c:axId val="15978308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crossAx val="1591655616"/>
        <c:crosses val="autoZero"/>
        <c:auto val="1"/>
        <c:lblAlgn val="ctr"/>
        <c:lblOffset val="100"/>
        <c:noMultiLvlLbl val="0"/>
      </c:catAx>
      <c:valAx>
        <c:axId val="1591655616"/>
        <c:scaling>
          <c:orientation val="minMax"/>
        </c:scaling>
        <c:delete val="0"/>
        <c:axPos val="l"/>
        <c:title>
          <c:tx>
            <c:rich>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en-US" altLang="ja-JP" sz="1050" b="1" dirty="0">
                    <a:solidFill>
                      <a:schemeClr val="tx1"/>
                    </a:solidFill>
                  </a:rPr>
                  <a:t>SH(mmol/L)</a:t>
                </a: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crossAx val="1597830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Sheet7!$M$5</c:f>
              <c:strCache>
                <c:ptCount val="1"/>
                <c:pt idx="0">
                  <c:v>平均値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Sheet7!$J$6:$J$7</c:f>
                <c:numCache>
                  <c:formatCode>General</c:formatCode>
                  <c:ptCount val="2"/>
                  <c:pt idx="0">
                    <c:v>6.8968419502045269E-3</c:v>
                  </c:pt>
                  <c:pt idx="1">
                    <c:v>8.366979732522031E-3</c:v>
                  </c:pt>
                </c:numCache>
              </c:numRef>
            </c:plus>
            <c:minus>
              <c:numRef>
                <c:f>Sheet7!$J$6:$J$7</c:f>
                <c:numCache>
                  <c:formatCode>General</c:formatCode>
                  <c:ptCount val="2"/>
                  <c:pt idx="0">
                    <c:v>6.8968419502045269E-3</c:v>
                  </c:pt>
                  <c:pt idx="1">
                    <c:v>8.366979732522031E-3</c:v>
                  </c:pt>
                </c:numCache>
              </c:numRef>
            </c:minus>
            <c:spPr>
              <a:noFill/>
              <a:ln w="9525" cap="flat" cmpd="sng" algn="ctr">
                <a:solidFill>
                  <a:schemeClr val="tx1"/>
                </a:solidFill>
                <a:round/>
              </a:ln>
              <a:effectLst/>
            </c:spPr>
          </c:errBars>
          <c:cat>
            <c:strRef>
              <c:f>Sheet7!$L$6:$L$7</c:f>
              <c:strCache>
                <c:ptCount val="2"/>
                <c:pt idx="0">
                  <c:v>試験区</c:v>
                </c:pt>
                <c:pt idx="1">
                  <c:v>対照区</c:v>
                </c:pt>
              </c:strCache>
            </c:strRef>
          </c:cat>
          <c:val>
            <c:numRef>
              <c:f>Sheet7!$M$6:$M$7</c:f>
              <c:numCache>
                <c:formatCode>General</c:formatCode>
                <c:ptCount val="2"/>
                <c:pt idx="0">
                  <c:v>0.2202030222863556</c:v>
                </c:pt>
                <c:pt idx="1">
                  <c:v>9.4123535300005917E-2</c:v>
                </c:pt>
              </c:numCache>
            </c:numRef>
          </c:val>
          <c:extLst>
            <c:ext xmlns:c16="http://schemas.microsoft.com/office/drawing/2014/chart" uri="{C3380CC4-5D6E-409C-BE32-E72D297353CC}">
              <c16:uniqueId val="{00000000-E13E-4F0A-94F5-41946BD8A923}"/>
            </c:ext>
          </c:extLst>
        </c:ser>
        <c:dLbls>
          <c:dLblPos val="outEnd"/>
          <c:showLegendKey val="0"/>
          <c:showVal val="1"/>
          <c:showCatName val="0"/>
          <c:showSerName val="0"/>
          <c:showPercent val="0"/>
          <c:showBubbleSize val="0"/>
        </c:dLbls>
        <c:gapWidth val="219"/>
        <c:overlap val="-27"/>
        <c:axId val="1600050816"/>
        <c:axId val="1347817440"/>
      </c:barChart>
      <c:catAx>
        <c:axId val="16000508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crossAx val="1347817440"/>
        <c:crosses val="autoZero"/>
        <c:auto val="1"/>
        <c:lblAlgn val="ctr"/>
        <c:lblOffset val="100"/>
        <c:noMultiLvlLbl val="0"/>
      </c:catAx>
      <c:valAx>
        <c:axId val="1347817440"/>
        <c:scaling>
          <c:orientation val="minMax"/>
        </c:scaling>
        <c:delete val="0"/>
        <c:axPos val="l"/>
        <c:title>
          <c:tx>
            <c:rich>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en-US" altLang="ja-JP" sz="1050" b="1" dirty="0">
                    <a:solidFill>
                      <a:schemeClr val="tx1"/>
                    </a:solidFill>
                  </a:rPr>
                  <a:t>SH(mmol/L)</a:t>
                </a:r>
                <a:endParaRPr lang="ja-JP" altLang="en-US" sz="1050" b="1" dirty="0">
                  <a:solidFill>
                    <a:schemeClr val="tx1"/>
                  </a:solidFill>
                </a:endParaRP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crossAx val="1600050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altLang="ja-JP" sz="1600" b="1" dirty="0">
                <a:solidFill>
                  <a:schemeClr val="tx1"/>
                </a:solidFill>
              </a:rPr>
              <a:t>d-ROMs</a:t>
            </a:r>
            <a:r>
              <a:rPr lang="en-US" altLang="ja-JP" sz="1600" b="1" baseline="0" dirty="0">
                <a:solidFill>
                  <a:schemeClr val="tx1"/>
                </a:solidFill>
              </a:rPr>
              <a:t> vs Vit A</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ja-JP"/>
        </a:p>
      </c:txPr>
    </c:title>
    <c:autoTitleDeleted val="0"/>
    <c:plotArea>
      <c:layout/>
      <c:scatterChart>
        <c:scatterStyle val="lineMarker"/>
        <c:varyColors val="0"/>
        <c:ser>
          <c:idx val="0"/>
          <c:order val="0"/>
          <c:tx>
            <c:strRef>
              <c:f>'対照区　ビタミンAvsd-ROMs'!$C$2</c:f>
              <c:strCache>
                <c:ptCount val="1"/>
                <c:pt idx="0">
                  <c:v>d-ROMs
(U.CARR)</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xVal>
            <c:numRef>
              <c:f>'対照区　ビタミンAvsd-ROMs'!$B$3:$B$42</c:f>
              <c:numCache>
                <c:formatCode>General</c:formatCode>
                <c:ptCount val="40"/>
                <c:pt idx="0">
                  <c:v>4</c:v>
                </c:pt>
                <c:pt idx="1">
                  <c:v>29</c:v>
                </c:pt>
                <c:pt idx="2">
                  <c:v>48</c:v>
                </c:pt>
                <c:pt idx="3">
                  <c:v>55</c:v>
                </c:pt>
                <c:pt idx="4">
                  <c:v>51</c:v>
                </c:pt>
                <c:pt idx="5">
                  <c:v>45</c:v>
                </c:pt>
                <c:pt idx="6">
                  <c:v>43</c:v>
                </c:pt>
                <c:pt idx="7">
                  <c:v>16</c:v>
                </c:pt>
                <c:pt idx="8">
                  <c:v>54</c:v>
                </c:pt>
                <c:pt idx="9">
                  <c:v>39</c:v>
                </c:pt>
                <c:pt idx="10">
                  <c:v>46</c:v>
                </c:pt>
                <c:pt idx="11">
                  <c:v>46</c:v>
                </c:pt>
                <c:pt idx="12">
                  <c:v>47</c:v>
                </c:pt>
                <c:pt idx="13">
                  <c:v>38</c:v>
                </c:pt>
                <c:pt idx="14">
                  <c:v>48</c:v>
                </c:pt>
                <c:pt idx="15">
                  <c:v>46</c:v>
                </c:pt>
                <c:pt idx="16">
                  <c:v>49</c:v>
                </c:pt>
                <c:pt idx="17">
                  <c:v>44</c:v>
                </c:pt>
                <c:pt idx="18">
                  <c:v>70</c:v>
                </c:pt>
                <c:pt idx="19">
                  <c:v>41</c:v>
                </c:pt>
                <c:pt idx="20">
                  <c:v>55</c:v>
                </c:pt>
                <c:pt idx="21">
                  <c:v>51</c:v>
                </c:pt>
                <c:pt idx="22">
                  <c:v>63</c:v>
                </c:pt>
                <c:pt idx="23">
                  <c:v>36</c:v>
                </c:pt>
                <c:pt idx="24">
                  <c:v>103</c:v>
                </c:pt>
                <c:pt idx="25">
                  <c:v>89</c:v>
                </c:pt>
                <c:pt idx="26">
                  <c:v>120</c:v>
                </c:pt>
                <c:pt idx="27">
                  <c:v>118</c:v>
                </c:pt>
                <c:pt idx="28">
                  <c:v>66</c:v>
                </c:pt>
                <c:pt idx="29">
                  <c:v>71</c:v>
                </c:pt>
                <c:pt idx="30">
                  <c:v>74</c:v>
                </c:pt>
                <c:pt idx="31">
                  <c:v>88</c:v>
                </c:pt>
                <c:pt idx="32">
                  <c:v>99</c:v>
                </c:pt>
                <c:pt idx="33">
                  <c:v>127</c:v>
                </c:pt>
                <c:pt idx="34">
                  <c:v>125</c:v>
                </c:pt>
                <c:pt idx="35">
                  <c:v>134</c:v>
                </c:pt>
                <c:pt idx="36">
                  <c:v>124</c:v>
                </c:pt>
                <c:pt idx="37">
                  <c:v>115</c:v>
                </c:pt>
                <c:pt idx="38">
                  <c:v>120</c:v>
                </c:pt>
                <c:pt idx="39">
                  <c:v>109</c:v>
                </c:pt>
              </c:numCache>
            </c:numRef>
          </c:xVal>
          <c:yVal>
            <c:numRef>
              <c:f>'対照区　ビタミンAvsd-ROMs'!$C$3:$C$42</c:f>
              <c:numCache>
                <c:formatCode>0_ </c:formatCode>
                <c:ptCount val="40"/>
                <c:pt idx="0">
                  <c:v>101</c:v>
                </c:pt>
                <c:pt idx="1">
                  <c:v>70</c:v>
                </c:pt>
                <c:pt idx="2">
                  <c:v>69</c:v>
                </c:pt>
                <c:pt idx="3">
                  <c:v>68</c:v>
                </c:pt>
                <c:pt idx="4">
                  <c:v>72</c:v>
                </c:pt>
                <c:pt idx="5">
                  <c:v>62</c:v>
                </c:pt>
                <c:pt idx="6">
                  <c:v>55</c:v>
                </c:pt>
                <c:pt idx="7">
                  <c:v>94</c:v>
                </c:pt>
                <c:pt idx="8">
                  <c:v>68</c:v>
                </c:pt>
                <c:pt idx="9">
                  <c:v>68</c:v>
                </c:pt>
                <c:pt idx="10">
                  <c:v>74</c:v>
                </c:pt>
                <c:pt idx="11">
                  <c:v>67</c:v>
                </c:pt>
                <c:pt idx="12">
                  <c:v>69</c:v>
                </c:pt>
                <c:pt idx="13">
                  <c:v>82</c:v>
                </c:pt>
                <c:pt idx="14">
                  <c:v>73</c:v>
                </c:pt>
                <c:pt idx="15">
                  <c:v>72</c:v>
                </c:pt>
                <c:pt idx="16">
                  <c:v>62</c:v>
                </c:pt>
                <c:pt idx="17">
                  <c:v>58</c:v>
                </c:pt>
                <c:pt idx="18">
                  <c:v>60</c:v>
                </c:pt>
                <c:pt idx="19">
                  <c:v>54</c:v>
                </c:pt>
                <c:pt idx="20">
                  <c:v>46</c:v>
                </c:pt>
                <c:pt idx="21">
                  <c:v>66</c:v>
                </c:pt>
                <c:pt idx="22">
                  <c:v>72</c:v>
                </c:pt>
                <c:pt idx="23">
                  <c:v>64</c:v>
                </c:pt>
                <c:pt idx="24">
                  <c:v>61</c:v>
                </c:pt>
                <c:pt idx="25">
                  <c:v>61</c:v>
                </c:pt>
                <c:pt idx="26">
                  <c:v>66</c:v>
                </c:pt>
                <c:pt idx="27">
                  <c:v>61</c:v>
                </c:pt>
                <c:pt idx="28">
                  <c:v>73</c:v>
                </c:pt>
                <c:pt idx="29">
                  <c:v>90</c:v>
                </c:pt>
                <c:pt idx="30">
                  <c:v>73</c:v>
                </c:pt>
                <c:pt idx="31">
                  <c:v>53</c:v>
                </c:pt>
                <c:pt idx="32">
                  <c:v>62</c:v>
                </c:pt>
                <c:pt idx="33">
                  <c:v>69</c:v>
                </c:pt>
                <c:pt idx="34">
                  <c:v>61</c:v>
                </c:pt>
                <c:pt idx="35">
                  <c:v>58</c:v>
                </c:pt>
                <c:pt idx="36">
                  <c:v>61</c:v>
                </c:pt>
                <c:pt idx="37">
                  <c:v>61</c:v>
                </c:pt>
                <c:pt idx="38">
                  <c:v>60</c:v>
                </c:pt>
                <c:pt idx="39">
                  <c:v>58</c:v>
                </c:pt>
              </c:numCache>
            </c:numRef>
          </c:yVal>
          <c:smooth val="0"/>
          <c:extLst>
            <c:ext xmlns:c16="http://schemas.microsoft.com/office/drawing/2014/chart" uri="{C3380CC4-5D6E-409C-BE32-E72D297353CC}">
              <c16:uniqueId val="{00000002-C165-4AB4-A577-3D8105C3B7A1}"/>
            </c:ext>
          </c:extLst>
        </c:ser>
        <c:dLbls>
          <c:showLegendKey val="0"/>
          <c:showVal val="0"/>
          <c:showCatName val="0"/>
          <c:showSerName val="0"/>
          <c:showPercent val="0"/>
          <c:showBubbleSize val="0"/>
        </c:dLbls>
        <c:axId val="574994056"/>
        <c:axId val="574993728"/>
      </c:scatterChart>
      <c:valAx>
        <c:axId val="574994056"/>
        <c:scaling>
          <c:orientation val="minMax"/>
          <c:max val="140"/>
        </c:scaling>
        <c:delete val="0"/>
        <c:axPos val="b"/>
        <c:title>
          <c:tx>
            <c:rich>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ja-JP" altLang="en-US" sz="1050" b="1" dirty="0">
                    <a:solidFill>
                      <a:schemeClr val="tx1"/>
                    </a:solidFill>
                  </a:rPr>
                  <a:t>ビタミン</a:t>
                </a:r>
                <a:r>
                  <a:rPr lang="en-US" altLang="ja-JP" sz="1050" b="1" dirty="0">
                    <a:solidFill>
                      <a:schemeClr val="tx1"/>
                    </a:solidFill>
                  </a:rPr>
                  <a:t>A</a:t>
                </a:r>
                <a:r>
                  <a:rPr lang="ja-JP" altLang="en-US" sz="1050" b="1" dirty="0">
                    <a:solidFill>
                      <a:schemeClr val="tx1"/>
                    </a:solidFill>
                  </a:rPr>
                  <a:t>濃度</a:t>
                </a:r>
                <a:r>
                  <a:rPr lang="en-US" altLang="ja-JP" sz="1050" b="1" dirty="0">
                    <a:solidFill>
                      <a:schemeClr val="tx1"/>
                    </a:solidFill>
                  </a:rPr>
                  <a:t>(IU/dL)</a:t>
                </a:r>
                <a:endParaRPr lang="ja-JP" altLang="en-US" sz="1050" b="1" dirty="0">
                  <a:solidFill>
                    <a:schemeClr val="tx1"/>
                  </a:solidFill>
                </a:endParaRPr>
              </a:p>
            </c:rich>
          </c:tx>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crossAx val="574993728"/>
        <c:crosses val="autoZero"/>
        <c:crossBetween val="midCat"/>
      </c:valAx>
      <c:valAx>
        <c:axId val="574993728"/>
        <c:scaling>
          <c:orientation val="minMax"/>
        </c:scaling>
        <c:delete val="0"/>
        <c:axPos val="l"/>
        <c:title>
          <c:tx>
            <c:rich>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en-US" altLang="ja-JP" sz="1050" b="1">
                    <a:solidFill>
                      <a:schemeClr val="tx1"/>
                    </a:solidFill>
                  </a:rPr>
                  <a:t>d-ROMs(U.CCAR)</a:t>
                </a:r>
                <a:endParaRPr lang="ja-JP" altLang="en-US" sz="1050" b="1">
                  <a:solidFill>
                    <a:schemeClr val="tx1"/>
                  </a:solidFill>
                </a:endParaRP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title>
        <c:numFmt formatCode="0_ "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crossAx val="5749940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56444444444446"/>
          <c:y val="0.19438083333333334"/>
          <c:w val="0.78446814814814814"/>
          <c:h val="0.5865990328717211"/>
        </c:manualLayout>
      </c:layout>
      <c:scatterChart>
        <c:scatterStyle val="lineMarker"/>
        <c:varyColors val="0"/>
        <c:ser>
          <c:idx val="0"/>
          <c:order val="0"/>
          <c:tx>
            <c:strRef>
              <c:f>'試験区　全体　VAvsSH'!$C$2</c:f>
              <c:strCache>
                <c:ptCount val="1"/>
                <c:pt idx="0">
                  <c:v>SH
(mmol/L)</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'試験区　全体　VAvsSH'!$B$3:$B$42</c:f>
              <c:numCache>
                <c:formatCode>General</c:formatCode>
                <c:ptCount val="40"/>
                <c:pt idx="0">
                  <c:v>19</c:v>
                </c:pt>
                <c:pt idx="1">
                  <c:v>21</c:v>
                </c:pt>
                <c:pt idx="2">
                  <c:v>17</c:v>
                </c:pt>
                <c:pt idx="3">
                  <c:v>28</c:v>
                </c:pt>
                <c:pt idx="4">
                  <c:v>28</c:v>
                </c:pt>
                <c:pt idx="5">
                  <c:v>26</c:v>
                </c:pt>
                <c:pt idx="6">
                  <c:v>19</c:v>
                </c:pt>
                <c:pt idx="7">
                  <c:v>32</c:v>
                </c:pt>
                <c:pt idx="8">
                  <c:v>46</c:v>
                </c:pt>
                <c:pt idx="9">
                  <c:v>39</c:v>
                </c:pt>
                <c:pt idx="10">
                  <c:v>29</c:v>
                </c:pt>
                <c:pt idx="11">
                  <c:v>35</c:v>
                </c:pt>
                <c:pt idx="12">
                  <c:v>24</c:v>
                </c:pt>
                <c:pt idx="13">
                  <c:v>57</c:v>
                </c:pt>
                <c:pt idx="14">
                  <c:v>33</c:v>
                </c:pt>
                <c:pt idx="15">
                  <c:v>27</c:v>
                </c:pt>
                <c:pt idx="16">
                  <c:v>30</c:v>
                </c:pt>
                <c:pt idx="17">
                  <c:v>62</c:v>
                </c:pt>
                <c:pt idx="18">
                  <c:v>101</c:v>
                </c:pt>
                <c:pt idx="19">
                  <c:v>52</c:v>
                </c:pt>
                <c:pt idx="20">
                  <c:v>39</c:v>
                </c:pt>
                <c:pt idx="21">
                  <c:v>73</c:v>
                </c:pt>
                <c:pt idx="22">
                  <c:v>60</c:v>
                </c:pt>
                <c:pt idx="23">
                  <c:v>74</c:v>
                </c:pt>
                <c:pt idx="24">
                  <c:v>63</c:v>
                </c:pt>
                <c:pt idx="25">
                  <c:v>69</c:v>
                </c:pt>
                <c:pt idx="26">
                  <c:v>91</c:v>
                </c:pt>
                <c:pt idx="27">
                  <c:v>97</c:v>
                </c:pt>
                <c:pt idx="28">
                  <c:v>66</c:v>
                </c:pt>
                <c:pt idx="29">
                  <c:v>98</c:v>
                </c:pt>
                <c:pt idx="30">
                  <c:v>53</c:v>
                </c:pt>
                <c:pt idx="31">
                  <c:v>84</c:v>
                </c:pt>
                <c:pt idx="32">
                  <c:v>131</c:v>
                </c:pt>
                <c:pt idx="33">
                  <c:v>148</c:v>
                </c:pt>
                <c:pt idx="34">
                  <c:v>143</c:v>
                </c:pt>
                <c:pt idx="35">
                  <c:v>132</c:v>
                </c:pt>
                <c:pt idx="36">
                  <c:v>147</c:v>
                </c:pt>
                <c:pt idx="37">
                  <c:v>86</c:v>
                </c:pt>
                <c:pt idx="38">
                  <c:v>144</c:v>
                </c:pt>
                <c:pt idx="39">
                  <c:v>124</c:v>
                </c:pt>
              </c:numCache>
            </c:numRef>
          </c:xVal>
          <c:yVal>
            <c:numRef>
              <c:f>'試験区　全体　VAvsSH'!$C$3:$C$42</c:f>
              <c:numCache>
                <c:formatCode>0.000_);[Red]\(0.000\)</c:formatCode>
                <c:ptCount val="40"/>
                <c:pt idx="0">
                  <c:v>0.27088343755010419</c:v>
                </c:pt>
                <c:pt idx="1">
                  <c:v>0.19175885842552509</c:v>
                </c:pt>
                <c:pt idx="2">
                  <c:v>0.24050024050024044</c:v>
                </c:pt>
                <c:pt idx="3">
                  <c:v>0.21853455186788515</c:v>
                </c:pt>
                <c:pt idx="4">
                  <c:v>0.23432740099406774</c:v>
                </c:pt>
                <c:pt idx="5">
                  <c:v>0.25308641975308638</c:v>
                </c:pt>
                <c:pt idx="6">
                  <c:v>0.24402757736091069</c:v>
                </c:pt>
                <c:pt idx="7">
                  <c:v>0.23737373737373721</c:v>
                </c:pt>
                <c:pt idx="8">
                  <c:v>0.17837101170434499</c:v>
                </c:pt>
                <c:pt idx="9">
                  <c:v>0.18221901555234885</c:v>
                </c:pt>
                <c:pt idx="10">
                  <c:v>0.2379349046015713</c:v>
                </c:pt>
                <c:pt idx="11">
                  <c:v>0.2018598685265352</c:v>
                </c:pt>
                <c:pt idx="12">
                  <c:v>0.21532788199454869</c:v>
                </c:pt>
                <c:pt idx="13">
                  <c:v>0.18686868686868685</c:v>
                </c:pt>
                <c:pt idx="14">
                  <c:v>0.20009620009620013</c:v>
                </c:pt>
                <c:pt idx="15">
                  <c:v>0.23007856341189667</c:v>
                </c:pt>
                <c:pt idx="16">
                  <c:v>0.18173801507134843</c:v>
                </c:pt>
                <c:pt idx="17">
                  <c:v>0.21901555234888567</c:v>
                </c:pt>
                <c:pt idx="18">
                  <c:v>0.22029822029822024</c:v>
                </c:pt>
                <c:pt idx="19">
                  <c:v>0.21299999999999999</c:v>
                </c:pt>
                <c:pt idx="20">
                  <c:v>0.188</c:v>
                </c:pt>
                <c:pt idx="21">
                  <c:v>0.216</c:v>
                </c:pt>
                <c:pt idx="22">
                  <c:v>0.221</c:v>
                </c:pt>
                <c:pt idx="23">
                  <c:v>0.23899999999999999</c:v>
                </c:pt>
                <c:pt idx="24">
                  <c:v>0.16682700016033347</c:v>
                </c:pt>
                <c:pt idx="25">
                  <c:v>0.21564854898188232</c:v>
                </c:pt>
                <c:pt idx="26">
                  <c:v>0.21837421837421833</c:v>
                </c:pt>
                <c:pt idx="27">
                  <c:v>0.17684784351451022</c:v>
                </c:pt>
                <c:pt idx="28">
                  <c:v>0.1924803591470258</c:v>
                </c:pt>
                <c:pt idx="29">
                  <c:v>0.20346320346320348</c:v>
                </c:pt>
                <c:pt idx="30">
                  <c:v>0.18783068783068779</c:v>
                </c:pt>
                <c:pt idx="31">
                  <c:v>0.17460317460317462</c:v>
                </c:pt>
                <c:pt idx="32">
                  <c:v>0.13900000000000001</c:v>
                </c:pt>
                <c:pt idx="33">
                  <c:v>0.14654481321147991</c:v>
                </c:pt>
                <c:pt idx="34">
                  <c:v>0.15327881994548662</c:v>
                </c:pt>
                <c:pt idx="35">
                  <c:v>0.12</c:v>
                </c:pt>
                <c:pt idx="36">
                  <c:v>0.17035433702100369</c:v>
                </c:pt>
                <c:pt idx="37">
                  <c:v>0.14299999999999999</c:v>
                </c:pt>
                <c:pt idx="38">
                  <c:v>0.13600000000000001</c:v>
                </c:pt>
                <c:pt idx="39">
                  <c:v>0.13700000000000001</c:v>
                </c:pt>
              </c:numCache>
            </c:numRef>
          </c:yVal>
          <c:smooth val="0"/>
          <c:extLst>
            <c:ext xmlns:c16="http://schemas.microsoft.com/office/drawing/2014/chart" uri="{C3380CC4-5D6E-409C-BE32-E72D297353CC}">
              <c16:uniqueId val="{00000001-04E1-4F98-9541-3450CA0C2DA0}"/>
            </c:ext>
          </c:extLst>
        </c:ser>
        <c:dLbls>
          <c:showLegendKey val="0"/>
          <c:showVal val="0"/>
          <c:showCatName val="0"/>
          <c:showSerName val="0"/>
          <c:showPercent val="0"/>
          <c:showBubbleSize val="0"/>
        </c:dLbls>
        <c:axId val="1252400704"/>
        <c:axId val="1247205600"/>
      </c:scatterChart>
      <c:valAx>
        <c:axId val="125240070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ja-JP" altLang="en-US" sz="1200" b="1" dirty="0">
                    <a:solidFill>
                      <a:schemeClr val="tx1"/>
                    </a:solidFill>
                  </a:rPr>
                  <a:t>ビタミン</a:t>
                </a:r>
                <a:r>
                  <a:rPr lang="en-US" altLang="ja-JP" sz="1200" b="1" dirty="0">
                    <a:solidFill>
                      <a:schemeClr val="tx1"/>
                    </a:solidFill>
                  </a:rPr>
                  <a:t>A(IU/dL)</a:t>
                </a:r>
                <a:endParaRPr lang="ja-JP" altLang="en-US" sz="1200" b="1" dirty="0">
                  <a:solidFill>
                    <a:schemeClr val="tx1"/>
                  </a:solidFill>
                </a:endParaRP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crossAx val="1247205600"/>
        <c:crosses val="autoZero"/>
        <c:crossBetween val="midCat"/>
      </c:valAx>
      <c:valAx>
        <c:axId val="1247205600"/>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altLang="ja-JP" sz="1200" b="1" dirty="0">
                    <a:solidFill>
                      <a:schemeClr val="tx1"/>
                    </a:solidFill>
                  </a:rPr>
                  <a:t>SH(mmol/L)</a:t>
                </a:r>
                <a:endParaRPr lang="ja-JP" altLang="en-US" sz="1200" b="1" dirty="0">
                  <a:solidFill>
                    <a:schemeClr val="tx1"/>
                  </a:solidFill>
                </a:endParaRP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title>
        <c:numFmt formatCode="0.000_);[Red]\(0.000\)"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crossAx val="125240070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altLang="ja-JP" sz="1600" b="1" dirty="0">
                <a:solidFill>
                  <a:schemeClr val="tx1"/>
                </a:solidFill>
              </a:rPr>
              <a:t>OSI vs</a:t>
            </a:r>
            <a:r>
              <a:rPr lang="en-US" altLang="ja-JP" sz="1600" b="1" baseline="0" dirty="0">
                <a:solidFill>
                  <a:schemeClr val="tx1"/>
                </a:solidFill>
              </a:rPr>
              <a:t> Vit A</a:t>
            </a:r>
            <a:endParaRPr lang="en-US" altLang="ja-JP" sz="1600" b="1" dirty="0">
              <a:solidFill>
                <a:schemeClr val="tx1"/>
              </a:solidFill>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ja-JP"/>
        </a:p>
      </c:txPr>
    </c:title>
    <c:autoTitleDeleted val="0"/>
    <c:plotArea>
      <c:layout/>
      <c:scatterChart>
        <c:scatterStyle val="lineMarker"/>
        <c:varyColors val="0"/>
        <c:ser>
          <c:idx val="0"/>
          <c:order val="0"/>
          <c:tx>
            <c:strRef>
              <c:f>'対照区 ビタミンAvsOSI'!$C$3</c:f>
              <c:strCache>
                <c:ptCount val="1"/>
                <c:pt idx="0">
                  <c:v>酸化ストレス度
(OSI:d-ROMs/BAP*100)</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'対照区 ビタミンAvsOSI'!$B$4:$B$43</c:f>
              <c:numCache>
                <c:formatCode>General</c:formatCode>
                <c:ptCount val="40"/>
                <c:pt idx="0">
                  <c:v>4</c:v>
                </c:pt>
                <c:pt idx="1">
                  <c:v>29</c:v>
                </c:pt>
                <c:pt idx="2">
                  <c:v>48</c:v>
                </c:pt>
                <c:pt idx="3">
                  <c:v>55</c:v>
                </c:pt>
                <c:pt idx="4">
                  <c:v>51</c:v>
                </c:pt>
                <c:pt idx="5">
                  <c:v>45</c:v>
                </c:pt>
                <c:pt idx="6">
                  <c:v>43</c:v>
                </c:pt>
                <c:pt idx="7">
                  <c:v>16</c:v>
                </c:pt>
                <c:pt idx="8">
                  <c:v>54</c:v>
                </c:pt>
                <c:pt idx="9">
                  <c:v>39</c:v>
                </c:pt>
                <c:pt idx="10">
                  <c:v>46</c:v>
                </c:pt>
                <c:pt idx="11">
                  <c:v>46</c:v>
                </c:pt>
                <c:pt idx="12">
                  <c:v>47</c:v>
                </c:pt>
                <c:pt idx="13">
                  <c:v>38</c:v>
                </c:pt>
                <c:pt idx="14">
                  <c:v>48</c:v>
                </c:pt>
                <c:pt idx="15">
                  <c:v>46</c:v>
                </c:pt>
                <c:pt idx="16">
                  <c:v>49</c:v>
                </c:pt>
                <c:pt idx="17">
                  <c:v>44</c:v>
                </c:pt>
                <c:pt idx="18">
                  <c:v>70</c:v>
                </c:pt>
                <c:pt idx="19">
                  <c:v>41</c:v>
                </c:pt>
                <c:pt idx="20">
                  <c:v>55</c:v>
                </c:pt>
                <c:pt idx="21">
                  <c:v>51</c:v>
                </c:pt>
                <c:pt idx="22">
                  <c:v>63</c:v>
                </c:pt>
                <c:pt idx="23">
                  <c:v>36</c:v>
                </c:pt>
                <c:pt idx="24">
                  <c:v>103</c:v>
                </c:pt>
                <c:pt idx="25">
                  <c:v>89</c:v>
                </c:pt>
                <c:pt idx="26">
                  <c:v>120</c:v>
                </c:pt>
                <c:pt idx="27">
                  <c:v>118</c:v>
                </c:pt>
                <c:pt idx="28">
                  <c:v>66</c:v>
                </c:pt>
                <c:pt idx="29">
                  <c:v>71</c:v>
                </c:pt>
                <c:pt idx="30">
                  <c:v>74</c:v>
                </c:pt>
                <c:pt idx="31">
                  <c:v>88</c:v>
                </c:pt>
                <c:pt idx="32">
                  <c:v>99</c:v>
                </c:pt>
                <c:pt idx="33">
                  <c:v>127</c:v>
                </c:pt>
                <c:pt idx="34">
                  <c:v>125</c:v>
                </c:pt>
                <c:pt idx="35">
                  <c:v>134</c:v>
                </c:pt>
                <c:pt idx="36">
                  <c:v>124</c:v>
                </c:pt>
                <c:pt idx="37">
                  <c:v>115</c:v>
                </c:pt>
                <c:pt idx="38">
                  <c:v>120</c:v>
                </c:pt>
                <c:pt idx="39">
                  <c:v>109</c:v>
                </c:pt>
              </c:numCache>
            </c:numRef>
          </c:xVal>
          <c:yVal>
            <c:numRef>
              <c:f>'対照区 ビタミンAvsOSI'!$C$4:$C$43</c:f>
              <c:numCache>
                <c:formatCode>0.00_);[Red]\(0.00\)</c:formatCode>
                <c:ptCount val="40"/>
                <c:pt idx="0">
                  <c:v>4.4928825622775799</c:v>
                </c:pt>
                <c:pt idx="1">
                  <c:v>2.5754231052244299</c:v>
                </c:pt>
                <c:pt idx="2">
                  <c:v>2.3485364193328797</c:v>
                </c:pt>
                <c:pt idx="3">
                  <c:v>2.5</c:v>
                </c:pt>
                <c:pt idx="4">
                  <c:v>2.5843503230437905</c:v>
                </c:pt>
                <c:pt idx="5">
                  <c:v>2.1769662921348316</c:v>
                </c:pt>
                <c:pt idx="6">
                  <c:v>1.936619718309859</c:v>
                </c:pt>
                <c:pt idx="7">
                  <c:v>2.8958718422674061</c:v>
                </c:pt>
                <c:pt idx="8">
                  <c:v>2.4122029088329193</c:v>
                </c:pt>
                <c:pt idx="9">
                  <c:v>2.794903411426223</c:v>
                </c:pt>
                <c:pt idx="10">
                  <c:v>2.5438294946717082</c:v>
                </c:pt>
                <c:pt idx="11">
                  <c:v>2.8595817328211695</c:v>
                </c:pt>
                <c:pt idx="12">
                  <c:v>2.5321100917431192</c:v>
                </c:pt>
                <c:pt idx="13">
                  <c:v>3.2852564102564106</c:v>
                </c:pt>
                <c:pt idx="14">
                  <c:v>2.6439695762404924</c:v>
                </c:pt>
                <c:pt idx="15">
                  <c:v>2.6441424899008448</c:v>
                </c:pt>
                <c:pt idx="16">
                  <c:v>2.4021697016660211</c:v>
                </c:pt>
                <c:pt idx="17">
                  <c:v>2.3615635179153096</c:v>
                </c:pt>
                <c:pt idx="18">
                  <c:v>2.4193548387096775</c:v>
                </c:pt>
                <c:pt idx="19">
                  <c:v>2.278481012658228</c:v>
                </c:pt>
                <c:pt idx="20">
                  <c:v>1.7306245297215952</c:v>
                </c:pt>
                <c:pt idx="21">
                  <c:v>2.2618231665524333</c:v>
                </c:pt>
                <c:pt idx="22">
                  <c:v>2.3715415019762842</c:v>
                </c:pt>
                <c:pt idx="23">
                  <c:v>2.7130139889783806</c:v>
                </c:pt>
                <c:pt idx="24">
                  <c:v>2.2718808193668529</c:v>
                </c:pt>
                <c:pt idx="25">
                  <c:v>2.1958243340532757</c:v>
                </c:pt>
                <c:pt idx="26">
                  <c:v>2.6086956521739131</c:v>
                </c:pt>
                <c:pt idx="27">
                  <c:v>2.4676375404530742</c:v>
                </c:pt>
                <c:pt idx="28">
                  <c:v>2.5822426600636716</c:v>
                </c:pt>
                <c:pt idx="29">
                  <c:v>3.1892274982282065</c:v>
                </c:pt>
                <c:pt idx="30">
                  <c:v>2.8968253968253967</c:v>
                </c:pt>
                <c:pt idx="31">
                  <c:v>1.8948873793350018</c:v>
                </c:pt>
                <c:pt idx="32">
                  <c:v>2.2009229676961306</c:v>
                </c:pt>
                <c:pt idx="33">
                  <c:v>2.3867173988239365</c:v>
                </c:pt>
                <c:pt idx="34">
                  <c:v>2.471636952998379</c:v>
                </c:pt>
                <c:pt idx="35">
                  <c:v>1.9568151147098516</c:v>
                </c:pt>
                <c:pt idx="36">
                  <c:v>2.2181818181818183</c:v>
                </c:pt>
                <c:pt idx="37">
                  <c:v>2.1411021411021411</c:v>
                </c:pt>
                <c:pt idx="38">
                  <c:v>2.135991456034176</c:v>
                </c:pt>
                <c:pt idx="39">
                  <c:v>1.9594594594594597</c:v>
                </c:pt>
              </c:numCache>
            </c:numRef>
          </c:yVal>
          <c:smooth val="0"/>
          <c:extLst>
            <c:ext xmlns:c16="http://schemas.microsoft.com/office/drawing/2014/chart" uri="{C3380CC4-5D6E-409C-BE32-E72D297353CC}">
              <c16:uniqueId val="{00000001-06BC-43C8-BDFD-A3ACBC661569}"/>
            </c:ext>
          </c:extLst>
        </c:ser>
        <c:dLbls>
          <c:showLegendKey val="0"/>
          <c:showVal val="0"/>
          <c:showCatName val="0"/>
          <c:showSerName val="0"/>
          <c:showPercent val="0"/>
          <c:showBubbleSize val="0"/>
        </c:dLbls>
        <c:axId val="743114623"/>
        <c:axId val="871686847"/>
      </c:scatterChart>
      <c:valAx>
        <c:axId val="743114623"/>
        <c:scaling>
          <c:orientation val="minMax"/>
          <c:max val="140"/>
        </c:scaling>
        <c:delete val="0"/>
        <c:axPos val="b"/>
        <c:title>
          <c:tx>
            <c:rich>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ja-JP" altLang="en-US" sz="1050" b="1">
                    <a:solidFill>
                      <a:schemeClr val="tx1"/>
                    </a:solidFill>
                  </a:rPr>
                  <a:t>ビタミン</a:t>
                </a:r>
                <a:r>
                  <a:rPr lang="en-US" altLang="ja-JP" sz="1050" b="1">
                    <a:solidFill>
                      <a:schemeClr val="tx1"/>
                    </a:solidFill>
                  </a:rPr>
                  <a:t>A(IU/dL)</a:t>
                </a:r>
                <a:endParaRPr lang="ja-JP" altLang="en-US" sz="1050" b="1">
                  <a:solidFill>
                    <a:schemeClr val="tx1"/>
                  </a:solidFill>
                </a:endParaRPr>
              </a:p>
            </c:rich>
          </c:tx>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crossAx val="871686847"/>
        <c:crosses val="autoZero"/>
        <c:crossBetween val="midCat"/>
      </c:valAx>
      <c:valAx>
        <c:axId val="871686847"/>
        <c:scaling>
          <c:orientation val="minMax"/>
        </c:scaling>
        <c:delete val="0"/>
        <c:axPos val="l"/>
        <c:title>
          <c:tx>
            <c:rich>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en-US" altLang="ja-JP" sz="1050" b="1">
                    <a:solidFill>
                      <a:schemeClr val="tx1"/>
                    </a:solidFill>
                  </a:rPr>
                  <a:t>OSI(d-Roms/BAP*100)</a:t>
                </a:r>
                <a:endParaRPr lang="ja-JP" altLang="en-US" sz="1050" b="1">
                  <a:solidFill>
                    <a:schemeClr val="tx1"/>
                  </a:solidFill>
                </a:endParaRP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title>
        <c:numFmt formatCode="0.00_);[Red]\(0.00\)"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crossAx val="74311462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altLang="ja-JP" sz="1600" b="1" baseline="0" dirty="0">
                <a:solidFill>
                  <a:schemeClr val="tx1"/>
                </a:solidFill>
              </a:rPr>
              <a:t>d-ROMs vs Vit A</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ja-JP"/>
        </a:p>
      </c:txPr>
    </c:title>
    <c:autoTitleDeleted val="0"/>
    <c:plotArea>
      <c:layout/>
      <c:scatterChart>
        <c:scatterStyle val="lineMarker"/>
        <c:varyColors val="0"/>
        <c:ser>
          <c:idx val="0"/>
          <c:order val="0"/>
          <c:tx>
            <c:strRef>
              <c:f>'対照区低ビタミン区　ビタミンAvsd-ROMs'!$C$2</c:f>
              <c:strCache>
                <c:ptCount val="1"/>
                <c:pt idx="0">
                  <c:v>d-ROMs
(U.CARR)</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'対照区低ビタミン区　ビタミンAvsd-ROMs'!$B$3:$B$18</c:f>
              <c:numCache>
                <c:formatCode>General</c:formatCode>
                <c:ptCount val="16"/>
                <c:pt idx="0">
                  <c:v>4</c:v>
                </c:pt>
                <c:pt idx="1">
                  <c:v>29</c:v>
                </c:pt>
                <c:pt idx="2">
                  <c:v>48</c:v>
                </c:pt>
                <c:pt idx="3">
                  <c:v>55</c:v>
                </c:pt>
                <c:pt idx="4">
                  <c:v>51</c:v>
                </c:pt>
                <c:pt idx="5">
                  <c:v>45</c:v>
                </c:pt>
                <c:pt idx="6">
                  <c:v>43</c:v>
                </c:pt>
                <c:pt idx="7">
                  <c:v>16</c:v>
                </c:pt>
                <c:pt idx="8">
                  <c:v>54</c:v>
                </c:pt>
                <c:pt idx="9">
                  <c:v>39</c:v>
                </c:pt>
                <c:pt idx="10">
                  <c:v>46</c:v>
                </c:pt>
                <c:pt idx="11">
                  <c:v>46</c:v>
                </c:pt>
                <c:pt idx="12">
                  <c:v>47</c:v>
                </c:pt>
                <c:pt idx="13">
                  <c:v>38</c:v>
                </c:pt>
                <c:pt idx="14">
                  <c:v>48</c:v>
                </c:pt>
                <c:pt idx="15">
                  <c:v>46</c:v>
                </c:pt>
              </c:numCache>
            </c:numRef>
          </c:xVal>
          <c:yVal>
            <c:numRef>
              <c:f>'対照区低ビタミン区　ビタミンAvsd-ROMs'!$C$3:$C$18</c:f>
              <c:numCache>
                <c:formatCode>0_ </c:formatCode>
                <c:ptCount val="16"/>
                <c:pt idx="0">
                  <c:v>101</c:v>
                </c:pt>
                <c:pt idx="1">
                  <c:v>70</c:v>
                </c:pt>
                <c:pt idx="2">
                  <c:v>69</c:v>
                </c:pt>
                <c:pt idx="3">
                  <c:v>68</c:v>
                </c:pt>
                <c:pt idx="4">
                  <c:v>72</c:v>
                </c:pt>
                <c:pt idx="5">
                  <c:v>62</c:v>
                </c:pt>
                <c:pt idx="6">
                  <c:v>55</c:v>
                </c:pt>
                <c:pt idx="7">
                  <c:v>94</c:v>
                </c:pt>
                <c:pt idx="8">
                  <c:v>68</c:v>
                </c:pt>
                <c:pt idx="9">
                  <c:v>68</c:v>
                </c:pt>
                <c:pt idx="10">
                  <c:v>74</c:v>
                </c:pt>
                <c:pt idx="11">
                  <c:v>67</c:v>
                </c:pt>
                <c:pt idx="12">
                  <c:v>69</c:v>
                </c:pt>
                <c:pt idx="13">
                  <c:v>82</c:v>
                </c:pt>
                <c:pt idx="14">
                  <c:v>73</c:v>
                </c:pt>
                <c:pt idx="15">
                  <c:v>72</c:v>
                </c:pt>
              </c:numCache>
            </c:numRef>
          </c:yVal>
          <c:smooth val="0"/>
          <c:extLst>
            <c:ext xmlns:c16="http://schemas.microsoft.com/office/drawing/2014/chart" uri="{C3380CC4-5D6E-409C-BE32-E72D297353CC}">
              <c16:uniqueId val="{00000001-0F3F-4F8A-A6F6-7BEB0B8C3471}"/>
            </c:ext>
          </c:extLst>
        </c:ser>
        <c:dLbls>
          <c:showLegendKey val="0"/>
          <c:showVal val="0"/>
          <c:showCatName val="0"/>
          <c:showSerName val="0"/>
          <c:showPercent val="0"/>
          <c:showBubbleSize val="0"/>
        </c:dLbls>
        <c:axId val="558667184"/>
        <c:axId val="558667840"/>
      </c:scatterChart>
      <c:valAx>
        <c:axId val="558667184"/>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ja-JP" altLang="en-US" sz="1000" b="1">
                    <a:solidFill>
                      <a:schemeClr val="tx1"/>
                    </a:solidFill>
                  </a:rPr>
                  <a:t>ビタミン</a:t>
                </a:r>
                <a:r>
                  <a:rPr lang="en-US" altLang="ja-JP" sz="1000" b="1">
                    <a:solidFill>
                      <a:schemeClr val="tx1"/>
                    </a:solidFill>
                  </a:rPr>
                  <a:t>A</a:t>
                </a:r>
                <a:r>
                  <a:rPr lang="ja-JP" altLang="en-US" sz="1000" b="1">
                    <a:solidFill>
                      <a:schemeClr val="tx1"/>
                    </a:solidFill>
                  </a:rPr>
                  <a:t>濃度</a:t>
                </a:r>
                <a:r>
                  <a:rPr lang="en-US" altLang="ja-JP" sz="1000" b="1">
                    <a:solidFill>
                      <a:schemeClr val="tx1"/>
                    </a:solidFill>
                  </a:rPr>
                  <a:t>(IU/dL)</a:t>
                </a:r>
                <a:endParaRPr lang="ja-JP" altLang="en-US" sz="1000" b="1">
                  <a:solidFill>
                    <a:schemeClr val="tx1"/>
                  </a:solidFill>
                </a:endParaRP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ja-JP"/>
          </a:p>
        </c:txPr>
        <c:crossAx val="558667840"/>
        <c:crosses val="autoZero"/>
        <c:crossBetween val="midCat"/>
      </c:valAx>
      <c:valAx>
        <c:axId val="558667840"/>
        <c:scaling>
          <c:orientation val="minMax"/>
          <c:max val="180"/>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altLang="ja-JP" sz="1000" b="1">
                    <a:solidFill>
                      <a:schemeClr val="tx1"/>
                    </a:solidFill>
                  </a:rPr>
                  <a:t>d-ROMs(U.CCAR)</a:t>
                </a:r>
                <a:endParaRPr lang="ja-JP" altLang="en-US" sz="1000" b="1">
                  <a:solidFill>
                    <a:schemeClr val="tx1"/>
                  </a:solidFill>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ja-JP"/>
            </a:p>
          </c:txPr>
        </c:title>
        <c:numFmt formatCode="0_ "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ja-JP"/>
          </a:p>
        </c:txPr>
        <c:crossAx val="5586671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altLang="ja-JP" sz="1600" b="1" dirty="0">
                <a:solidFill>
                  <a:schemeClr val="tx1"/>
                </a:solidFill>
              </a:rPr>
              <a:t>OSI vs Vit A</a:t>
            </a:r>
            <a:r>
              <a:rPr lang="en-US" altLang="ja-JP" sz="1600" b="1" baseline="0" dirty="0">
                <a:solidFill>
                  <a:schemeClr val="tx1"/>
                </a:solidFill>
              </a:rPr>
              <a:t> </a:t>
            </a:r>
            <a:endParaRPr lang="en-US" altLang="ja-JP" sz="1600" b="1" dirty="0">
              <a:solidFill>
                <a:schemeClr val="tx1"/>
              </a:solidFill>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ja-JP"/>
        </a:p>
      </c:txPr>
    </c:title>
    <c:autoTitleDeleted val="0"/>
    <c:plotArea>
      <c:layout/>
      <c:scatterChart>
        <c:scatterStyle val="lineMarker"/>
        <c:varyColors val="0"/>
        <c:ser>
          <c:idx val="0"/>
          <c:order val="0"/>
          <c:tx>
            <c:strRef>
              <c:f>'対照区低ビタミン区　ビタミンAvsd-ROMs'!$C$2</c:f>
              <c:strCache>
                <c:ptCount val="1"/>
                <c:pt idx="0">
                  <c:v>d-ROMs
(U.CARR)</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'対照区低ビタミン区　ビタミンAvsd-ROMs'!$B$3:$B$18</c:f>
              <c:numCache>
                <c:formatCode>General</c:formatCode>
                <c:ptCount val="16"/>
                <c:pt idx="0">
                  <c:v>4</c:v>
                </c:pt>
                <c:pt idx="1">
                  <c:v>29</c:v>
                </c:pt>
                <c:pt idx="2">
                  <c:v>48</c:v>
                </c:pt>
                <c:pt idx="3">
                  <c:v>55</c:v>
                </c:pt>
                <c:pt idx="4">
                  <c:v>51</c:v>
                </c:pt>
                <c:pt idx="5">
                  <c:v>45</c:v>
                </c:pt>
                <c:pt idx="6">
                  <c:v>43</c:v>
                </c:pt>
                <c:pt idx="7">
                  <c:v>16</c:v>
                </c:pt>
                <c:pt idx="8">
                  <c:v>54</c:v>
                </c:pt>
                <c:pt idx="9">
                  <c:v>39</c:v>
                </c:pt>
                <c:pt idx="10">
                  <c:v>46</c:v>
                </c:pt>
                <c:pt idx="11">
                  <c:v>46</c:v>
                </c:pt>
                <c:pt idx="12">
                  <c:v>47</c:v>
                </c:pt>
                <c:pt idx="13">
                  <c:v>38</c:v>
                </c:pt>
                <c:pt idx="14">
                  <c:v>48</c:v>
                </c:pt>
                <c:pt idx="15">
                  <c:v>46</c:v>
                </c:pt>
              </c:numCache>
            </c:numRef>
          </c:xVal>
          <c:yVal>
            <c:numRef>
              <c:f>'対照区低ビタミン区　ビタミンAvsd-ROMs'!$C$3:$C$18</c:f>
              <c:numCache>
                <c:formatCode>0_ </c:formatCode>
                <c:ptCount val="16"/>
                <c:pt idx="0">
                  <c:v>101</c:v>
                </c:pt>
                <c:pt idx="1">
                  <c:v>70</c:v>
                </c:pt>
                <c:pt idx="2">
                  <c:v>69</c:v>
                </c:pt>
                <c:pt idx="3">
                  <c:v>68</c:v>
                </c:pt>
                <c:pt idx="4">
                  <c:v>72</c:v>
                </c:pt>
                <c:pt idx="5">
                  <c:v>62</c:v>
                </c:pt>
                <c:pt idx="6">
                  <c:v>55</c:v>
                </c:pt>
                <c:pt idx="7">
                  <c:v>94</c:v>
                </c:pt>
                <c:pt idx="8">
                  <c:v>68</c:v>
                </c:pt>
                <c:pt idx="9">
                  <c:v>68</c:v>
                </c:pt>
                <c:pt idx="10">
                  <c:v>74</c:v>
                </c:pt>
                <c:pt idx="11">
                  <c:v>67</c:v>
                </c:pt>
                <c:pt idx="12">
                  <c:v>69</c:v>
                </c:pt>
                <c:pt idx="13">
                  <c:v>82</c:v>
                </c:pt>
                <c:pt idx="14">
                  <c:v>73</c:v>
                </c:pt>
                <c:pt idx="15">
                  <c:v>72</c:v>
                </c:pt>
              </c:numCache>
            </c:numRef>
          </c:yVal>
          <c:smooth val="0"/>
          <c:extLst>
            <c:ext xmlns:c16="http://schemas.microsoft.com/office/drawing/2014/chart" uri="{C3380CC4-5D6E-409C-BE32-E72D297353CC}">
              <c16:uniqueId val="{00000001-A44C-4F52-BB93-A163819D1E52}"/>
            </c:ext>
          </c:extLst>
        </c:ser>
        <c:dLbls>
          <c:showLegendKey val="0"/>
          <c:showVal val="0"/>
          <c:showCatName val="0"/>
          <c:showSerName val="0"/>
          <c:showPercent val="0"/>
          <c:showBubbleSize val="0"/>
        </c:dLbls>
        <c:axId val="558667184"/>
        <c:axId val="558667840"/>
      </c:scatterChart>
      <c:valAx>
        <c:axId val="558667184"/>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ja-JP" altLang="en-US" sz="1000" b="1">
                    <a:solidFill>
                      <a:schemeClr val="tx1"/>
                    </a:solidFill>
                  </a:rPr>
                  <a:t>ビタミン</a:t>
                </a:r>
                <a:r>
                  <a:rPr lang="en-US" altLang="ja-JP" sz="1000" b="1">
                    <a:solidFill>
                      <a:schemeClr val="tx1"/>
                    </a:solidFill>
                  </a:rPr>
                  <a:t>A</a:t>
                </a:r>
                <a:r>
                  <a:rPr lang="ja-JP" altLang="en-US" sz="1000" b="1">
                    <a:solidFill>
                      <a:schemeClr val="tx1"/>
                    </a:solidFill>
                  </a:rPr>
                  <a:t>濃度</a:t>
                </a:r>
                <a:r>
                  <a:rPr lang="en-US" altLang="ja-JP" sz="1000" b="1">
                    <a:solidFill>
                      <a:schemeClr val="tx1"/>
                    </a:solidFill>
                  </a:rPr>
                  <a:t>(IU/dL)</a:t>
                </a:r>
                <a:endParaRPr lang="ja-JP" altLang="en-US" sz="1000" b="1">
                  <a:solidFill>
                    <a:schemeClr val="tx1"/>
                  </a:solidFill>
                </a:endParaRP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ja-JP"/>
          </a:p>
        </c:txPr>
        <c:crossAx val="558667840"/>
        <c:crosses val="autoZero"/>
        <c:crossBetween val="midCat"/>
      </c:valAx>
      <c:valAx>
        <c:axId val="558667840"/>
        <c:scaling>
          <c:orientation val="minMax"/>
          <c:max val="180"/>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altLang="ja-JP" sz="1000" b="1">
                    <a:solidFill>
                      <a:schemeClr val="tx1"/>
                    </a:solidFill>
                  </a:rPr>
                  <a:t>d-ROMs(U.CCAR)</a:t>
                </a:r>
                <a:endParaRPr lang="ja-JP" altLang="en-US" sz="1000" b="1">
                  <a:solidFill>
                    <a:schemeClr val="tx1"/>
                  </a:solidFill>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ja-JP"/>
            </a:p>
          </c:txPr>
        </c:title>
        <c:numFmt formatCode="0_ "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ja-JP"/>
          </a:p>
        </c:txPr>
        <c:crossAx val="5586671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altLang="ja-JP" sz="1600" b="1" dirty="0">
                <a:solidFill>
                  <a:schemeClr val="tx1"/>
                </a:solidFill>
              </a:rPr>
              <a:t>SH vs Vit A</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ja-JP"/>
        </a:p>
      </c:txPr>
    </c:title>
    <c:autoTitleDeleted val="0"/>
    <c:plotArea>
      <c:layout/>
      <c:scatterChart>
        <c:scatterStyle val="lineMarker"/>
        <c:varyColors val="0"/>
        <c:ser>
          <c:idx val="0"/>
          <c:order val="0"/>
          <c:tx>
            <c:strRef>
              <c:f>'対照区低ビタミン区　ビタミンAvsSH'!$C$2</c:f>
              <c:strCache>
                <c:ptCount val="1"/>
                <c:pt idx="0">
                  <c:v>SH
(mmol/L)</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'対照区低ビタミン区　ビタミンAvsSH'!$B$3:$B$18</c:f>
              <c:numCache>
                <c:formatCode>General</c:formatCode>
                <c:ptCount val="16"/>
                <c:pt idx="0">
                  <c:v>4</c:v>
                </c:pt>
                <c:pt idx="1">
                  <c:v>29</c:v>
                </c:pt>
                <c:pt idx="2">
                  <c:v>48</c:v>
                </c:pt>
                <c:pt idx="3">
                  <c:v>55</c:v>
                </c:pt>
                <c:pt idx="4">
                  <c:v>51</c:v>
                </c:pt>
                <c:pt idx="5">
                  <c:v>45</c:v>
                </c:pt>
                <c:pt idx="6">
                  <c:v>43</c:v>
                </c:pt>
                <c:pt idx="7">
                  <c:v>16</c:v>
                </c:pt>
                <c:pt idx="8">
                  <c:v>54</c:v>
                </c:pt>
                <c:pt idx="9">
                  <c:v>39</c:v>
                </c:pt>
                <c:pt idx="10">
                  <c:v>46</c:v>
                </c:pt>
                <c:pt idx="11">
                  <c:v>46</c:v>
                </c:pt>
                <c:pt idx="12">
                  <c:v>47</c:v>
                </c:pt>
                <c:pt idx="13">
                  <c:v>38</c:v>
                </c:pt>
                <c:pt idx="14">
                  <c:v>48</c:v>
                </c:pt>
                <c:pt idx="15">
                  <c:v>46</c:v>
                </c:pt>
              </c:numCache>
            </c:numRef>
          </c:xVal>
          <c:yVal>
            <c:numRef>
              <c:f>'対照区低ビタミン区　ビタミンAvsSH'!$C$3:$C$18</c:f>
              <c:numCache>
                <c:formatCode>0.000_);[Red]\(0.000\)</c:formatCode>
                <c:ptCount val="16"/>
                <c:pt idx="0">
                  <c:v>4.2159806865689202E-2</c:v>
                </c:pt>
                <c:pt idx="1">
                  <c:v>8.8500264970853226E-2</c:v>
                </c:pt>
                <c:pt idx="2">
                  <c:v>0.14844256020726609</c:v>
                </c:pt>
                <c:pt idx="3">
                  <c:v>8.6851557439792795E-2</c:v>
                </c:pt>
                <c:pt idx="4">
                  <c:v>0.10539951716422306</c:v>
                </c:pt>
                <c:pt idx="5">
                  <c:v>0.11747041158805871</c:v>
                </c:pt>
                <c:pt idx="6">
                  <c:v>0.12789259848083376</c:v>
                </c:pt>
                <c:pt idx="7">
                  <c:v>2.9029029029029051E-2</c:v>
                </c:pt>
                <c:pt idx="8">
                  <c:v>0.12907024671730555</c:v>
                </c:pt>
                <c:pt idx="9">
                  <c:v>9.6920449861626332E-2</c:v>
                </c:pt>
                <c:pt idx="10">
                  <c:v>0.10822587293175535</c:v>
                </c:pt>
                <c:pt idx="11">
                  <c:v>0.12082670906200317</c:v>
                </c:pt>
                <c:pt idx="12">
                  <c:v>7.2778661013955109E-2</c:v>
                </c:pt>
                <c:pt idx="13">
                  <c:v>6.0472236942825171E-2</c:v>
                </c:pt>
                <c:pt idx="14">
                  <c:v>0.10999234528646297</c:v>
                </c:pt>
                <c:pt idx="15">
                  <c:v>6.194429723841488E-2</c:v>
                </c:pt>
              </c:numCache>
            </c:numRef>
          </c:yVal>
          <c:smooth val="0"/>
          <c:extLst>
            <c:ext xmlns:c16="http://schemas.microsoft.com/office/drawing/2014/chart" uri="{C3380CC4-5D6E-409C-BE32-E72D297353CC}">
              <c16:uniqueId val="{00000001-2F07-466A-B1C4-E56FCA14DCE4}"/>
            </c:ext>
          </c:extLst>
        </c:ser>
        <c:dLbls>
          <c:showLegendKey val="0"/>
          <c:showVal val="0"/>
          <c:showCatName val="0"/>
          <c:showSerName val="0"/>
          <c:showPercent val="0"/>
          <c:showBubbleSize val="0"/>
        </c:dLbls>
        <c:axId val="483189880"/>
        <c:axId val="483189224"/>
      </c:scatterChart>
      <c:valAx>
        <c:axId val="483189880"/>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ja-JP" altLang="en-US" sz="1000" b="1">
                    <a:solidFill>
                      <a:schemeClr val="tx1"/>
                    </a:solidFill>
                  </a:rPr>
                  <a:t>ビタミン</a:t>
                </a:r>
                <a:r>
                  <a:rPr lang="en-US" altLang="ja-JP" sz="1000" b="1">
                    <a:solidFill>
                      <a:schemeClr val="tx1"/>
                    </a:solidFill>
                  </a:rPr>
                  <a:t>A</a:t>
                </a:r>
                <a:r>
                  <a:rPr lang="ja-JP" altLang="en-US" sz="1000" b="1">
                    <a:solidFill>
                      <a:schemeClr val="tx1"/>
                    </a:solidFill>
                  </a:rPr>
                  <a:t>濃度</a:t>
                </a:r>
                <a:r>
                  <a:rPr lang="en-US" altLang="ja-JP" sz="1000" b="1">
                    <a:solidFill>
                      <a:schemeClr val="tx1"/>
                    </a:solidFill>
                  </a:rPr>
                  <a:t>(IU/dL)</a:t>
                </a:r>
                <a:endParaRPr lang="ja-JP" altLang="en-US" sz="1000" b="1">
                  <a:solidFill>
                    <a:schemeClr val="tx1"/>
                  </a:solidFill>
                </a:endParaRP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ja-JP"/>
          </a:p>
        </c:txPr>
        <c:crossAx val="483189224"/>
        <c:crosses val="autoZero"/>
        <c:crossBetween val="midCat"/>
      </c:valAx>
      <c:valAx>
        <c:axId val="483189224"/>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altLang="ja-JP" sz="1000" b="1">
                    <a:solidFill>
                      <a:schemeClr val="tx1"/>
                    </a:solidFill>
                  </a:rPr>
                  <a:t>SH(mmol/L)</a:t>
                </a:r>
                <a:endParaRPr lang="ja-JP" altLang="en-US" sz="1000" b="1">
                  <a:solidFill>
                    <a:schemeClr val="tx1"/>
                  </a:solidFill>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ja-JP"/>
            </a:p>
          </c:txPr>
        </c:title>
        <c:numFmt formatCode="0.000_);[Red]\(0.000\)"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ja-JP"/>
          </a:p>
        </c:txPr>
        <c:crossAx val="4831898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altLang="ja-JP" sz="1600" b="1" dirty="0">
                <a:solidFill>
                  <a:schemeClr val="tx1"/>
                </a:solidFill>
              </a:rPr>
              <a:t>TBARS vs Se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ja-JP"/>
        </a:p>
      </c:txPr>
    </c:title>
    <c:autoTitleDeleted val="0"/>
    <c:plotArea>
      <c:layout/>
      <c:scatterChart>
        <c:scatterStyle val="lineMarker"/>
        <c:varyColors val="0"/>
        <c:ser>
          <c:idx val="0"/>
          <c:order val="0"/>
          <c:tx>
            <c:strRef>
              <c:f>'対照区 低ビタミン区 セレンvsTBARS'!$C$3</c:f>
              <c:strCache>
                <c:ptCount val="1"/>
                <c:pt idx="0">
                  <c:v>TBARS
(pg/ml)</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'対照区 低ビタミン区 セレンvsTBARS'!$B$4:$B$19</c:f>
              <c:numCache>
                <c:formatCode>General</c:formatCode>
                <c:ptCount val="16"/>
                <c:pt idx="0">
                  <c:v>8.8000000000000007</c:v>
                </c:pt>
                <c:pt idx="1">
                  <c:v>7.7</c:v>
                </c:pt>
                <c:pt idx="2">
                  <c:v>7.4</c:v>
                </c:pt>
                <c:pt idx="3">
                  <c:v>8.1</c:v>
                </c:pt>
                <c:pt idx="4">
                  <c:v>9.1</c:v>
                </c:pt>
                <c:pt idx="5">
                  <c:v>5.8</c:v>
                </c:pt>
                <c:pt idx="6">
                  <c:v>7.6</c:v>
                </c:pt>
                <c:pt idx="7">
                  <c:v>8.4</c:v>
                </c:pt>
                <c:pt idx="8">
                  <c:v>9.1</c:v>
                </c:pt>
                <c:pt idx="9">
                  <c:v>8.6999999999999993</c:v>
                </c:pt>
                <c:pt idx="10">
                  <c:v>7.5</c:v>
                </c:pt>
                <c:pt idx="11">
                  <c:v>7.7</c:v>
                </c:pt>
                <c:pt idx="12">
                  <c:v>8.9</c:v>
                </c:pt>
                <c:pt idx="13">
                  <c:v>7.6</c:v>
                </c:pt>
                <c:pt idx="14">
                  <c:v>8.3000000000000007</c:v>
                </c:pt>
                <c:pt idx="15">
                  <c:v>7.9</c:v>
                </c:pt>
              </c:numCache>
            </c:numRef>
          </c:xVal>
          <c:yVal>
            <c:numRef>
              <c:f>'対照区 低ビタミン区 セレンvsTBARS'!$C$4:$C$19</c:f>
              <c:numCache>
                <c:formatCode>0.00_ </c:formatCode>
                <c:ptCount val="16"/>
                <c:pt idx="0">
                  <c:v>5.2562057712149244</c:v>
                </c:pt>
                <c:pt idx="1">
                  <c:v>6.16526334297102</c:v>
                </c:pt>
                <c:pt idx="2">
                  <c:v>7.0743209147271102</c:v>
                </c:pt>
                <c:pt idx="3">
                  <c:v>7.0379586118568653</c:v>
                </c:pt>
                <c:pt idx="4">
                  <c:v>4.1289743822373701</c:v>
                </c:pt>
                <c:pt idx="5">
                  <c:v>8.1651900008344196</c:v>
                </c:pt>
                <c:pt idx="6">
                  <c:v>7.9833784864832005</c:v>
                </c:pt>
                <c:pt idx="7">
                  <c:v>5.4743795884363902</c:v>
                </c:pt>
                <c:pt idx="8">
                  <c:v>3.692626747794455</c:v>
                </c:pt>
                <c:pt idx="9">
                  <c:v>7.94701618361296</c:v>
                </c:pt>
                <c:pt idx="10">
                  <c:v>7.3652193376890605</c:v>
                </c:pt>
                <c:pt idx="11">
                  <c:v>6.8561470975056453</c:v>
                </c:pt>
                <c:pt idx="12">
                  <c:v>3.110829901870555</c:v>
                </c:pt>
                <c:pt idx="13">
                  <c:v>4.7471335310315155</c:v>
                </c:pt>
                <c:pt idx="14">
                  <c:v>5.1834811654744399</c:v>
                </c:pt>
                <c:pt idx="15">
                  <c:v>3.8380759592754248</c:v>
                </c:pt>
              </c:numCache>
            </c:numRef>
          </c:yVal>
          <c:smooth val="0"/>
          <c:extLst>
            <c:ext xmlns:c16="http://schemas.microsoft.com/office/drawing/2014/chart" uri="{C3380CC4-5D6E-409C-BE32-E72D297353CC}">
              <c16:uniqueId val="{00000001-86BE-46B8-AEF7-D25CDAC843E4}"/>
            </c:ext>
          </c:extLst>
        </c:ser>
        <c:dLbls>
          <c:showLegendKey val="0"/>
          <c:showVal val="0"/>
          <c:showCatName val="0"/>
          <c:showSerName val="0"/>
          <c:showPercent val="0"/>
          <c:showBubbleSize val="0"/>
        </c:dLbls>
        <c:axId val="331605439"/>
        <c:axId val="138948191"/>
      </c:scatterChart>
      <c:valAx>
        <c:axId val="331605439"/>
        <c:scaling>
          <c:orientation val="minMax"/>
          <c:min val="4"/>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ja-JP" altLang="en-US" sz="1000" b="1" dirty="0">
                    <a:solidFill>
                      <a:schemeClr val="tx1"/>
                    </a:solidFill>
                  </a:rPr>
                  <a:t>セレン</a:t>
                </a:r>
                <a:r>
                  <a:rPr lang="en-US" altLang="ja-JP" sz="1000" b="1" dirty="0">
                    <a:solidFill>
                      <a:schemeClr val="tx1"/>
                    </a:solidFill>
                  </a:rPr>
                  <a:t>(</a:t>
                </a:r>
                <a:r>
                  <a:rPr lang="en-US" altLang="ja-JP" sz="1000" b="1" dirty="0" err="1">
                    <a:solidFill>
                      <a:schemeClr val="tx1"/>
                    </a:solidFill>
                  </a:rPr>
                  <a:t>μg</a:t>
                </a:r>
                <a:r>
                  <a:rPr lang="en-US" altLang="ja-JP" sz="1000" b="1" dirty="0">
                    <a:solidFill>
                      <a:schemeClr val="tx1"/>
                    </a:solidFill>
                  </a:rPr>
                  <a:t>/dL)</a:t>
                </a:r>
                <a:endParaRPr lang="ja-JP" altLang="en-US" sz="1000" b="1" dirty="0">
                  <a:solidFill>
                    <a:schemeClr val="tx1"/>
                  </a:solidFill>
                </a:endParaRP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ja-JP"/>
          </a:p>
        </c:txPr>
        <c:crossAx val="138948191"/>
        <c:crosses val="autoZero"/>
        <c:crossBetween val="midCat"/>
      </c:valAx>
      <c:valAx>
        <c:axId val="138948191"/>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altLang="ja-JP" sz="1000" b="1" dirty="0">
                    <a:solidFill>
                      <a:schemeClr val="tx1"/>
                    </a:solidFill>
                  </a:rPr>
                  <a:t>TBARS(</a:t>
                </a:r>
                <a:r>
                  <a:rPr lang="en-US" altLang="ja-JP" sz="1000" b="1" dirty="0" err="1">
                    <a:solidFill>
                      <a:schemeClr val="tx1"/>
                    </a:solidFill>
                  </a:rPr>
                  <a:t>pg</a:t>
                </a:r>
                <a:r>
                  <a:rPr lang="en-US" altLang="ja-JP" sz="1000" b="1" dirty="0">
                    <a:solidFill>
                      <a:schemeClr val="tx1"/>
                    </a:solidFill>
                  </a:rPr>
                  <a:t>/mL)</a:t>
                </a:r>
                <a:endParaRPr lang="ja-JP" altLang="en-US" sz="1000" b="1" dirty="0">
                  <a:solidFill>
                    <a:schemeClr val="tx1"/>
                  </a:solidFill>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ja-JP"/>
            </a:p>
          </c:txPr>
        </c:title>
        <c:numFmt formatCode="0.00_ "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ja-JP"/>
          </a:p>
        </c:txPr>
        <c:crossAx val="331605439"/>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'試験区　全体　βカロテンvsSH'!$C$2</c:f>
              <c:strCache>
                <c:ptCount val="1"/>
                <c:pt idx="0">
                  <c:v>SH
(mmol/L)</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'試験区　全体　βカロテンvsSH'!$B$3:$B$42</c:f>
              <c:numCache>
                <c:formatCode>General</c:formatCode>
                <c:ptCount val="40"/>
                <c:pt idx="0">
                  <c:v>9.9</c:v>
                </c:pt>
                <c:pt idx="1">
                  <c:v>13</c:v>
                </c:pt>
                <c:pt idx="2">
                  <c:v>8.6</c:v>
                </c:pt>
                <c:pt idx="3">
                  <c:v>17</c:v>
                </c:pt>
                <c:pt idx="4">
                  <c:v>9.4</c:v>
                </c:pt>
                <c:pt idx="5">
                  <c:v>18</c:v>
                </c:pt>
                <c:pt idx="6">
                  <c:v>11</c:v>
                </c:pt>
                <c:pt idx="7">
                  <c:v>10</c:v>
                </c:pt>
                <c:pt idx="8">
                  <c:v>19</c:v>
                </c:pt>
                <c:pt idx="9">
                  <c:v>18</c:v>
                </c:pt>
                <c:pt idx="10">
                  <c:v>9.6999999999999993</c:v>
                </c:pt>
                <c:pt idx="11">
                  <c:v>16</c:v>
                </c:pt>
                <c:pt idx="12">
                  <c:v>11</c:v>
                </c:pt>
                <c:pt idx="13">
                  <c:v>12</c:v>
                </c:pt>
                <c:pt idx="14">
                  <c:v>14</c:v>
                </c:pt>
                <c:pt idx="15">
                  <c:v>17</c:v>
                </c:pt>
                <c:pt idx="16">
                  <c:v>5.8</c:v>
                </c:pt>
                <c:pt idx="17">
                  <c:v>7.6</c:v>
                </c:pt>
                <c:pt idx="18">
                  <c:v>13</c:v>
                </c:pt>
                <c:pt idx="19">
                  <c:v>8.4</c:v>
                </c:pt>
                <c:pt idx="20">
                  <c:v>7.1</c:v>
                </c:pt>
                <c:pt idx="21">
                  <c:v>15</c:v>
                </c:pt>
                <c:pt idx="22">
                  <c:v>8.1</c:v>
                </c:pt>
                <c:pt idx="23">
                  <c:v>11</c:v>
                </c:pt>
                <c:pt idx="24">
                  <c:v>8.1</c:v>
                </c:pt>
                <c:pt idx="25">
                  <c:v>6.9</c:v>
                </c:pt>
                <c:pt idx="26">
                  <c:v>10</c:v>
                </c:pt>
                <c:pt idx="27">
                  <c:v>7.3</c:v>
                </c:pt>
                <c:pt idx="28">
                  <c:v>8.4</c:v>
                </c:pt>
                <c:pt idx="29">
                  <c:v>14</c:v>
                </c:pt>
                <c:pt idx="30">
                  <c:v>12</c:v>
                </c:pt>
                <c:pt idx="31">
                  <c:v>11</c:v>
                </c:pt>
                <c:pt idx="32">
                  <c:v>63</c:v>
                </c:pt>
                <c:pt idx="33">
                  <c:v>25</c:v>
                </c:pt>
                <c:pt idx="34">
                  <c:v>48</c:v>
                </c:pt>
                <c:pt idx="35">
                  <c:v>19</c:v>
                </c:pt>
                <c:pt idx="36">
                  <c:v>34</c:v>
                </c:pt>
                <c:pt idx="37">
                  <c:v>50</c:v>
                </c:pt>
                <c:pt idx="38">
                  <c:v>52</c:v>
                </c:pt>
                <c:pt idx="39">
                  <c:v>29</c:v>
                </c:pt>
              </c:numCache>
            </c:numRef>
          </c:xVal>
          <c:yVal>
            <c:numRef>
              <c:f>'試験区　全体　βカロテンvsSH'!$C$3:$C$42</c:f>
              <c:numCache>
                <c:formatCode>0.000_);[Red]\(0.000\)</c:formatCode>
                <c:ptCount val="40"/>
                <c:pt idx="0">
                  <c:v>0.27088343755010419</c:v>
                </c:pt>
                <c:pt idx="1">
                  <c:v>0.19175885842552509</c:v>
                </c:pt>
                <c:pt idx="2">
                  <c:v>0.24050024050024044</c:v>
                </c:pt>
                <c:pt idx="3">
                  <c:v>0.21853455186788515</c:v>
                </c:pt>
                <c:pt idx="4">
                  <c:v>0.23432740099406774</c:v>
                </c:pt>
                <c:pt idx="5">
                  <c:v>0.25308641975308638</c:v>
                </c:pt>
                <c:pt idx="6">
                  <c:v>0.24402757736091069</c:v>
                </c:pt>
                <c:pt idx="7">
                  <c:v>0.23737373737373721</c:v>
                </c:pt>
                <c:pt idx="8">
                  <c:v>0.17837101170434499</c:v>
                </c:pt>
                <c:pt idx="9">
                  <c:v>0.18221901555234885</c:v>
                </c:pt>
                <c:pt idx="10">
                  <c:v>0.2379349046015713</c:v>
                </c:pt>
                <c:pt idx="11">
                  <c:v>0.2018598685265352</c:v>
                </c:pt>
                <c:pt idx="12">
                  <c:v>0.21532788199454869</c:v>
                </c:pt>
                <c:pt idx="13">
                  <c:v>0.18686868686868685</c:v>
                </c:pt>
                <c:pt idx="14">
                  <c:v>0.20009620009620013</c:v>
                </c:pt>
                <c:pt idx="15">
                  <c:v>0.23007856341189667</c:v>
                </c:pt>
                <c:pt idx="16">
                  <c:v>0.18173801507134843</c:v>
                </c:pt>
                <c:pt idx="17">
                  <c:v>0.21901555234888567</c:v>
                </c:pt>
                <c:pt idx="18">
                  <c:v>0.22029822029822024</c:v>
                </c:pt>
                <c:pt idx="19">
                  <c:v>0.21299999999999999</c:v>
                </c:pt>
                <c:pt idx="20">
                  <c:v>0.188</c:v>
                </c:pt>
                <c:pt idx="21">
                  <c:v>0.216</c:v>
                </c:pt>
                <c:pt idx="22">
                  <c:v>0.221</c:v>
                </c:pt>
                <c:pt idx="23">
                  <c:v>0.23899999999999999</c:v>
                </c:pt>
                <c:pt idx="24">
                  <c:v>0.16682700016033347</c:v>
                </c:pt>
                <c:pt idx="25">
                  <c:v>0.21564854898188232</c:v>
                </c:pt>
                <c:pt idx="26">
                  <c:v>0.21837421837421833</c:v>
                </c:pt>
                <c:pt idx="27">
                  <c:v>0.17684784351451022</c:v>
                </c:pt>
                <c:pt idx="28">
                  <c:v>0.1924803591470258</c:v>
                </c:pt>
                <c:pt idx="29">
                  <c:v>0.20346320346320348</c:v>
                </c:pt>
                <c:pt idx="30">
                  <c:v>0.18783068783068779</c:v>
                </c:pt>
                <c:pt idx="31">
                  <c:v>0.17460317460317462</c:v>
                </c:pt>
                <c:pt idx="32">
                  <c:v>0.13900000000000001</c:v>
                </c:pt>
                <c:pt idx="33">
                  <c:v>0.14654481321147991</c:v>
                </c:pt>
                <c:pt idx="34">
                  <c:v>0.15327881994548662</c:v>
                </c:pt>
                <c:pt idx="35">
                  <c:v>0.12</c:v>
                </c:pt>
                <c:pt idx="36">
                  <c:v>0.17035433702100369</c:v>
                </c:pt>
                <c:pt idx="37">
                  <c:v>0.14299999999999999</c:v>
                </c:pt>
                <c:pt idx="38">
                  <c:v>0.13600000000000001</c:v>
                </c:pt>
                <c:pt idx="39">
                  <c:v>0.13700000000000001</c:v>
                </c:pt>
              </c:numCache>
            </c:numRef>
          </c:yVal>
          <c:smooth val="0"/>
          <c:extLst>
            <c:ext xmlns:c16="http://schemas.microsoft.com/office/drawing/2014/chart" uri="{C3380CC4-5D6E-409C-BE32-E72D297353CC}">
              <c16:uniqueId val="{00000001-9C79-4B24-B848-078BF8C0561E}"/>
            </c:ext>
          </c:extLst>
        </c:ser>
        <c:dLbls>
          <c:showLegendKey val="0"/>
          <c:showVal val="0"/>
          <c:showCatName val="0"/>
          <c:showSerName val="0"/>
          <c:showPercent val="0"/>
          <c:showBubbleSize val="0"/>
        </c:dLbls>
        <c:axId val="1593334479"/>
        <c:axId val="1459195183"/>
      </c:scatterChart>
      <c:valAx>
        <c:axId val="1593334479"/>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altLang="ja-JP" sz="1200" b="1" dirty="0">
                    <a:solidFill>
                      <a:schemeClr val="tx1"/>
                    </a:solidFill>
                  </a:rPr>
                  <a:t>β</a:t>
                </a:r>
                <a:r>
                  <a:rPr lang="ja-JP" altLang="en-US" sz="1200" b="1" dirty="0">
                    <a:solidFill>
                      <a:schemeClr val="tx1"/>
                    </a:solidFill>
                  </a:rPr>
                  <a:t>カロテン</a:t>
                </a:r>
                <a:r>
                  <a:rPr lang="en-US" altLang="ja-JP" sz="1200" b="1" dirty="0">
                    <a:solidFill>
                      <a:schemeClr val="tx1"/>
                    </a:solidFill>
                  </a:rPr>
                  <a:t>(</a:t>
                </a:r>
                <a:r>
                  <a:rPr lang="en-US" altLang="ja-JP" sz="1200" b="1" dirty="0" err="1">
                    <a:solidFill>
                      <a:schemeClr val="tx1"/>
                    </a:solidFill>
                  </a:rPr>
                  <a:t>μg</a:t>
                </a:r>
                <a:r>
                  <a:rPr lang="en-US" altLang="ja-JP" sz="1200" b="1" dirty="0">
                    <a:solidFill>
                      <a:schemeClr val="tx1"/>
                    </a:solidFill>
                  </a:rPr>
                  <a:t>/dL)</a:t>
                </a:r>
                <a:endParaRPr lang="ja-JP" altLang="en-US" sz="1200" b="1" dirty="0">
                  <a:solidFill>
                    <a:schemeClr val="tx1"/>
                  </a:solidFill>
                </a:endParaRP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crossAx val="1459195183"/>
        <c:crosses val="autoZero"/>
        <c:crossBetween val="midCat"/>
      </c:valAx>
      <c:valAx>
        <c:axId val="1459195183"/>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altLang="ja-JP" sz="1200" b="1" dirty="0">
                    <a:solidFill>
                      <a:schemeClr val="tx1"/>
                    </a:solidFill>
                  </a:rPr>
                  <a:t>SH(mmol/L)</a:t>
                </a:r>
                <a:endParaRPr lang="ja-JP" altLang="en-US" sz="1200" b="1" dirty="0">
                  <a:solidFill>
                    <a:schemeClr val="tx1"/>
                  </a:solidFill>
                </a:endParaRP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title>
        <c:numFmt formatCode="0.000_);[Red]\(0.000\)"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crossAx val="1593334479"/>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'試験区　全体　βカロテンvsOSI'!$C$2</c:f>
              <c:strCache>
                <c:ptCount val="1"/>
                <c:pt idx="0">
                  <c:v>酸化ストレス度
(OSI:d-ROMs/BAP*100)</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'試験区　全体　βカロテンvsOSI'!$B$3:$B$42</c:f>
              <c:numCache>
                <c:formatCode>General</c:formatCode>
                <c:ptCount val="40"/>
                <c:pt idx="0">
                  <c:v>9.9</c:v>
                </c:pt>
                <c:pt idx="1">
                  <c:v>13</c:v>
                </c:pt>
                <c:pt idx="2">
                  <c:v>8.6</c:v>
                </c:pt>
                <c:pt idx="3">
                  <c:v>17</c:v>
                </c:pt>
                <c:pt idx="4">
                  <c:v>9.4</c:v>
                </c:pt>
                <c:pt idx="5">
                  <c:v>18</c:v>
                </c:pt>
                <c:pt idx="6">
                  <c:v>11</c:v>
                </c:pt>
                <c:pt idx="7">
                  <c:v>10</c:v>
                </c:pt>
                <c:pt idx="8">
                  <c:v>19</c:v>
                </c:pt>
                <c:pt idx="9">
                  <c:v>18</c:v>
                </c:pt>
                <c:pt idx="10">
                  <c:v>9.6999999999999993</c:v>
                </c:pt>
                <c:pt idx="11">
                  <c:v>16</c:v>
                </c:pt>
                <c:pt idx="12">
                  <c:v>11</c:v>
                </c:pt>
                <c:pt idx="13">
                  <c:v>12</c:v>
                </c:pt>
                <c:pt idx="14">
                  <c:v>14</c:v>
                </c:pt>
                <c:pt idx="15">
                  <c:v>17</c:v>
                </c:pt>
                <c:pt idx="16">
                  <c:v>5.8</c:v>
                </c:pt>
                <c:pt idx="17">
                  <c:v>7.6</c:v>
                </c:pt>
                <c:pt idx="18">
                  <c:v>13</c:v>
                </c:pt>
                <c:pt idx="19">
                  <c:v>8.4</c:v>
                </c:pt>
                <c:pt idx="20">
                  <c:v>7.1</c:v>
                </c:pt>
                <c:pt idx="21">
                  <c:v>15</c:v>
                </c:pt>
                <c:pt idx="22">
                  <c:v>8.1</c:v>
                </c:pt>
                <c:pt idx="23">
                  <c:v>11</c:v>
                </c:pt>
                <c:pt idx="24">
                  <c:v>8.1</c:v>
                </c:pt>
                <c:pt idx="25">
                  <c:v>6.9</c:v>
                </c:pt>
                <c:pt idx="26">
                  <c:v>10</c:v>
                </c:pt>
                <c:pt idx="27">
                  <c:v>7.3</c:v>
                </c:pt>
                <c:pt idx="28">
                  <c:v>8.4</c:v>
                </c:pt>
                <c:pt idx="29">
                  <c:v>14</c:v>
                </c:pt>
                <c:pt idx="30">
                  <c:v>12</c:v>
                </c:pt>
                <c:pt idx="31">
                  <c:v>11</c:v>
                </c:pt>
                <c:pt idx="32">
                  <c:v>63</c:v>
                </c:pt>
                <c:pt idx="33">
                  <c:v>25</c:v>
                </c:pt>
                <c:pt idx="34">
                  <c:v>48</c:v>
                </c:pt>
                <c:pt idx="35">
                  <c:v>19</c:v>
                </c:pt>
                <c:pt idx="36">
                  <c:v>34</c:v>
                </c:pt>
                <c:pt idx="37">
                  <c:v>50</c:v>
                </c:pt>
                <c:pt idx="38">
                  <c:v>52</c:v>
                </c:pt>
                <c:pt idx="39">
                  <c:v>29</c:v>
                </c:pt>
              </c:numCache>
            </c:numRef>
          </c:xVal>
          <c:yVal>
            <c:numRef>
              <c:f>'試験区　全体　βカロテンvsOSI'!$C$3:$C$42</c:f>
              <c:numCache>
                <c:formatCode>0.00_);[Red]\(0.00\)</c:formatCode>
                <c:ptCount val="40"/>
                <c:pt idx="0">
                  <c:v>5.8399696624952595</c:v>
                </c:pt>
                <c:pt idx="1">
                  <c:v>6.4209726443769002</c:v>
                </c:pt>
                <c:pt idx="2">
                  <c:v>5.9935454126325496</c:v>
                </c:pt>
                <c:pt idx="3">
                  <c:v>5.6460369163952224</c:v>
                </c:pt>
                <c:pt idx="4">
                  <c:v>4.6895935685573917</c:v>
                </c:pt>
                <c:pt idx="5">
                  <c:v>5.1097804391217565</c:v>
                </c:pt>
                <c:pt idx="6">
                  <c:v>5.318747642399094</c:v>
                </c:pt>
                <c:pt idx="7">
                  <c:v>4.8613901165126556</c:v>
                </c:pt>
                <c:pt idx="8">
                  <c:v>4.4490789016336461</c:v>
                </c:pt>
                <c:pt idx="9">
                  <c:v>2.3485784919653896</c:v>
                </c:pt>
                <c:pt idx="10">
                  <c:v>2.5862068965517242</c:v>
                </c:pt>
                <c:pt idx="11">
                  <c:v>4.9136276391554707</c:v>
                </c:pt>
                <c:pt idx="12">
                  <c:v>2.3520188161505291</c:v>
                </c:pt>
                <c:pt idx="13">
                  <c:v>4.2291950886766712</c:v>
                </c:pt>
                <c:pt idx="14">
                  <c:v>2.6401299756295695</c:v>
                </c:pt>
                <c:pt idx="15">
                  <c:v>3.400121432908318</c:v>
                </c:pt>
                <c:pt idx="16">
                  <c:v>4.9217002237136462</c:v>
                </c:pt>
                <c:pt idx="17">
                  <c:v>2.735562310030395</c:v>
                </c:pt>
                <c:pt idx="18">
                  <c:v>2.3148148148148149</c:v>
                </c:pt>
                <c:pt idx="19">
                  <c:v>2.4400330851943757</c:v>
                </c:pt>
                <c:pt idx="20">
                  <c:v>3.2275711159737415</c:v>
                </c:pt>
                <c:pt idx="21">
                  <c:v>2.5754527162977867</c:v>
                </c:pt>
                <c:pt idx="22">
                  <c:v>2.5245441795231418</c:v>
                </c:pt>
                <c:pt idx="23">
                  <c:v>2.3238925199709515</c:v>
                </c:pt>
                <c:pt idx="24">
                  <c:v>3.0206677265500796</c:v>
                </c:pt>
                <c:pt idx="25">
                  <c:v>2.6103646833013436</c:v>
                </c:pt>
                <c:pt idx="26">
                  <c:v>3.2742887815351582</c:v>
                </c:pt>
                <c:pt idx="27">
                  <c:v>2.2574257425742572</c:v>
                </c:pt>
                <c:pt idx="28">
                  <c:v>2.2340022718667174</c:v>
                </c:pt>
                <c:pt idx="29">
                  <c:v>3.005332040717402</c:v>
                </c:pt>
                <c:pt idx="30">
                  <c:v>2.5780682643427739</c:v>
                </c:pt>
                <c:pt idx="31">
                  <c:v>2.3624704691191361</c:v>
                </c:pt>
                <c:pt idx="32">
                  <c:v>2.9707295762341634</c:v>
                </c:pt>
                <c:pt idx="33">
                  <c:v>3.6775818639798485</c:v>
                </c:pt>
                <c:pt idx="34">
                  <c:v>2.0393811533052038</c:v>
                </c:pt>
                <c:pt idx="35">
                  <c:v>2.5821596244131455</c:v>
                </c:pt>
                <c:pt idx="36">
                  <c:v>2.1755725190839694</c:v>
                </c:pt>
                <c:pt idx="37">
                  <c:v>2.0773930753564156</c:v>
                </c:pt>
                <c:pt idx="38">
                  <c:v>2.2130013831258646</c:v>
                </c:pt>
                <c:pt idx="39">
                  <c:v>2.9122055674518204</c:v>
                </c:pt>
              </c:numCache>
            </c:numRef>
          </c:yVal>
          <c:smooth val="0"/>
          <c:extLst>
            <c:ext xmlns:c16="http://schemas.microsoft.com/office/drawing/2014/chart" uri="{C3380CC4-5D6E-409C-BE32-E72D297353CC}">
              <c16:uniqueId val="{00000001-AF0E-4B83-80AC-BBA72C9CB9EE}"/>
            </c:ext>
          </c:extLst>
        </c:ser>
        <c:dLbls>
          <c:showLegendKey val="0"/>
          <c:showVal val="0"/>
          <c:showCatName val="0"/>
          <c:showSerName val="0"/>
          <c:showPercent val="0"/>
          <c:showBubbleSize val="0"/>
        </c:dLbls>
        <c:axId val="1239811823"/>
        <c:axId val="1457702943"/>
      </c:scatterChart>
      <c:valAx>
        <c:axId val="1239811823"/>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ja-JP" altLang="en-US" sz="1200" b="1" dirty="0">
                    <a:solidFill>
                      <a:schemeClr val="tx1"/>
                    </a:solidFill>
                  </a:rPr>
                  <a:t>ビタミン</a:t>
                </a:r>
                <a:r>
                  <a:rPr lang="en-US" altLang="ja-JP" sz="1200" b="1" dirty="0">
                    <a:solidFill>
                      <a:schemeClr val="tx1"/>
                    </a:solidFill>
                  </a:rPr>
                  <a:t>A(IU/dL)</a:t>
                </a:r>
                <a:endParaRPr lang="ja-JP" altLang="en-US" sz="1200" b="1" dirty="0">
                  <a:solidFill>
                    <a:schemeClr val="tx1"/>
                  </a:solidFill>
                </a:endParaRP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crossAx val="1457702943"/>
        <c:crosses val="autoZero"/>
        <c:crossBetween val="midCat"/>
      </c:valAx>
      <c:valAx>
        <c:axId val="1457702943"/>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altLang="ja-JP" sz="1200" b="1" dirty="0">
                    <a:solidFill>
                      <a:schemeClr val="tx1"/>
                    </a:solidFill>
                  </a:rPr>
                  <a:t>OSI(d-ROMs/BAP*100)</a:t>
                </a:r>
                <a:endParaRPr lang="ja-JP" altLang="en-US" sz="1200" b="1" dirty="0">
                  <a:solidFill>
                    <a:schemeClr val="tx1"/>
                  </a:solidFill>
                </a:endParaRP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title>
        <c:numFmt formatCode="0.00_);[Red]\(0.00\)"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crossAx val="1239811823"/>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'試験区低VA区　VAvsd-ROMS'!$C$2</c:f>
              <c:strCache>
                <c:ptCount val="1"/>
                <c:pt idx="0">
                  <c:v>d-ROMs
(U.CARR)</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'試験区低VA区　VAvsd-ROMS'!$B$3:$B$18</c:f>
              <c:numCache>
                <c:formatCode>General</c:formatCode>
                <c:ptCount val="16"/>
                <c:pt idx="0">
                  <c:v>19</c:v>
                </c:pt>
                <c:pt idx="1">
                  <c:v>21</c:v>
                </c:pt>
                <c:pt idx="2">
                  <c:v>17</c:v>
                </c:pt>
                <c:pt idx="3">
                  <c:v>28</c:v>
                </c:pt>
                <c:pt idx="4">
                  <c:v>28</c:v>
                </c:pt>
                <c:pt idx="5">
                  <c:v>26</c:v>
                </c:pt>
                <c:pt idx="6">
                  <c:v>19</c:v>
                </c:pt>
                <c:pt idx="7">
                  <c:v>32</c:v>
                </c:pt>
                <c:pt idx="8">
                  <c:v>46</c:v>
                </c:pt>
                <c:pt idx="9">
                  <c:v>39</c:v>
                </c:pt>
                <c:pt idx="10">
                  <c:v>29</c:v>
                </c:pt>
                <c:pt idx="11">
                  <c:v>35</c:v>
                </c:pt>
                <c:pt idx="12">
                  <c:v>24</c:v>
                </c:pt>
                <c:pt idx="13">
                  <c:v>57</c:v>
                </c:pt>
                <c:pt idx="14">
                  <c:v>33</c:v>
                </c:pt>
                <c:pt idx="15">
                  <c:v>27</c:v>
                </c:pt>
              </c:numCache>
            </c:numRef>
          </c:xVal>
          <c:yVal>
            <c:numRef>
              <c:f>'試験区低VA区　VAvsd-ROMS'!$C$3:$C$18</c:f>
              <c:numCache>
                <c:formatCode>0_ </c:formatCode>
                <c:ptCount val="16"/>
                <c:pt idx="0">
                  <c:v>154</c:v>
                </c:pt>
                <c:pt idx="1">
                  <c:v>169</c:v>
                </c:pt>
                <c:pt idx="2">
                  <c:v>130</c:v>
                </c:pt>
                <c:pt idx="3">
                  <c:v>104</c:v>
                </c:pt>
                <c:pt idx="4">
                  <c:v>105</c:v>
                </c:pt>
                <c:pt idx="5">
                  <c:v>128</c:v>
                </c:pt>
                <c:pt idx="6">
                  <c:v>141</c:v>
                </c:pt>
                <c:pt idx="7">
                  <c:v>121</c:v>
                </c:pt>
                <c:pt idx="8">
                  <c:v>128</c:v>
                </c:pt>
                <c:pt idx="9">
                  <c:v>57</c:v>
                </c:pt>
                <c:pt idx="10">
                  <c:v>63</c:v>
                </c:pt>
                <c:pt idx="11">
                  <c:v>128</c:v>
                </c:pt>
                <c:pt idx="12">
                  <c:v>60</c:v>
                </c:pt>
                <c:pt idx="13">
                  <c:v>62</c:v>
                </c:pt>
                <c:pt idx="14">
                  <c:v>65</c:v>
                </c:pt>
                <c:pt idx="15">
                  <c:v>56</c:v>
                </c:pt>
              </c:numCache>
            </c:numRef>
          </c:yVal>
          <c:smooth val="0"/>
          <c:extLst>
            <c:ext xmlns:c16="http://schemas.microsoft.com/office/drawing/2014/chart" uri="{C3380CC4-5D6E-409C-BE32-E72D297353CC}">
              <c16:uniqueId val="{00000001-95AF-44E1-A3B2-D74BC09325E8}"/>
            </c:ext>
          </c:extLst>
        </c:ser>
        <c:dLbls>
          <c:showLegendKey val="0"/>
          <c:showVal val="0"/>
          <c:showCatName val="0"/>
          <c:showSerName val="0"/>
          <c:showPercent val="0"/>
          <c:showBubbleSize val="0"/>
        </c:dLbls>
        <c:axId val="488223792"/>
        <c:axId val="490419264"/>
      </c:scatterChart>
      <c:valAx>
        <c:axId val="488223792"/>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ja-JP" altLang="en-US" sz="1200" b="1" dirty="0">
                    <a:solidFill>
                      <a:schemeClr val="tx1"/>
                    </a:solidFill>
                  </a:rPr>
                  <a:t>ビタミン</a:t>
                </a:r>
                <a:r>
                  <a:rPr lang="en-US" altLang="ja-JP" sz="1200" b="1" dirty="0">
                    <a:solidFill>
                      <a:schemeClr val="tx1"/>
                    </a:solidFill>
                  </a:rPr>
                  <a:t>A(IU/dL)</a:t>
                </a:r>
                <a:endParaRPr lang="ja-JP" altLang="en-US" sz="1200" b="1" dirty="0">
                  <a:solidFill>
                    <a:schemeClr val="tx1"/>
                  </a:solidFill>
                </a:endParaRP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crossAx val="490419264"/>
        <c:crosses val="autoZero"/>
        <c:crossBetween val="midCat"/>
      </c:valAx>
      <c:valAx>
        <c:axId val="490419264"/>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altLang="ja-JP" sz="1200" b="1" dirty="0">
                    <a:solidFill>
                      <a:schemeClr val="tx1"/>
                    </a:solidFill>
                  </a:rPr>
                  <a:t>D-ROMs(U.CARR)</a:t>
                </a:r>
                <a:endParaRPr lang="ja-JP" altLang="en-US" sz="1200" b="1" dirty="0">
                  <a:solidFill>
                    <a:schemeClr val="tx1"/>
                  </a:solidFill>
                </a:endParaRP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title>
        <c:numFmt formatCode="0_ "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crossAx val="4882237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'試験区低VA区 VAvsSH'!$C$2</c:f>
              <c:strCache>
                <c:ptCount val="1"/>
                <c:pt idx="0">
                  <c:v>SH
(mmol/L)</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'試験区低VA区 VAvsSH'!$B$3:$B$18</c:f>
              <c:numCache>
                <c:formatCode>General</c:formatCode>
                <c:ptCount val="16"/>
                <c:pt idx="0">
                  <c:v>19</c:v>
                </c:pt>
                <c:pt idx="1">
                  <c:v>21</c:v>
                </c:pt>
                <c:pt idx="2">
                  <c:v>17</c:v>
                </c:pt>
                <c:pt idx="3">
                  <c:v>28</c:v>
                </c:pt>
                <c:pt idx="4">
                  <c:v>28</c:v>
                </c:pt>
                <c:pt idx="5">
                  <c:v>26</c:v>
                </c:pt>
                <c:pt idx="6">
                  <c:v>19</c:v>
                </c:pt>
                <c:pt idx="7">
                  <c:v>32</c:v>
                </c:pt>
                <c:pt idx="8">
                  <c:v>46</c:v>
                </c:pt>
                <c:pt idx="9">
                  <c:v>39</c:v>
                </c:pt>
                <c:pt idx="10">
                  <c:v>29</c:v>
                </c:pt>
                <c:pt idx="11">
                  <c:v>35</c:v>
                </c:pt>
                <c:pt idx="12">
                  <c:v>24</c:v>
                </c:pt>
                <c:pt idx="13">
                  <c:v>57</c:v>
                </c:pt>
                <c:pt idx="14">
                  <c:v>33</c:v>
                </c:pt>
                <c:pt idx="15">
                  <c:v>27</c:v>
                </c:pt>
              </c:numCache>
            </c:numRef>
          </c:xVal>
          <c:yVal>
            <c:numRef>
              <c:f>'試験区低VA区 VAvsSH'!$C$3:$C$18</c:f>
              <c:numCache>
                <c:formatCode>0.000_);[Red]\(0.000\)</c:formatCode>
                <c:ptCount val="16"/>
                <c:pt idx="0">
                  <c:v>0.27088343755010419</c:v>
                </c:pt>
                <c:pt idx="1">
                  <c:v>0.19175885842552509</c:v>
                </c:pt>
                <c:pt idx="2">
                  <c:v>0.24050024050024044</c:v>
                </c:pt>
                <c:pt idx="3">
                  <c:v>0.21853455186788515</c:v>
                </c:pt>
                <c:pt idx="4">
                  <c:v>0.23432740099406774</c:v>
                </c:pt>
                <c:pt idx="5">
                  <c:v>0.25308641975308638</c:v>
                </c:pt>
                <c:pt idx="6">
                  <c:v>0.24402757736091069</c:v>
                </c:pt>
                <c:pt idx="7">
                  <c:v>0.23737373737373721</c:v>
                </c:pt>
                <c:pt idx="8">
                  <c:v>0.17837101170434499</c:v>
                </c:pt>
                <c:pt idx="9">
                  <c:v>0.18221901555234885</c:v>
                </c:pt>
                <c:pt idx="10">
                  <c:v>0.2379349046015713</c:v>
                </c:pt>
                <c:pt idx="11">
                  <c:v>0.2018598685265352</c:v>
                </c:pt>
                <c:pt idx="12">
                  <c:v>0.21532788199454869</c:v>
                </c:pt>
                <c:pt idx="13">
                  <c:v>0.18686868686868685</c:v>
                </c:pt>
                <c:pt idx="14">
                  <c:v>0.20009620009620013</c:v>
                </c:pt>
                <c:pt idx="15">
                  <c:v>0.23007856341189667</c:v>
                </c:pt>
              </c:numCache>
            </c:numRef>
          </c:yVal>
          <c:smooth val="0"/>
          <c:extLst>
            <c:ext xmlns:c16="http://schemas.microsoft.com/office/drawing/2014/chart" uri="{C3380CC4-5D6E-409C-BE32-E72D297353CC}">
              <c16:uniqueId val="{00000001-F963-4351-B097-1F87D1431010}"/>
            </c:ext>
          </c:extLst>
        </c:ser>
        <c:dLbls>
          <c:showLegendKey val="0"/>
          <c:showVal val="0"/>
          <c:showCatName val="0"/>
          <c:showSerName val="0"/>
          <c:showPercent val="0"/>
          <c:showBubbleSize val="0"/>
        </c:dLbls>
        <c:axId val="488706432"/>
        <c:axId val="556941488"/>
      </c:scatterChart>
      <c:valAx>
        <c:axId val="488706432"/>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ja-JP" altLang="en-US" sz="1200" b="1" dirty="0">
                    <a:solidFill>
                      <a:schemeClr val="tx1"/>
                    </a:solidFill>
                  </a:rPr>
                  <a:t>ビタミン</a:t>
                </a:r>
                <a:r>
                  <a:rPr lang="en-US" altLang="ja-JP" sz="1200" b="1" dirty="0">
                    <a:solidFill>
                      <a:schemeClr val="tx1"/>
                    </a:solidFill>
                  </a:rPr>
                  <a:t>A(IU/dL)</a:t>
                </a:r>
                <a:endParaRPr lang="ja-JP" altLang="en-US" sz="1200" b="1" dirty="0">
                  <a:solidFill>
                    <a:schemeClr val="tx1"/>
                  </a:solidFill>
                </a:endParaRP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crossAx val="556941488"/>
        <c:crosses val="autoZero"/>
        <c:crossBetween val="midCat"/>
      </c:valAx>
      <c:valAx>
        <c:axId val="556941488"/>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altLang="ja-JP" sz="1200" b="1" dirty="0">
                    <a:solidFill>
                      <a:schemeClr val="tx1"/>
                    </a:solidFill>
                  </a:rPr>
                  <a:t>SH(mmol/L)</a:t>
                </a:r>
                <a:endParaRPr lang="ja-JP" altLang="en-US" sz="1200" b="1" dirty="0">
                  <a:solidFill>
                    <a:schemeClr val="tx1"/>
                  </a:solidFill>
                </a:endParaRP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title>
        <c:numFmt formatCode="0.000_);[Red]\(0.000\)"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crossAx val="48870643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'試験区低VA区　βカロテンvsSH'!$C$2</c:f>
              <c:strCache>
                <c:ptCount val="1"/>
                <c:pt idx="0">
                  <c:v>SH
(mmol/L)</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'試験区低VA区　βカロテンvsSH'!$B$3:$B$18</c:f>
              <c:numCache>
                <c:formatCode>General</c:formatCode>
                <c:ptCount val="16"/>
                <c:pt idx="0">
                  <c:v>9.9</c:v>
                </c:pt>
                <c:pt idx="1">
                  <c:v>13</c:v>
                </c:pt>
                <c:pt idx="2">
                  <c:v>8.6</c:v>
                </c:pt>
                <c:pt idx="3">
                  <c:v>17</c:v>
                </c:pt>
                <c:pt idx="4">
                  <c:v>9.4</c:v>
                </c:pt>
                <c:pt idx="5">
                  <c:v>18</c:v>
                </c:pt>
                <c:pt idx="6">
                  <c:v>11</c:v>
                </c:pt>
                <c:pt idx="7">
                  <c:v>10</c:v>
                </c:pt>
                <c:pt idx="8">
                  <c:v>19</c:v>
                </c:pt>
                <c:pt idx="9">
                  <c:v>18</c:v>
                </c:pt>
                <c:pt idx="10">
                  <c:v>9.6999999999999993</c:v>
                </c:pt>
                <c:pt idx="11">
                  <c:v>16</c:v>
                </c:pt>
                <c:pt idx="12">
                  <c:v>11</c:v>
                </c:pt>
                <c:pt idx="13">
                  <c:v>12</c:v>
                </c:pt>
                <c:pt idx="14">
                  <c:v>14</c:v>
                </c:pt>
                <c:pt idx="15">
                  <c:v>17</c:v>
                </c:pt>
              </c:numCache>
            </c:numRef>
          </c:xVal>
          <c:yVal>
            <c:numRef>
              <c:f>'試験区低VA区　βカロテンvsSH'!$C$3:$C$18</c:f>
              <c:numCache>
                <c:formatCode>0.000_);[Red]\(0.000\)</c:formatCode>
                <c:ptCount val="16"/>
                <c:pt idx="0">
                  <c:v>0.27088343755010419</c:v>
                </c:pt>
                <c:pt idx="1">
                  <c:v>0.19175885842552509</c:v>
                </c:pt>
                <c:pt idx="2">
                  <c:v>0.24050024050024044</c:v>
                </c:pt>
                <c:pt idx="3">
                  <c:v>0.21853455186788515</c:v>
                </c:pt>
                <c:pt idx="4">
                  <c:v>0.23432740099406774</c:v>
                </c:pt>
                <c:pt idx="5">
                  <c:v>0.25308641975308638</c:v>
                </c:pt>
                <c:pt idx="6">
                  <c:v>0.24402757736091069</c:v>
                </c:pt>
                <c:pt idx="7">
                  <c:v>0.23737373737373721</c:v>
                </c:pt>
                <c:pt idx="8">
                  <c:v>0.17837101170434499</c:v>
                </c:pt>
                <c:pt idx="9">
                  <c:v>0.18221901555234885</c:v>
                </c:pt>
                <c:pt idx="10">
                  <c:v>0.2379349046015713</c:v>
                </c:pt>
                <c:pt idx="11">
                  <c:v>0.2018598685265352</c:v>
                </c:pt>
                <c:pt idx="12">
                  <c:v>0.21532788199454869</c:v>
                </c:pt>
                <c:pt idx="13">
                  <c:v>0.18686868686868685</c:v>
                </c:pt>
                <c:pt idx="14">
                  <c:v>0.20009620009620013</c:v>
                </c:pt>
                <c:pt idx="15">
                  <c:v>0.23007856341189667</c:v>
                </c:pt>
              </c:numCache>
            </c:numRef>
          </c:yVal>
          <c:smooth val="0"/>
          <c:extLst>
            <c:ext xmlns:c16="http://schemas.microsoft.com/office/drawing/2014/chart" uri="{C3380CC4-5D6E-409C-BE32-E72D297353CC}">
              <c16:uniqueId val="{00000001-BB26-494E-A803-5E8D4069D05D}"/>
            </c:ext>
          </c:extLst>
        </c:ser>
        <c:dLbls>
          <c:showLegendKey val="0"/>
          <c:showVal val="0"/>
          <c:showCatName val="0"/>
          <c:showSerName val="0"/>
          <c:showPercent val="0"/>
          <c:showBubbleSize val="0"/>
        </c:dLbls>
        <c:axId val="1891528367"/>
        <c:axId val="1890412367"/>
      </c:scatterChart>
      <c:valAx>
        <c:axId val="1891528367"/>
        <c:scaling>
          <c:orientation val="minMax"/>
          <c:min val="8"/>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altLang="ja-JP" sz="1200" b="1" dirty="0">
                    <a:solidFill>
                      <a:schemeClr val="tx1"/>
                    </a:solidFill>
                  </a:rPr>
                  <a:t>β</a:t>
                </a:r>
                <a:r>
                  <a:rPr lang="ja-JP" altLang="en-US" sz="1200" b="1" dirty="0">
                    <a:solidFill>
                      <a:schemeClr val="tx1"/>
                    </a:solidFill>
                  </a:rPr>
                  <a:t>カロチン</a:t>
                </a:r>
                <a:r>
                  <a:rPr lang="en-US" altLang="ja-JP" sz="1200" b="1" dirty="0">
                    <a:solidFill>
                      <a:schemeClr val="tx1"/>
                    </a:solidFill>
                  </a:rPr>
                  <a:t>(</a:t>
                </a:r>
                <a:r>
                  <a:rPr lang="en-US" altLang="ja-JP" sz="1200" b="1" dirty="0" err="1">
                    <a:solidFill>
                      <a:schemeClr val="tx1"/>
                    </a:solidFill>
                  </a:rPr>
                  <a:t>pg</a:t>
                </a:r>
                <a:r>
                  <a:rPr lang="en-US" altLang="ja-JP" sz="1200" b="1" dirty="0">
                    <a:solidFill>
                      <a:schemeClr val="tx1"/>
                    </a:solidFill>
                  </a:rPr>
                  <a:t>/dL)</a:t>
                </a:r>
                <a:endParaRPr lang="ja-JP" altLang="en-US" sz="1200" b="1" dirty="0">
                  <a:solidFill>
                    <a:schemeClr val="tx1"/>
                  </a:solidFill>
                </a:endParaRP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crossAx val="1890412367"/>
        <c:crosses val="autoZero"/>
        <c:crossBetween val="midCat"/>
      </c:valAx>
      <c:valAx>
        <c:axId val="1890412367"/>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altLang="ja-JP" sz="1200" b="1" dirty="0">
                    <a:solidFill>
                      <a:schemeClr val="tx1"/>
                    </a:solidFill>
                  </a:rPr>
                  <a:t>SH(mmol/L)</a:t>
                </a:r>
                <a:endParaRPr lang="ja-JP" altLang="en-US" sz="1200" b="1" dirty="0">
                  <a:solidFill>
                    <a:schemeClr val="tx1"/>
                  </a:solidFill>
                </a:endParaRP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title>
        <c:numFmt formatCode="0.000_);[Red]\(0.000\)"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crossAx val="1891528367"/>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'試験区低VA区　VEvsSH'!$C$2</c:f>
              <c:strCache>
                <c:ptCount val="1"/>
                <c:pt idx="0">
                  <c:v>SH
(mmol/L)</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'試験区低VA区　VEvsSH'!$B$3:$B$18</c:f>
              <c:numCache>
                <c:formatCode>General</c:formatCode>
                <c:ptCount val="16"/>
                <c:pt idx="0">
                  <c:v>0.77</c:v>
                </c:pt>
                <c:pt idx="1">
                  <c:v>1.33</c:v>
                </c:pt>
                <c:pt idx="2">
                  <c:v>0.43</c:v>
                </c:pt>
                <c:pt idx="3">
                  <c:v>1.06</c:v>
                </c:pt>
                <c:pt idx="4">
                  <c:v>1.22</c:v>
                </c:pt>
                <c:pt idx="5">
                  <c:v>1.62</c:v>
                </c:pt>
                <c:pt idx="6">
                  <c:v>1.02</c:v>
                </c:pt>
                <c:pt idx="7">
                  <c:v>1.1000000000000001</c:v>
                </c:pt>
                <c:pt idx="8">
                  <c:v>1.36</c:v>
                </c:pt>
                <c:pt idx="9">
                  <c:v>1.48</c:v>
                </c:pt>
                <c:pt idx="10">
                  <c:v>0.76</c:v>
                </c:pt>
                <c:pt idx="11">
                  <c:v>1.1000000000000001</c:v>
                </c:pt>
                <c:pt idx="12">
                  <c:v>0.99</c:v>
                </c:pt>
                <c:pt idx="13">
                  <c:v>1.24</c:v>
                </c:pt>
                <c:pt idx="14">
                  <c:v>1.04</c:v>
                </c:pt>
                <c:pt idx="15">
                  <c:v>1.27</c:v>
                </c:pt>
              </c:numCache>
            </c:numRef>
          </c:xVal>
          <c:yVal>
            <c:numRef>
              <c:f>'試験区低VA区　VEvsSH'!$C$3:$C$18</c:f>
              <c:numCache>
                <c:formatCode>0.000_);[Red]\(0.000\)</c:formatCode>
                <c:ptCount val="16"/>
                <c:pt idx="0">
                  <c:v>0.27088343755010419</c:v>
                </c:pt>
                <c:pt idx="1">
                  <c:v>0.19175885842552509</c:v>
                </c:pt>
                <c:pt idx="2">
                  <c:v>0.24050024050024044</c:v>
                </c:pt>
                <c:pt idx="3">
                  <c:v>0.21853455186788515</c:v>
                </c:pt>
                <c:pt idx="4">
                  <c:v>0.23432740099406774</c:v>
                </c:pt>
                <c:pt idx="5">
                  <c:v>0.25308641975308638</c:v>
                </c:pt>
                <c:pt idx="6">
                  <c:v>0.24402757736091069</c:v>
                </c:pt>
                <c:pt idx="7">
                  <c:v>0.23737373737373721</c:v>
                </c:pt>
                <c:pt idx="8">
                  <c:v>0.17837101170434499</c:v>
                </c:pt>
                <c:pt idx="9">
                  <c:v>0.18221901555234885</c:v>
                </c:pt>
                <c:pt idx="10">
                  <c:v>0.2379349046015713</c:v>
                </c:pt>
                <c:pt idx="11">
                  <c:v>0.2018598685265352</c:v>
                </c:pt>
                <c:pt idx="12">
                  <c:v>0.21532788199454869</c:v>
                </c:pt>
                <c:pt idx="13">
                  <c:v>0.18686868686868685</c:v>
                </c:pt>
                <c:pt idx="14">
                  <c:v>0.20009620009620013</c:v>
                </c:pt>
                <c:pt idx="15">
                  <c:v>0.23007856341189667</c:v>
                </c:pt>
              </c:numCache>
            </c:numRef>
          </c:yVal>
          <c:smooth val="0"/>
          <c:extLst>
            <c:ext xmlns:c16="http://schemas.microsoft.com/office/drawing/2014/chart" uri="{C3380CC4-5D6E-409C-BE32-E72D297353CC}">
              <c16:uniqueId val="{00000001-5535-43BD-B864-CC3C20D1323B}"/>
            </c:ext>
          </c:extLst>
        </c:ser>
        <c:dLbls>
          <c:showLegendKey val="0"/>
          <c:showVal val="0"/>
          <c:showCatName val="0"/>
          <c:showSerName val="0"/>
          <c:showPercent val="0"/>
          <c:showBubbleSize val="0"/>
        </c:dLbls>
        <c:axId val="1812559647"/>
        <c:axId val="1925681855"/>
      </c:scatterChart>
      <c:valAx>
        <c:axId val="1812559647"/>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ja-JP" altLang="en-US" sz="1200" b="1" dirty="0">
                    <a:solidFill>
                      <a:schemeClr val="tx1"/>
                    </a:solidFill>
                  </a:rPr>
                  <a:t>ビタミン</a:t>
                </a:r>
                <a:r>
                  <a:rPr lang="en-US" altLang="ja-JP" sz="1200" b="1" dirty="0">
                    <a:solidFill>
                      <a:schemeClr val="tx1"/>
                    </a:solidFill>
                  </a:rPr>
                  <a:t>E(mg/dL)</a:t>
                </a:r>
                <a:endParaRPr lang="ja-JP" altLang="en-US" sz="1200" b="1" dirty="0">
                  <a:solidFill>
                    <a:schemeClr val="tx1"/>
                  </a:solidFill>
                </a:endParaRP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crossAx val="1925681855"/>
        <c:crosses val="autoZero"/>
        <c:crossBetween val="midCat"/>
      </c:valAx>
      <c:valAx>
        <c:axId val="1925681855"/>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altLang="ja-JP" sz="1200" b="1" dirty="0">
                    <a:solidFill>
                      <a:schemeClr val="tx1"/>
                    </a:solidFill>
                  </a:rPr>
                  <a:t>SH(mmol/L)</a:t>
                </a:r>
                <a:endParaRPr lang="ja-JP" altLang="en-US" sz="1200" b="1" dirty="0">
                  <a:solidFill>
                    <a:schemeClr val="tx1"/>
                  </a:solidFill>
                </a:endParaRP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title>
        <c:numFmt formatCode="0.000_);[Red]\(0.000\)"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crossAx val="1812559647"/>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Sheet1!$N$5</c:f>
              <c:strCache>
                <c:ptCount val="1"/>
                <c:pt idx="0">
                  <c:v>平均値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Sheet1!$J$7:$J$8</c:f>
                <c:numCache>
                  <c:formatCode>General</c:formatCode>
                  <c:ptCount val="2"/>
                  <c:pt idx="0">
                    <c:v>3.5987689312475792E-2</c:v>
                  </c:pt>
                  <c:pt idx="1">
                    <c:v>4.9449469157919333E-2</c:v>
                  </c:pt>
                </c:numCache>
              </c:numRef>
            </c:plus>
            <c:minus>
              <c:numRef>
                <c:f>Sheet1!$J$7:$J$8</c:f>
                <c:numCache>
                  <c:formatCode>General</c:formatCode>
                  <c:ptCount val="2"/>
                  <c:pt idx="0">
                    <c:v>3.5987689312475792E-2</c:v>
                  </c:pt>
                  <c:pt idx="1">
                    <c:v>4.9449469157919333E-2</c:v>
                  </c:pt>
                </c:numCache>
              </c:numRef>
            </c:minus>
            <c:spPr>
              <a:noFill/>
              <a:ln w="9525" cap="flat" cmpd="sng" algn="ctr">
                <a:solidFill>
                  <a:schemeClr val="tx1"/>
                </a:solidFill>
                <a:round/>
              </a:ln>
              <a:effectLst/>
            </c:spPr>
          </c:errBars>
          <c:cat>
            <c:strRef>
              <c:f>Sheet1!$M$6:$M$7</c:f>
              <c:strCache>
                <c:ptCount val="2"/>
                <c:pt idx="0">
                  <c:v>試験区</c:v>
                </c:pt>
                <c:pt idx="1">
                  <c:v>対照区</c:v>
                </c:pt>
              </c:strCache>
            </c:strRef>
          </c:cat>
          <c:val>
            <c:numRef>
              <c:f>Sheet1!$N$6:$N$7</c:f>
              <c:numCache>
                <c:formatCode>General</c:formatCode>
                <c:ptCount val="2"/>
                <c:pt idx="0">
                  <c:v>0.95550000000000002</c:v>
                </c:pt>
                <c:pt idx="1">
                  <c:v>0.52574999999999994</c:v>
                </c:pt>
              </c:numCache>
            </c:numRef>
          </c:val>
          <c:extLst>
            <c:ext xmlns:c16="http://schemas.microsoft.com/office/drawing/2014/chart" uri="{C3380CC4-5D6E-409C-BE32-E72D297353CC}">
              <c16:uniqueId val="{00000000-532D-441B-9D8B-434110B3F33F}"/>
            </c:ext>
          </c:extLst>
        </c:ser>
        <c:dLbls>
          <c:dLblPos val="outEnd"/>
          <c:showLegendKey val="0"/>
          <c:showVal val="1"/>
          <c:showCatName val="0"/>
          <c:showSerName val="0"/>
          <c:showPercent val="0"/>
          <c:showBubbleSize val="0"/>
        </c:dLbls>
        <c:gapWidth val="219"/>
        <c:overlap val="-27"/>
        <c:axId val="810686704"/>
        <c:axId val="817618336"/>
      </c:barChart>
      <c:catAx>
        <c:axId val="8106867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crossAx val="817618336"/>
        <c:crosses val="autoZero"/>
        <c:auto val="1"/>
        <c:lblAlgn val="ctr"/>
        <c:lblOffset val="100"/>
        <c:noMultiLvlLbl val="0"/>
      </c:catAx>
      <c:valAx>
        <c:axId val="817618336"/>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ja-JP" altLang="en-US" sz="1100" b="1" dirty="0">
                    <a:solidFill>
                      <a:schemeClr val="tx1"/>
                    </a:solidFill>
                  </a:rPr>
                  <a:t>ビタミン</a:t>
                </a:r>
                <a:r>
                  <a:rPr lang="en-US" altLang="ja-JP" sz="1100" b="1" dirty="0">
                    <a:solidFill>
                      <a:schemeClr val="tx1"/>
                    </a:solidFill>
                  </a:rPr>
                  <a:t>E(mg/dL)</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ja-JP"/>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crossAx val="810686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0.58106</cdr:x>
      <cdr:y>0.10747</cdr:y>
    </cdr:from>
    <cdr:to>
      <cdr:x>0.80935</cdr:x>
      <cdr:y>0.20611</cdr:y>
    </cdr:to>
    <cdr:sp macro="" textlink="">
      <cdr:nvSpPr>
        <cdr:cNvPr id="2" name="テキスト ボックス 4">
          <a:extLst xmlns:a="http://schemas.openxmlformats.org/drawingml/2006/main">
            <a:ext uri="{FF2B5EF4-FFF2-40B4-BE49-F238E27FC236}">
              <a16:creationId xmlns:a16="http://schemas.microsoft.com/office/drawing/2014/main" id="{A3E47EF3-CAFA-4BB2-8630-D107964D6AD9}"/>
            </a:ext>
          </a:extLst>
        </cdr:cNvPr>
        <cdr:cNvSpPr txBox="1"/>
      </cdr:nvSpPr>
      <cdr:spPr>
        <a:xfrm xmlns:a="http://schemas.openxmlformats.org/drawingml/2006/main">
          <a:off x="2382623" y="301786"/>
          <a:ext cx="93610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200" b="1" dirty="0"/>
            <a:t>p=</a:t>
          </a:r>
          <a:r>
            <a:rPr kumimoji="1" lang="en-US" altLang="ja-JP" sz="1200" b="1" dirty="0"/>
            <a:t>-0.6263</a:t>
          </a:r>
          <a:endParaRPr kumimoji="1" lang="ja-JP" altLang="en-US" sz="12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9DDAE3C9-CE8A-4D33-8369-69D7221EC96D}" type="datetimeFigureOut">
              <a:rPr kumimoji="1" lang="ja-JP" altLang="en-US" smtClean="0"/>
              <a:t>2021/7/24</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2EBBD168-63E8-4025-9E2C-FFB7A39345AD}" type="slidenum">
              <a:rPr kumimoji="1" lang="ja-JP" altLang="en-US" smtClean="0"/>
              <a:t>‹#›</a:t>
            </a:fld>
            <a:endParaRPr kumimoji="1" lang="ja-JP" altLang="en-US"/>
          </a:p>
        </p:txBody>
      </p:sp>
    </p:spTree>
    <p:extLst>
      <p:ext uri="{BB962C8B-B14F-4D97-AF65-F5344CB8AC3E}">
        <p14:creationId xmlns:p14="http://schemas.microsoft.com/office/powerpoint/2010/main" val="211095827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08T06:52:46.191"/>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08T06:52:46.645"/>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08T06:52:48.253"/>
    </inkml:context>
    <inkml:brush xml:id="br0">
      <inkml:brushProperty name="width" value="0.05" units="cm"/>
      <inkml:brushProperty name="height" value="0.05" units="cm"/>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826CE908-E2F9-4597-9822-C0622D27A0A9}" type="datetimeFigureOut">
              <a:rPr kumimoji="1" lang="ja-JP" altLang="en-US" smtClean="0"/>
              <a:t>2021/7/24</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E853F8B9-9285-464B-BC71-7D83B3E0051E}" type="slidenum">
              <a:rPr kumimoji="1" lang="ja-JP" altLang="en-US" smtClean="0"/>
              <a:t>‹#›</a:t>
            </a:fld>
            <a:endParaRPr kumimoji="1" lang="ja-JP" altLang="en-US"/>
          </a:p>
        </p:txBody>
      </p:sp>
    </p:spTree>
    <p:extLst>
      <p:ext uri="{BB962C8B-B14F-4D97-AF65-F5344CB8AC3E}">
        <p14:creationId xmlns:p14="http://schemas.microsoft.com/office/powerpoint/2010/main" val="2176214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53F8B9-9285-464B-BC71-7D83B3E0051E}" type="slidenum">
              <a:rPr kumimoji="1" lang="ja-JP" altLang="en-US" smtClean="0"/>
              <a:t>1</a:t>
            </a:fld>
            <a:endParaRPr kumimoji="1" lang="ja-JP" altLang="en-US"/>
          </a:p>
        </p:txBody>
      </p:sp>
    </p:spTree>
    <p:extLst>
      <p:ext uri="{BB962C8B-B14F-4D97-AF65-F5344CB8AC3E}">
        <p14:creationId xmlns:p14="http://schemas.microsoft.com/office/powerpoint/2010/main" val="3472476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TBARS</a:t>
            </a:r>
            <a:r>
              <a:rPr kumimoji="1" lang="ja-JP" altLang="en-US" dirty="0"/>
              <a:t>は全供試牛群、高月齢群ともに試験区が有意に低値を示しました。</a:t>
            </a:r>
          </a:p>
        </p:txBody>
      </p:sp>
      <p:sp>
        <p:nvSpPr>
          <p:cNvPr id="4" name="スライド番号プレースホルダー 3"/>
          <p:cNvSpPr>
            <a:spLocks noGrp="1"/>
          </p:cNvSpPr>
          <p:nvPr>
            <p:ph type="sldNum" sz="quarter" idx="10"/>
          </p:nvPr>
        </p:nvSpPr>
        <p:spPr/>
        <p:txBody>
          <a:bodyPr/>
          <a:lstStyle/>
          <a:p>
            <a:fld id="{E853F8B9-9285-464B-BC71-7D83B3E0051E}" type="slidenum">
              <a:rPr kumimoji="1" lang="ja-JP" altLang="en-US" smtClean="0"/>
              <a:t>10</a:t>
            </a:fld>
            <a:endParaRPr kumimoji="1" lang="ja-JP" altLang="en-US"/>
          </a:p>
        </p:txBody>
      </p:sp>
    </p:spTree>
    <p:extLst>
      <p:ext uri="{BB962C8B-B14F-4D97-AF65-F5344CB8AC3E}">
        <p14:creationId xmlns:p14="http://schemas.microsoft.com/office/powerpoint/2010/main" val="3018572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SH</a:t>
            </a:r>
            <a:r>
              <a:rPr kumimoji="1" lang="ja-JP" altLang="en-US" dirty="0"/>
              <a:t>は全供試牛群、高月齢群ともに試験区が有意に高値を示しました。</a:t>
            </a:r>
            <a:endParaRPr kumimoji="1" lang="en-US" altLang="ja-JP" dirty="0"/>
          </a:p>
        </p:txBody>
      </p:sp>
      <p:sp>
        <p:nvSpPr>
          <p:cNvPr id="4" name="スライド番号プレースホルダー 3"/>
          <p:cNvSpPr>
            <a:spLocks noGrp="1"/>
          </p:cNvSpPr>
          <p:nvPr>
            <p:ph type="sldNum" sz="quarter" idx="10"/>
          </p:nvPr>
        </p:nvSpPr>
        <p:spPr/>
        <p:txBody>
          <a:bodyPr/>
          <a:lstStyle/>
          <a:p>
            <a:fld id="{E853F8B9-9285-464B-BC71-7D83B3E0051E}" type="slidenum">
              <a:rPr kumimoji="1" lang="ja-JP" altLang="en-US" smtClean="0"/>
              <a:t>11</a:t>
            </a:fld>
            <a:endParaRPr kumimoji="1" lang="ja-JP" altLang="en-US"/>
          </a:p>
        </p:txBody>
      </p:sp>
    </p:spTree>
    <p:extLst>
      <p:ext uri="{BB962C8B-B14F-4D97-AF65-F5344CB8AC3E}">
        <p14:creationId xmlns:p14="http://schemas.microsoft.com/office/powerpoint/2010/main" val="1592038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1984</a:t>
            </a:r>
            <a:r>
              <a:rPr kumimoji="1" lang="ja-JP" altLang="en-US" dirty="0"/>
              <a:t>年に新林らは、</a:t>
            </a:r>
            <a:endParaRPr kumimoji="1" lang="en-US" altLang="ja-JP" dirty="0"/>
          </a:p>
          <a:p>
            <a:r>
              <a:rPr kumimoji="1" lang="ja-JP" altLang="en-US" dirty="0"/>
              <a:t>脂肪壊死発症牛の正常脂肪組織、脂肪壊死組織における脂肪酸組成および過酸化脂質、過酸化物価を測定、評価しており、</a:t>
            </a:r>
            <a:endParaRPr kumimoji="1" lang="en-US" altLang="ja-JP" dirty="0"/>
          </a:p>
          <a:p>
            <a:r>
              <a:rPr kumimoji="1" lang="ja-JP" altLang="en-US" dirty="0"/>
              <a:t>脂肪壊死組織は正常脂肪組織に比べ、不飽和脂肪酸</a:t>
            </a:r>
            <a:r>
              <a:rPr kumimoji="1" lang="en-US" altLang="ja-JP" dirty="0"/>
              <a:t>/</a:t>
            </a:r>
            <a:r>
              <a:rPr kumimoji="1" lang="ja-JP" altLang="en-US" dirty="0"/>
              <a:t>飽和脂肪酸の比が小さく、不飽和脂肪酸の割合が少ないことを示しており、</a:t>
            </a:r>
            <a:endParaRPr kumimoji="1" lang="en-US" altLang="ja-JP" dirty="0"/>
          </a:p>
          <a:p>
            <a:r>
              <a:rPr kumimoji="1" lang="ja-JP" altLang="en-US" dirty="0"/>
              <a:t>また、脂肪壊死組織は正常脂肪組織と比べ酸化されている割合が高く、脂肪壊死組織には過酸化脂質が多量に含まれていることを明らかにしたと報告している</a:t>
            </a:r>
            <a:endParaRPr kumimoji="1" lang="en-US" altLang="ja-JP" dirty="0"/>
          </a:p>
          <a:p>
            <a:r>
              <a:rPr kumimoji="1" lang="ja-JP" altLang="en-US" dirty="0"/>
              <a:t>脂肪壊死症は脂肪組織の過酸化により引き起こされる疾患であると考えられる</a:t>
            </a:r>
          </a:p>
        </p:txBody>
      </p:sp>
      <p:sp>
        <p:nvSpPr>
          <p:cNvPr id="4" name="スライド番号プレースホルダー 3"/>
          <p:cNvSpPr>
            <a:spLocks noGrp="1"/>
          </p:cNvSpPr>
          <p:nvPr>
            <p:ph type="sldNum" sz="quarter" idx="10"/>
          </p:nvPr>
        </p:nvSpPr>
        <p:spPr/>
        <p:txBody>
          <a:bodyPr/>
          <a:lstStyle/>
          <a:p>
            <a:fld id="{E853F8B9-9285-464B-BC71-7D83B3E0051E}" type="slidenum">
              <a:rPr kumimoji="1" lang="ja-JP" altLang="en-US" smtClean="0"/>
              <a:t>12</a:t>
            </a:fld>
            <a:endParaRPr kumimoji="1" lang="ja-JP" altLang="en-US"/>
          </a:p>
        </p:txBody>
      </p:sp>
    </p:spTree>
    <p:extLst>
      <p:ext uri="{BB962C8B-B14F-4D97-AF65-F5344CB8AC3E}">
        <p14:creationId xmlns:p14="http://schemas.microsoft.com/office/powerpoint/2010/main" val="2118042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本研究におけるスライドに記載してある期間における黒毛和種の全出荷頭数における脂肪壊死症の発生についてです。</a:t>
            </a:r>
          </a:p>
        </p:txBody>
      </p:sp>
      <p:sp>
        <p:nvSpPr>
          <p:cNvPr id="4" name="スライド番号プレースホルダー 3"/>
          <p:cNvSpPr>
            <a:spLocks noGrp="1"/>
          </p:cNvSpPr>
          <p:nvPr>
            <p:ph type="sldNum" sz="quarter" idx="10"/>
          </p:nvPr>
        </p:nvSpPr>
        <p:spPr/>
        <p:txBody>
          <a:bodyPr/>
          <a:lstStyle/>
          <a:p>
            <a:fld id="{E853F8B9-9285-464B-BC71-7D83B3E0051E}" type="slidenum">
              <a:rPr kumimoji="1" lang="ja-JP" altLang="en-US" smtClean="0"/>
              <a:t>13</a:t>
            </a:fld>
            <a:endParaRPr kumimoji="1" lang="ja-JP" altLang="en-US"/>
          </a:p>
        </p:txBody>
      </p:sp>
    </p:spTree>
    <p:extLst>
      <p:ext uri="{BB962C8B-B14F-4D97-AF65-F5344CB8AC3E}">
        <p14:creationId xmlns:p14="http://schemas.microsoft.com/office/powerpoint/2010/main" val="846497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黒毛和種去勢</a:t>
            </a:r>
          </a:p>
        </p:txBody>
      </p:sp>
      <p:sp>
        <p:nvSpPr>
          <p:cNvPr id="4" name="スライド番号プレースホルダー 3"/>
          <p:cNvSpPr>
            <a:spLocks noGrp="1"/>
          </p:cNvSpPr>
          <p:nvPr>
            <p:ph type="sldNum" sz="quarter" idx="10"/>
          </p:nvPr>
        </p:nvSpPr>
        <p:spPr/>
        <p:txBody>
          <a:bodyPr/>
          <a:lstStyle/>
          <a:p>
            <a:fld id="{E853F8B9-9285-464B-BC71-7D83B3E0051E}" type="slidenum">
              <a:rPr kumimoji="1" lang="ja-JP" altLang="en-US" smtClean="0"/>
              <a:t>14</a:t>
            </a:fld>
            <a:endParaRPr kumimoji="1" lang="ja-JP" altLang="en-US"/>
          </a:p>
        </p:txBody>
      </p:sp>
    </p:spTree>
    <p:extLst>
      <p:ext uri="{BB962C8B-B14F-4D97-AF65-F5344CB8AC3E}">
        <p14:creationId xmlns:p14="http://schemas.microsoft.com/office/powerpoint/2010/main" val="904828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53F8B9-9285-464B-BC71-7D83B3E0051E}" type="slidenum">
              <a:rPr kumimoji="1" lang="ja-JP" altLang="en-US" smtClean="0"/>
              <a:t>15</a:t>
            </a:fld>
            <a:endParaRPr kumimoji="1" lang="ja-JP" altLang="en-US"/>
          </a:p>
        </p:txBody>
      </p:sp>
    </p:spTree>
    <p:extLst>
      <p:ext uri="{BB962C8B-B14F-4D97-AF65-F5344CB8AC3E}">
        <p14:creationId xmlns:p14="http://schemas.microsoft.com/office/powerpoint/2010/main" val="1807664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53F8B9-9285-464B-BC71-7D83B3E0051E}" type="slidenum">
              <a:rPr kumimoji="1" lang="ja-JP" altLang="en-US" smtClean="0"/>
              <a:t>16</a:t>
            </a:fld>
            <a:endParaRPr kumimoji="1" lang="ja-JP" altLang="en-US"/>
          </a:p>
        </p:txBody>
      </p:sp>
    </p:spTree>
    <p:extLst>
      <p:ext uri="{BB962C8B-B14F-4D97-AF65-F5344CB8AC3E}">
        <p14:creationId xmlns:p14="http://schemas.microsoft.com/office/powerpoint/2010/main" val="2268091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53F8B9-9285-464B-BC71-7D83B3E0051E}" type="slidenum">
              <a:rPr kumimoji="1" lang="ja-JP" altLang="en-US" smtClean="0"/>
              <a:t>17</a:t>
            </a:fld>
            <a:endParaRPr kumimoji="1" lang="ja-JP" altLang="en-US"/>
          </a:p>
        </p:txBody>
      </p:sp>
    </p:spTree>
    <p:extLst>
      <p:ext uri="{BB962C8B-B14F-4D97-AF65-F5344CB8AC3E}">
        <p14:creationId xmlns:p14="http://schemas.microsoft.com/office/powerpoint/2010/main" val="2958052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今回、３つの調査を行いました。まず</a:t>
            </a:r>
            <a:r>
              <a:rPr kumimoji="1" lang="en-US" altLang="ja-JP" dirty="0"/>
              <a:t>1</a:t>
            </a:r>
            <a:r>
              <a:rPr kumimoji="1" lang="ja-JP" altLang="en-US" dirty="0"/>
              <a:t>つ目は繁殖肥育一貫牧場において</a:t>
            </a:r>
            <a:r>
              <a:rPr kumimoji="1" lang="en-US" altLang="ja-JP" dirty="0"/>
              <a:t>IARS</a:t>
            </a:r>
            <a:r>
              <a:rPr kumimoji="1" lang="ja-JP" altLang="en-US" dirty="0"/>
              <a:t>異常症発症牛の発生率を求めました。</a:t>
            </a:r>
            <a:r>
              <a:rPr kumimoji="1" lang="en-US" altLang="ja-JP" dirty="0"/>
              <a:t>IARS</a:t>
            </a:r>
            <a:r>
              <a:rPr kumimoji="1" lang="ja-JP" altLang="en-US" dirty="0"/>
              <a:t>異常症発症牛は、</a:t>
            </a:r>
            <a:r>
              <a:rPr kumimoji="1" lang="en-US" altLang="ja-JP" dirty="0"/>
              <a:t>IARS</a:t>
            </a:r>
            <a:r>
              <a:rPr kumimoji="1" lang="ja-JP" altLang="en-US" dirty="0"/>
              <a:t>異常遺伝子保因の種雄牛の交配により生産された子牛全頭を採血し、動物遺伝研究所及び家畜改良事業団に検査を依頼し、診断を行いました。２つ目は</a:t>
            </a:r>
            <a:r>
              <a:rPr kumimoji="1" lang="en-US" altLang="ja-JP" dirty="0"/>
              <a:t>IARS</a:t>
            </a:r>
            <a:r>
              <a:rPr kumimoji="1" lang="ja-JP" altLang="en-US" dirty="0"/>
              <a:t>異常症発症牛と正常牛との比較です。比較は出生体重、出荷体重、疾病発生状況、枝肉成績について行いました。３つ目は繁殖和牛の</a:t>
            </a:r>
            <a:r>
              <a:rPr kumimoji="1" lang="en-US" altLang="ja-JP" dirty="0"/>
              <a:t>IARS</a:t>
            </a:r>
            <a:r>
              <a:rPr kumimoji="1" lang="ja-JP" altLang="en-US" dirty="0"/>
              <a:t>遺伝子異常の保因率についてです。繁殖肥育一貫牧場と酪農牧場の２農場において飼育されている繁殖和牛ついて調査を行いました。</a:t>
            </a:r>
          </a:p>
          <a:p>
            <a:endParaRPr kumimoji="1" lang="ja-JP" altLang="en-US"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E853F8B9-9285-464B-BC71-7D83B3E0051E}" type="slidenum">
              <a:rPr kumimoji="1" lang="ja-JP" altLang="en-US" smtClean="0"/>
              <a:t>18</a:t>
            </a:fld>
            <a:endParaRPr kumimoji="1" lang="ja-JP" altLang="en-US"/>
          </a:p>
        </p:txBody>
      </p:sp>
    </p:spTree>
    <p:extLst>
      <p:ext uri="{BB962C8B-B14F-4D97-AF65-F5344CB8AC3E}">
        <p14:creationId xmlns:p14="http://schemas.microsoft.com/office/powerpoint/2010/main" val="2429601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今回、３つの調査を行いました。まず</a:t>
            </a:r>
            <a:r>
              <a:rPr kumimoji="1" lang="en-US" altLang="ja-JP" dirty="0"/>
              <a:t>1</a:t>
            </a:r>
            <a:r>
              <a:rPr kumimoji="1" lang="ja-JP" altLang="en-US" dirty="0"/>
              <a:t>つ目は繁殖肥育一貫牧場において</a:t>
            </a:r>
            <a:r>
              <a:rPr kumimoji="1" lang="en-US" altLang="ja-JP" dirty="0"/>
              <a:t>IARS</a:t>
            </a:r>
            <a:r>
              <a:rPr kumimoji="1" lang="ja-JP" altLang="en-US" dirty="0"/>
              <a:t>異常症発症牛の発生率を求めました。</a:t>
            </a:r>
            <a:r>
              <a:rPr kumimoji="1" lang="en-US" altLang="ja-JP" dirty="0"/>
              <a:t>IARS</a:t>
            </a:r>
            <a:r>
              <a:rPr kumimoji="1" lang="ja-JP" altLang="en-US" dirty="0"/>
              <a:t>異常症発症牛は、</a:t>
            </a:r>
            <a:r>
              <a:rPr kumimoji="1" lang="en-US" altLang="ja-JP" dirty="0"/>
              <a:t>IARS</a:t>
            </a:r>
            <a:r>
              <a:rPr kumimoji="1" lang="ja-JP" altLang="en-US" dirty="0"/>
              <a:t>異常遺伝子保因の種雄牛の交配により生産された子牛全頭を採血し、動物遺伝研究所及び家畜改良事業団に検査を依頼し、診断を行いました。２つ目は</a:t>
            </a:r>
            <a:r>
              <a:rPr kumimoji="1" lang="en-US" altLang="ja-JP" dirty="0"/>
              <a:t>IARS</a:t>
            </a:r>
            <a:r>
              <a:rPr kumimoji="1" lang="ja-JP" altLang="en-US" dirty="0"/>
              <a:t>異常症発症牛と正常牛との比較です。比較は出生体重、出荷体重、疾病発生状況、枝肉成績について行いました。３つ目は繁殖和牛の</a:t>
            </a:r>
            <a:r>
              <a:rPr kumimoji="1" lang="en-US" altLang="ja-JP" dirty="0"/>
              <a:t>IARS</a:t>
            </a:r>
            <a:r>
              <a:rPr kumimoji="1" lang="ja-JP" altLang="en-US" dirty="0"/>
              <a:t>遺伝子異常の保因率についてです。繁殖肥育一貫牧場と酪農牧場の２農場において飼育されている繁殖和牛ついて調査を行いました。</a:t>
            </a:r>
          </a:p>
          <a:p>
            <a:endParaRPr kumimoji="1" lang="ja-JP" altLang="en-US"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E853F8B9-9285-464B-BC71-7D83B3E0051E}" type="slidenum">
              <a:rPr kumimoji="1" lang="ja-JP" altLang="en-US" smtClean="0"/>
              <a:t>19</a:t>
            </a:fld>
            <a:endParaRPr kumimoji="1" lang="ja-JP" altLang="en-US"/>
          </a:p>
        </p:txBody>
      </p:sp>
    </p:spTree>
    <p:extLst>
      <p:ext uri="{BB962C8B-B14F-4D97-AF65-F5344CB8AC3E}">
        <p14:creationId xmlns:p14="http://schemas.microsoft.com/office/powerpoint/2010/main" val="419938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はじめに</a:t>
            </a:r>
            <a:endParaRPr kumimoji="1" lang="en-US" altLang="ja-JP" dirty="0"/>
          </a:p>
          <a:p>
            <a:r>
              <a:rPr kumimoji="1" lang="ja-JP" altLang="en-US" dirty="0"/>
              <a:t>まだ見られてない方は先行研究である「黒毛和種肥育牛における血液中抗酸化物と酸化ストレスマーカーの関係」の発表をみられてからの方がわかりやすいと思うのでぜひみてください</a:t>
            </a:r>
            <a:endParaRPr kumimoji="1" lang="en-US" altLang="ja-JP" dirty="0"/>
          </a:p>
          <a:p>
            <a:r>
              <a:rPr kumimoji="1" lang="ja-JP" altLang="en-US" dirty="0"/>
              <a:t>まず先行研究より</a:t>
            </a:r>
            <a:endParaRPr kumimoji="1" lang="en-US" altLang="ja-JP" dirty="0"/>
          </a:p>
          <a:p>
            <a:r>
              <a:rPr kumimoji="1" lang="ja-JP" altLang="en-US" dirty="0"/>
              <a:t>肥育牛はその特有の飼養管理によりビタミン類の減少に伴う酸化ストレスの増強が示唆されました。</a:t>
            </a:r>
            <a:endParaRPr kumimoji="1" lang="en-US" altLang="ja-JP" dirty="0"/>
          </a:p>
          <a:p>
            <a:r>
              <a:rPr kumimoji="1" lang="ja-JP" altLang="en-US" dirty="0"/>
              <a:t>また、セレンが脂質過酸化による酸化ストレスに関連しているのではないかと考えられました。</a:t>
            </a:r>
            <a:endParaRPr kumimoji="1" lang="en-US" altLang="ja-JP" dirty="0"/>
          </a:p>
          <a:p>
            <a:r>
              <a:rPr kumimoji="1" lang="ja-JP" altLang="en-US" dirty="0"/>
              <a:t>一般的にセレンは抗酸化能を有する微量ミネラルであり、体内に取り込まれたセレンはセレノシステインという形で蛋白質に取り込まれます。</a:t>
            </a:r>
            <a:endParaRPr kumimoji="1" lang="en-US" altLang="ja-JP" dirty="0"/>
          </a:p>
          <a:p>
            <a:r>
              <a:rPr kumimoji="1" lang="ja-JP" altLang="en-US" dirty="0"/>
              <a:t>このセレノシステインは抗酸化酵素であるグルタチオンペルオキシダーゼの活性中心を担う物質であり</a:t>
            </a:r>
            <a:endParaRPr kumimoji="1" lang="en-US" altLang="ja-JP" dirty="0"/>
          </a:p>
          <a:p>
            <a:r>
              <a:rPr kumimoji="1" lang="ja-JP" altLang="en-US" dirty="0"/>
              <a:t>特にグルタチオンペルオキシダーゼ４は過酸化脂質に特異的に働くことが知られています</a:t>
            </a:r>
          </a:p>
        </p:txBody>
      </p:sp>
      <p:sp>
        <p:nvSpPr>
          <p:cNvPr id="4" name="スライド番号プレースホルダー 3"/>
          <p:cNvSpPr>
            <a:spLocks noGrp="1"/>
          </p:cNvSpPr>
          <p:nvPr>
            <p:ph type="sldNum" sz="quarter" idx="10"/>
          </p:nvPr>
        </p:nvSpPr>
        <p:spPr/>
        <p:txBody>
          <a:bodyPr/>
          <a:lstStyle/>
          <a:p>
            <a:fld id="{E853F8B9-9285-464B-BC71-7D83B3E0051E}" type="slidenum">
              <a:rPr kumimoji="1" lang="ja-JP" altLang="en-US" smtClean="0"/>
              <a:t>2</a:t>
            </a:fld>
            <a:endParaRPr kumimoji="1" lang="ja-JP" altLang="en-US"/>
          </a:p>
        </p:txBody>
      </p:sp>
    </p:spTree>
    <p:extLst>
      <p:ext uri="{BB962C8B-B14F-4D97-AF65-F5344CB8AC3E}">
        <p14:creationId xmlns:p14="http://schemas.microsoft.com/office/powerpoint/2010/main" val="3833689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今回、３つの調査を行いました。まず</a:t>
            </a:r>
            <a:r>
              <a:rPr kumimoji="1" lang="en-US" altLang="ja-JP" dirty="0"/>
              <a:t>1</a:t>
            </a:r>
            <a:r>
              <a:rPr kumimoji="1" lang="ja-JP" altLang="en-US" dirty="0"/>
              <a:t>つ目は繁殖肥育一貫牧場において</a:t>
            </a:r>
            <a:r>
              <a:rPr kumimoji="1" lang="en-US" altLang="ja-JP" dirty="0"/>
              <a:t>IARS</a:t>
            </a:r>
            <a:r>
              <a:rPr kumimoji="1" lang="ja-JP" altLang="en-US" dirty="0"/>
              <a:t>異常症発症牛の発生率を求めました。</a:t>
            </a:r>
            <a:r>
              <a:rPr kumimoji="1" lang="en-US" altLang="ja-JP" dirty="0"/>
              <a:t>IARS</a:t>
            </a:r>
            <a:r>
              <a:rPr kumimoji="1" lang="ja-JP" altLang="en-US" dirty="0"/>
              <a:t>異常症発症牛は、</a:t>
            </a:r>
            <a:r>
              <a:rPr kumimoji="1" lang="en-US" altLang="ja-JP" dirty="0"/>
              <a:t>IARS</a:t>
            </a:r>
            <a:r>
              <a:rPr kumimoji="1" lang="ja-JP" altLang="en-US" dirty="0"/>
              <a:t>異常遺伝子保因の種雄牛の交配により生産された子牛全頭を採血し、動物遺伝研究所及び家畜改良事業団に検査を依頼し、診断を行いました。２つ目は</a:t>
            </a:r>
            <a:r>
              <a:rPr kumimoji="1" lang="en-US" altLang="ja-JP" dirty="0"/>
              <a:t>IARS</a:t>
            </a:r>
            <a:r>
              <a:rPr kumimoji="1" lang="ja-JP" altLang="en-US" dirty="0"/>
              <a:t>異常症発症牛と正常牛との比較です。比較は出生体重、出荷体重、疾病発生状況、枝肉成績について行いました。３つ目は繁殖和牛の</a:t>
            </a:r>
            <a:r>
              <a:rPr kumimoji="1" lang="en-US" altLang="ja-JP" dirty="0"/>
              <a:t>IARS</a:t>
            </a:r>
            <a:r>
              <a:rPr kumimoji="1" lang="ja-JP" altLang="en-US" dirty="0"/>
              <a:t>遺伝子異常の保因率についてです。繁殖肥育一貫牧場と酪農牧場の２農場において飼育されている繁殖和牛ついて調査を行いました。</a:t>
            </a:r>
          </a:p>
          <a:p>
            <a:endParaRPr kumimoji="1" lang="ja-JP" altLang="en-US"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E853F8B9-9285-464B-BC71-7D83B3E0051E}" type="slidenum">
              <a:rPr kumimoji="1" lang="ja-JP" altLang="en-US" smtClean="0"/>
              <a:t>20</a:t>
            </a:fld>
            <a:endParaRPr kumimoji="1" lang="ja-JP" altLang="en-US"/>
          </a:p>
        </p:txBody>
      </p:sp>
    </p:spTree>
    <p:extLst>
      <p:ext uri="{BB962C8B-B14F-4D97-AF65-F5344CB8AC3E}">
        <p14:creationId xmlns:p14="http://schemas.microsoft.com/office/powerpoint/2010/main" val="2874150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今回、３つの調査を行いました。まず</a:t>
            </a:r>
            <a:r>
              <a:rPr kumimoji="1" lang="en-US" altLang="ja-JP" dirty="0"/>
              <a:t>1</a:t>
            </a:r>
            <a:r>
              <a:rPr kumimoji="1" lang="ja-JP" altLang="en-US" dirty="0"/>
              <a:t>つ目は繁殖肥育一貫牧場において</a:t>
            </a:r>
            <a:r>
              <a:rPr kumimoji="1" lang="en-US" altLang="ja-JP" dirty="0"/>
              <a:t>IARS</a:t>
            </a:r>
            <a:r>
              <a:rPr kumimoji="1" lang="ja-JP" altLang="en-US" dirty="0"/>
              <a:t>異常症発症牛の発生率を求めました。</a:t>
            </a:r>
            <a:r>
              <a:rPr kumimoji="1" lang="en-US" altLang="ja-JP" dirty="0"/>
              <a:t>IARS</a:t>
            </a:r>
            <a:r>
              <a:rPr kumimoji="1" lang="ja-JP" altLang="en-US" dirty="0"/>
              <a:t>異常症発症牛は、</a:t>
            </a:r>
            <a:r>
              <a:rPr kumimoji="1" lang="en-US" altLang="ja-JP" dirty="0"/>
              <a:t>IARS</a:t>
            </a:r>
            <a:r>
              <a:rPr kumimoji="1" lang="ja-JP" altLang="en-US" dirty="0"/>
              <a:t>異常遺伝子保因の種雄牛の交配により生産された子牛全頭を採血し、動物遺伝研究所及び家畜改良事業団に検査を依頼し、診断を行いました。２つ目は</a:t>
            </a:r>
            <a:r>
              <a:rPr kumimoji="1" lang="en-US" altLang="ja-JP" dirty="0"/>
              <a:t>IARS</a:t>
            </a:r>
            <a:r>
              <a:rPr kumimoji="1" lang="ja-JP" altLang="en-US" dirty="0"/>
              <a:t>異常症発症牛と正常牛との比較です。比較は出生体重、出荷体重、疾病発生状況、枝肉成績について行いました。３つ目は繁殖和牛の</a:t>
            </a:r>
            <a:r>
              <a:rPr kumimoji="1" lang="en-US" altLang="ja-JP" dirty="0"/>
              <a:t>IARS</a:t>
            </a:r>
            <a:r>
              <a:rPr kumimoji="1" lang="ja-JP" altLang="en-US" dirty="0"/>
              <a:t>遺伝子異常の保因率についてです。繁殖肥育一貫牧場と酪農牧場の２農場において飼育されている繁殖和牛ついて調査を行いました。</a:t>
            </a:r>
          </a:p>
          <a:p>
            <a:endParaRPr kumimoji="1" lang="ja-JP" altLang="en-US"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E853F8B9-9285-464B-BC71-7D83B3E0051E}" type="slidenum">
              <a:rPr kumimoji="1" lang="ja-JP" altLang="en-US" smtClean="0"/>
              <a:t>21</a:t>
            </a:fld>
            <a:endParaRPr kumimoji="1" lang="ja-JP" altLang="en-US"/>
          </a:p>
        </p:txBody>
      </p:sp>
    </p:spTree>
    <p:extLst>
      <p:ext uri="{BB962C8B-B14F-4D97-AF65-F5344CB8AC3E}">
        <p14:creationId xmlns:p14="http://schemas.microsoft.com/office/powerpoint/2010/main" val="150103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今回、３つの調査を行いました。まず</a:t>
            </a:r>
            <a:r>
              <a:rPr kumimoji="1" lang="en-US" altLang="ja-JP" dirty="0"/>
              <a:t>1</a:t>
            </a:r>
            <a:r>
              <a:rPr kumimoji="1" lang="ja-JP" altLang="en-US" dirty="0"/>
              <a:t>つ目は繁殖肥育一貫牧場において</a:t>
            </a:r>
            <a:r>
              <a:rPr kumimoji="1" lang="en-US" altLang="ja-JP" dirty="0"/>
              <a:t>IARS</a:t>
            </a:r>
            <a:r>
              <a:rPr kumimoji="1" lang="ja-JP" altLang="en-US" dirty="0"/>
              <a:t>異常症発症牛の発生率を求めました。</a:t>
            </a:r>
            <a:r>
              <a:rPr kumimoji="1" lang="en-US" altLang="ja-JP" dirty="0"/>
              <a:t>IARS</a:t>
            </a:r>
            <a:r>
              <a:rPr kumimoji="1" lang="ja-JP" altLang="en-US" dirty="0"/>
              <a:t>異常症発症牛は、</a:t>
            </a:r>
            <a:r>
              <a:rPr kumimoji="1" lang="en-US" altLang="ja-JP" dirty="0"/>
              <a:t>IARS</a:t>
            </a:r>
            <a:r>
              <a:rPr kumimoji="1" lang="ja-JP" altLang="en-US" dirty="0"/>
              <a:t>異常遺伝子保因の種雄牛の交配により生産された子牛全頭を採血し、動物遺伝研究所及び家畜改良事業団に検査を依頼し、診断を行いました。２つ目は</a:t>
            </a:r>
            <a:r>
              <a:rPr kumimoji="1" lang="en-US" altLang="ja-JP" dirty="0"/>
              <a:t>IARS</a:t>
            </a:r>
            <a:r>
              <a:rPr kumimoji="1" lang="ja-JP" altLang="en-US" dirty="0"/>
              <a:t>異常症発症牛と正常牛との比較です。比較は出生体重、出荷体重、疾病発生状況、枝肉成績について行いました。３つ目は繁殖和牛の</a:t>
            </a:r>
            <a:r>
              <a:rPr kumimoji="1" lang="en-US" altLang="ja-JP" dirty="0"/>
              <a:t>IARS</a:t>
            </a:r>
            <a:r>
              <a:rPr kumimoji="1" lang="ja-JP" altLang="en-US" dirty="0"/>
              <a:t>遺伝子異常の保因率についてです。繁殖肥育一貫牧場と酪農牧場の２農場において飼育されている繁殖和牛ついて調査を行いました。</a:t>
            </a:r>
          </a:p>
          <a:p>
            <a:endParaRPr kumimoji="1" lang="ja-JP" altLang="en-US"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E853F8B9-9285-464B-BC71-7D83B3E0051E}" type="slidenum">
              <a:rPr kumimoji="1" lang="ja-JP" altLang="en-US" smtClean="0"/>
              <a:t>22</a:t>
            </a:fld>
            <a:endParaRPr kumimoji="1" lang="ja-JP" altLang="en-US"/>
          </a:p>
        </p:txBody>
      </p:sp>
    </p:spTree>
    <p:extLst>
      <p:ext uri="{BB962C8B-B14F-4D97-AF65-F5344CB8AC3E}">
        <p14:creationId xmlns:p14="http://schemas.microsoft.com/office/powerpoint/2010/main" val="3946557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材料および方法です</a:t>
            </a:r>
            <a:endParaRPr kumimoji="1" lang="en-US" altLang="ja-JP" dirty="0"/>
          </a:p>
          <a:p>
            <a:r>
              <a:rPr kumimoji="1" lang="ja-JP" altLang="en-US" dirty="0"/>
              <a:t>先行研究に供した</a:t>
            </a:r>
            <a:r>
              <a:rPr kumimoji="1" lang="en-US" altLang="ja-JP" dirty="0"/>
              <a:t>40</a:t>
            </a:r>
            <a:r>
              <a:rPr kumimoji="1" lang="ja-JP" altLang="en-US" dirty="0"/>
              <a:t>頭を対照区としました</a:t>
            </a:r>
            <a:endParaRPr kumimoji="1" lang="en-US" altLang="ja-JP" dirty="0"/>
          </a:p>
          <a:p>
            <a:r>
              <a:rPr kumimoji="1" lang="ja-JP" altLang="en-US" dirty="0"/>
              <a:t>本試験でも肥育期の各月齢から</a:t>
            </a:r>
            <a:r>
              <a:rPr kumimoji="1" lang="en-US" altLang="ja-JP" dirty="0"/>
              <a:t>5</a:t>
            </a:r>
            <a:r>
              <a:rPr kumimoji="1" lang="ja-JP" altLang="en-US" dirty="0"/>
              <a:t>群各８頭ずつ供試し、</a:t>
            </a:r>
            <a:r>
              <a:rPr kumimoji="1" lang="en-US" altLang="ja-JP" dirty="0"/>
              <a:t>40</a:t>
            </a:r>
            <a:r>
              <a:rPr kumimoji="1" lang="ja-JP" altLang="en-US" dirty="0"/>
              <a:t>頭を供しました。</a:t>
            </a:r>
            <a:endParaRPr kumimoji="1" lang="en-US" altLang="ja-JP" dirty="0"/>
          </a:p>
          <a:p>
            <a:r>
              <a:rPr kumimoji="1" lang="en-US" altLang="ja-JP" dirty="0"/>
              <a:t>1</a:t>
            </a:r>
            <a:r>
              <a:rPr kumimoji="1" lang="ja-JP" altLang="en-US" dirty="0"/>
              <a:t>～</a:t>
            </a:r>
            <a:r>
              <a:rPr kumimoji="1" lang="en-US" altLang="ja-JP" dirty="0"/>
              <a:t>5</a:t>
            </a:r>
            <a:r>
              <a:rPr kumimoji="1" lang="ja-JP" altLang="en-US" dirty="0"/>
              <a:t>の全てで全供試牛群とし、</a:t>
            </a:r>
            <a:r>
              <a:rPr kumimoji="1" lang="en-US" altLang="ja-JP" dirty="0"/>
              <a:t>4,5</a:t>
            </a:r>
            <a:r>
              <a:rPr kumimoji="1" lang="ja-JP" altLang="en-US" dirty="0"/>
              <a:t>のみで高月齢群としました。</a:t>
            </a:r>
            <a:endParaRPr kumimoji="1" lang="en-US" altLang="ja-JP" dirty="0"/>
          </a:p>
          <a:p>
            <a:r>
              <a:rPr kumimoji="1" lang="ja-JP" altLang="en-US" dirty="0"/>
              <a:t>測定項目は酸化ストレスマーカーとして</a:t>
            </a:r>
            <a:r>
              <a:rPr kumimoji="1" lang="en-US" altLang="ja-JP" dirty="0"/>
              <a:t>d-ROMs</a:t>
            </a:r>
            <a:r>
              <a:rPr kumimoji="1" lang="ja-JP" altLang="en-US" dirty="0" err="1"/>
              <a:t>、</a:t>
            </a:r>
            <a:r>
              <a:rPr kumimoji="1" lang="en-US" altLang="ja-JP" dirty="0"/>
              <a:t>TBARS</a:t>
            </a:r>
            <a:r>
              <a:rPr kumimoji="1" lang="ja-JP" altLang="en-US" dirty="0"/>
              <a:t>を</a:t>
            </a:r>
            <a:endParaRPr kumimoji="1" lang="en-US" altLang="ja-JP" dirty="0"/>
          </a:p>
          <a:p>
            <a:r>
              <a:rPr kumimoji="1" lang="ja-JP" altLang="en-US" dirty="0"/>
              <a:t>抗酸化マーカーとして</a:t>
            </a:r>
            <a:r>
              <a:rPr kumimoji="1" lang="en-US" altLang="ja-JP" dirty="0"/>
              <a:t>BAP</a:t>
            </a:r>
            <a:r>
              <a:rPr kumimoji="1" lang="ja-JP" altLang="en-US" dirty="0" err="1"/>
              <a:t>、</a:t>
            </a:r>
            <a:r>
              <a:rPr kumimoji="1" lang="en-US" altLang="ja-JP" dirty="0"/>
              <a:t>SH</a:t>
            </a:r>
            <a:r>
              <a:rPr kumimoji="1" lang="ja-JP" altLang="en-US" dirty="0"/>
              <a:t>を</a:t>
            </a:r>
            <a:endParaRPr kumimoji="1" lang="en-US" altLang="ja-JP" dirty="0"/>
          </a:p>
          <a:p>
            <a:r>
              <a:rPr kumimoji="1" lang="ja-JP" altLang="en-US" dirty="0"/>
              <a:t>また酸化ストレスの指標として</a:t>
            </a:r>
            <a:r>
              <a:rPr kumimoji="1" lang="en-US" altLang="ja-JP" dirty="0"/>
              <a:t>OSI</a:t>
            </a:r>
            <a:r>
              <a:rPr kumimoji="1" lang="ja-JP" altLang="en-US" dirty="0" err="1"/>
              <a:t>、</a:t>
            </a:r>
            <a:r>
              <a:rPr kumimoji="1" lang="ja-JP" altLang="en-US" dirty="0"/>
              <a:t>ビタミンおよびミネラルとして</a:t>
            </a:r>
            <a:r>
              <a:rPr kumimoji="1" lang="en-US" altLang="ja-JP" dirty="0" err="1"/>
              <a:t>VA,BC,VE,Se</a:t>
            </a:r>
            <a:r>
              <a:rPr kumimoji="1" lang="ja-JP" altLang="en-US" dirty="0"/>
              <a:t>を測定し、</a:t>
            </a:r>
            <a:endParaRPr kumimoji="1" lang="en-US" altLang="ja-JP" dirty="0"/>
          </a:p>
          <a:p>
            <a:r>
              <a:rPr kumimoji="1" lang="ja-JP" altLang="en-US" dirty="0"/>
              <a:t>各群の期間中における牧場全体の出荷成績および脂肪壊死症の発生について評価しました。</a:t>
            </a:r>
            <a:endParaRPr kumimoji="1" lang="en-US" altLang="ja-JP" dirty="0"/>
          </a:p>
        </p:txBody>
      </p:sp>
      <p:sp>
        <p:nvSpPr>
          <p:cNvPr id="4" name="スライド番号プレースホルダー 3"/>
          <p:cNvSpPr>
            <a:spLocks noGrp="1"/>
          </p:cNvSpPr>
          <p:nvPr>
            <p:ph type="sldNum" sz="quarter" idx="10"/>
          </p:nvPr>
        </p:nvSpPr>
        <p:spPr/>
        <p:txBody>
          <a:bodyPr/>
          <a:lstStyle/>
          <a:p>
            <a:fld id="{E853F8B9-9285-464B-BC71-7D83B3E0051E}" type="slidenum">
              <a:rPr kumimoji="1" lang="ja-JP" altLang="en-US" smtClean="0"/>
              <a:t>3</a:t>
            </a:fld>
            <a:endParaRPr kumimoji="1" lang="ja-JP" altLang="en-US"/>
          </a:p>
        </p:txBody>
      </p:sp>
    </p:spTree>
    <p:extLst>
      <p:ext uri="{BB962C8B-B14F-4D97-AF65-F5344CB8AC3E}">
        <p14:creationId xmlns:p14="http://schemas.microsoft.com/office/powerpoint/2010/main" val="1918623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成績です</a:t>
            </a:r>
            <a:endParaRPr kumimoji="1" lang="en-US" altLang="ja-JP" dirty="0"/>
          </a:p>
          <a:p>
            <a:r>
              <a:rPr kumimoji="1" lang="ja-JP" altLang="en-US" dirty="0"/>
              <a:t>試験区の全供試牛群の項目間の相関についてです。</a:t>
            </a:r>
            <a:endParaRPr kumimoji="1" lang="en-US" altLang="ja-JP" dirty="0"/>
          </a:p>
          <a:p>
            <a:r>
              <a:rPr kumimoji="1" lang="en-US" altLang="ja-JP" dirty="0"/>
              <a:t>d-ROMs</a:t>
            </a:r>
            <a:r>
              <a:rPr kumimoji="1" lang="ja-JP" altLang="en-US" dirty="0"/>
              <a:t>と</a:t>
            </a:r>
            <a:r>
              <a:rPr kumimoji="1" lang="en-US" altLang="ja-JP" dirty="0"/>
              <a:t>VA</a:t>
            </a:r>
            <a:r>
              <a:rPr kumimoji="1" lang="ja-JP" altLang="en-US" dirty="0"/>
              <a:t>間に負の相関、</a:t>
            </a:r>
            <a:r>
              <a:rPr kumimoji="1" lang="en-US" altLang="ja-JP" dirty="0"/>
              <a:t>OSI</a:t>
            </a:r>
            <a:r>
              <a:rPr kumimoji="1" lang="ja-JP" altLang="en-US" dirty="0"/>
              <a:t>と</a:t>
            </a:r>
            <a:r>
              <a:rPr kumimoji="1" lang="en-US" altLang="ja-JP" dirty="0"/>
              <a:t>VA</a:t>
            </a:r>
            <a:r>
              <a:rPr kumimoji="1" lang="ja-JP" altLang="en-US" dirty="0"/>
              <a:t>間に負の相関、</a:t>
            </a:r>
            <a:r>
              <a:rPr kumimoji="1" lang="en-US" altLang="ja-JP" dirty="0"/>
              <a:t>SH</a:t>
            </a:r>
            <a:r>
              <a:rPr kumimoji="1" lang="ja-JP" altLang="en-US" dirty="0"/>
              <a:t>とビタミン</a:t>
            </a:r>
            <a:r>
              <a:rPr kumimoji="1" lang="en-US" altLang="ja-JP" dirty="0"/>
              <a:t>A</a:t>
            </a:r>
            <a:r>
              <a:rPr kumimoji="1" lang="ja-JP" altLang="en-US" dirty="0"/>
              <a:t>間に負の相関、</a:t>
            </a:r>
            <a:r>
              <a:rPr kumimoji="1" lang="en-US" altLang="ja-JP" dirty="0"/>
              <a:t>SH</a:t>
            </a:r>
            <a:r>
              <a:rPr kumimoji="1" lang="ja-JP" altLang="en-US" dirty="0"/>
              <a:t>と</a:t>
            </a:r>
            <a:r>
              <a:rPr kumimoji="1" lang="en-US" altLang="ja-JP" dirty="0"/>
              <a:t>BC</a:t>
            </a:r>
            <a:r>
              <a:rPr kumimoji="1" lang="ja-JP" altLang="en-US" dirty="0"/>
              <a:t>間に負の相関が認められました。</a:t>
            </a:r>
            <a:endParaRPr kumimoji="1" lang="en-US" altLang="ja-JP" dirty="0"/>
          </a:p>
          <a:p>
            <a:r>
              <a:rPr kumimoji="1" lang="ja-JP" altLang="en-US" dirty="0"/>
              <a:t>各項目間の相関係数についてはスライドに示してある通りです。</a:t>
            </a:r>
            <a:endParaRPr kumimoji="1" lang="en-US" altLang="ja-JP" dirty="0"/>
          </a:p>
        </p:txBody>
      </p:sp>
      <p:sp>
        <p:nvSpPr>
          <p:cNvPr id="4" name="スライド番号プレースホルダー 3"/>
          <p:cNvSpPr>
            <a:spLocks noGrp="1"/>
          </p:cNvSpPr>
          <p:nvPr>
            <p:ph type="sldNum" sz="quarter" idx="10"/>
          </p:nvPr>
        </p:nvSpPr>
        <p:spPr/>
        <p:txBody>
          <a:bodyPr/>
          <a:lstStyle/>
          <a:p>
            <a:fld id="{E853F8B9-9285-464B-BC71-7D83B3E0051E}" type="slidenum">
              <a:rPr kumimoji="1" lang="ja-JP" altLang="en-US" smtClean="0"/>
              <a:t>4</a:t>
            </a:fld>
            <a:endParaRPr kumimoji="1" lang="ja-JP" altLang="en-US"/>
          </a:p>
        </p:txBody>
      </p:sp>
    </p:spTree>
    <p:extLst>
      <p:ext uri="{BB962C8B-B14F-4D97-AF65-F5344CB8AC3E}">
        <p14:creationId xmlns:p14="http://schemas.microsoft.com/office/powerpoint/2010/main" val="250665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つぎに試験区の高月齢区の各項目間の相関についてです</a:t>
            </a:r>
            <a:endParaRPr kumimoji="1" lang="en-US" altLang="ja-JP" dirty="0"/>
          </a:p>
          <a:p>
            <a:r>
              <a:rPr kumimoji="1" lang="ja-JP" altLang="en-US" dirty="0"/>
              <a:t>こちらも全供試牛群と同様に</a:t>
            </a:r>
            <a:r>
              <a:rPr kumimoji="1" lang="en-US" altLang="ja-JP" dirty="0"/>
              <a:t>d-ROMs</a:t>
            </a:r>
            <a:r>
              <a:rPr kumimoji="1" lang="ja-JP" altLang="en-US" dirty="0"/>
              <a:t>と</a:t>
            </a:r>
            <a:r>
              <a:rPr kumimoji="1" lang="en-US" altLang="ja-JP" dirty="0"/>
              <a:t>VA</a:t>
            </a:r>
            <a:r>
              <a:rPr kumimoji="1" lang="ja-JP" altLang="en-US" dirty="0"/>
              <a:t>間、</a:t>
            </a:r>
            <a:r>
              <a:rPr kumimoji="1" lang="en-US" altLang="ja-JP" dirty="0"/>
              <a:t>SH</a:t>
            </a:r>
            <a:r>
              <a:rPr kumimoji="1" lang="ja-JP" altLang="en-US" dirty="0"/>
              <a:t>と</a:t>
            </a:r>
            <a:r>
              <a:rPr kumimoji="1" lang="en-US" altLang="ja-JP" dirty="0"/>
              <a:t>VA</a:t>
            </a:r>
            <a:r>
              <a:rPr kumimoji="1" lang="ja-JP" altLang="en-US" dirty="0"/>
              <a:t>間、</a:t>
            </a:r>
            <a:r>
              <a:rPr kumimoji="1" lang="en-US" altLang="ja-JP" dirty="0"/>
              <a:t>SH</a:t>
            </a:r>
            <a:r>
              <a:rPr kumimoji="1" lang="ja-JP" altLang="en-US" dirty="0"/>
              <a:t>と</a:t>
            </a:r>
            <a:r>
              <a:rPr kumimoji="1" lang="en-US" altLang="ja-JP" dirty="0"/>
              <a:t>BC</a:t>
            </a:r>
            <a:r>
              <a:rPr kumimoji="1" lang="ja-JP" altLang="en-US" dirty="0"/>
              <a:t>間に負の相関が認められました</a:t>
            </a:r>
            <a:endParaRPr kumimoji="1" lang="en-US" altLang="ja-JP" dirty="0"/>
          </a:p>
          <a:p>
            <a:r>
              <a:rPr kumimoji="1" lang="ja-JP" altLang="en-US" dirty="0"/>
              <a:t>高月齢群では</a:t>
            </a:r>
            <a:r>
              <a:rPr kumimoji="1" lang="en-US" altLang="ja-JP" dirty="0"/>
              <a:t>SH</a:t>
            </a:r>
            <a:r>
              <a:rPr kumimoji="1" lang="ja-JP" altLang="en-US" dirty="0"/>
              <a:t>と</a:t>
            </a:r>
            <a:r>
              <a:rPr kumimoji="1" lang="en-US" altLang="ja-JP" dirty="0"/>
              <a:t>VE</a:t>
            </a:r>
            <a:r>
              <a:rPr kumimoji="1" lang="ja-JP" altLang="en-US" dirty="0"/>
              <a:t>間に負の相関が認められました</a:t>
            </a:r>
            <a:endParaRPr kumimoji="1" lang="en-US" altLang="ja-JP" dirty="0"/>
          </a:p>
          <a:p>
            <a:r>
              <a:rPr kumimoji="1" lang="ja-JP" altLang="en-US" dirty="0"/>
              <a:t>こちらも各項目間の相関係数はスライドに示してある通りです</a:t>
            </a:r>
            <a:endParaRPr kumimoji="1" lang="en-US" altLang="ja-JP" dirty="0"/>
          </a:p>
        </p:txBody>
      </p:sp>
      <p:sp>
        <p:nvSpPr>
          <p:cNvPr id="4" name="スライド番号プレースホルダー 3"/>
          <p:cNvSpPr>
            <a:spLocks noGrp="1"/>
          </p:cNvSpPr>
          <p:nvPr>
            <p:ph type="sldNum" sz="quarter" idx="10"/>
          </p:nvPr>
        </p:nvSpPr>
        <p:spPr/>
        <p:txBody>
          <a:bodyPr/>
          <a:lstStyle/>
          <a:p>
            <a:fld id="{E853F8B9-9285-464B-BC71-7D83B3E0051E}" type="slidenum">
              <a:rPr kumimoji="1" lang="ja-JP" altLang="en-US" smtClean="0"/>
              <a:t>5</a:t>
            </a:fld>
            <a:endParaRPr kumimoji="1" lang="ja-JP" altLang="en-US"/>
          </a:p>
        </p:txBody>
      </p:sp>
    </p:spTree>
    <p:extLst>
      <p:ext uri="{BB962C8B-B14F-4D97-AF65-F5344CB8AC3E}">
        <p14:creationId xmlns:p14="http://schemas.microsoft.com/office/powerpoint/2010/main" val="3168727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次に対照区および試験区で測定した全相関係数を表にしたものを示してます</a:t>
            </a:r>
            <a:endParaRPr kumimoji="1" lang="en-US" altLang="ja-JP" dirty="0"/>
          </a:p>
          <a:p>
            <a:r>
              <a:rPr kumimoji="1" lang="ja-JP" altLang="en-US" dirty="0"/>
              <a:t>青字が負の相関、赤字が正の相関になります。</a:t>
            </a:r>
            <a:endParaRPr kumimoji="1" lang="en-US" altLang="ja-JP" dirty="0"/>
          </a:p>
          <a:p>
            <a:r>
              <a:rPr kumimoji="1" lang="ja-JP" altLang="en-US" dirty="0"/>
              <a:t>セレンを添加することにより</a:t>
            </a:r>
            <a:endParaRPr kumimoji="1" lang="en-US" altLang="ja-JP" dirty="0"/>
          </a:p>
          <a:p>
            <a:r>
              <a:rPr kumimoji="1" lang="ja-JP" altLang="en-US" dirty="0"/>
              <a:t>全供試牛群においては</a:t>
            </a:r>
            <a:r>
              <a:rPr kumimoji="1" lang="en-US" altLang="ja-JP" dirty="0"/>
              <a:t>SH</a:t>
            </a:r>
            <a:r>
              <a:rPr kumimoji="1" lang="ja-JP" altLang="en-US" dirty="0"/>
              <a:t>と</a:t>
            </a:r>
            <a:r>
              <a:rPr kumimoji="1" lang="en-US" altLang="ja-JP" dirty="0"/>
              <a:t>VA,BC</a:t>
            </a:r>
            <a:r>
              <a:rPr kumimoji="1" lang="ja-JP" altLang="en-US" dirty="0"/>
              <a:t>との相関が逆転し、</a:t>
            </a:r>
            <a:endParaRPr kumimoji="1" lang="en-US" altLang="ja-JP" dirty="0"/>
          </a:p>
          <a:p>
            <a:r>
              <a:rPr kumimoji="1" lang="ja-JP" altLang="en-US" dirty="0"/>
              <a:t>高月齢群では</a:t>
            </a:r>
            <a:r>
              <a:rPr kumimoji="1" lang="en-US" altLang="ja-JP" dirty="0"/>
              <a:t>SH</a:t>
            </a:r>
            <a:r>
              <a:rPr kumimoji="1" lang="ja-JP" altLang="en-US" dirty="0"/>
              <a:t>と</a:t>
            </a:r>
            <a:r>
              <a:rPr kumimoji="1" lang="en-US" altLang="ja-JP" dirty="0"/>
              <a:t>VA,BC,VE</a:t>
            </a:r>
            <a:r>
              <a:rPr kumimoji="1" lang="ja-JP" altLang="en-US" dirty="0"/>
              <a:t>の相関が逆転する結果となりました</a:t>
            </a:r>
            <a:endParaRPr kumimoji="1" lang="en-US" altLang="ja-JP" dirty="0"/>
          </a:p>
        </p:txBody>
      </p:sp>
      <p:sp>
        <p:nvSpPr>
          <p:cNvPr id="4" name="スライド番号プレースホルダー 3"/>
          <p:cNvSpPr>
            <a:spLocks noGrp="1"/>
          </p:cNvSpPr>
          <p:nvPr>
            <p:ph type="sldNum" sz="quarter" idx="10"/>
          </p:nvPr>
        </p:nvSpPr>
        <p:spPr/>
        <p:txBody>
          <a:bodyPr/>
          <a:lstStyle/>
          <a:p>
            <a:fld id="{E853F8B9-9285-464B-BC71-7D83B3E0051E}" type="slidenum">
              <a:rPr kumimoji="1" lang="ja-JP" altLang="en-US" smtClean="0"/>
              <a:t>6</a:t>
            </a:fld>
            <a:endParaRPr kumimoji="1" lang="ja-JP" altLang="en-US"/>
          </a:p>
        </p:txBody>
      </p:sp>
    </p:spTree>
    <p:extLst>
      <p:ext uri="{BB962C8B-B14F-4D97-AF65-F5344CB8AC3E}">
        <p14:creationId xmlns:p14="http://schemas.microsoft.com/office/powerpoint/2010/main" val="3514147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ビタミン</a:t>
            </a:r>
            <a:r>
              <a:rPr kumimoji="1" lang="en-US" altLang="ja-JP" dirty="0"/>
              <a:t>E</a:t>
            </a:r>
            <a:r>
              <a:rPr kumimoji="1" lang="ja-JP" altLang="en-US" dirty="0"/>
              <a:t>に関して</a:t>
            </a:r>
            <a:endParaRPr kumimoji="1" lang="en-US" altLang="ja-JP" dirty="0"/>
          </a:p>
          <a:p>
            <a:r>
              <a:rPr kumimoji="1" lang="ja-JP" altLang="en-US" dirty="0"/>
              <a:t>全供試牛群、高月齢群ともに試験区が対照区に比べ有意に高値を示しました</a:t>
            </a:r>
          </a:p>
        </p:txBody>
      </p:sp>
      <p:sp>
        <p:nvSpPr>
          <p:cNvPr id="4" name="スライド番号プレースホルダー 3"/>
          <p:cNvSpPr>
            <a:spLocks noGrp="1"/>
          </p:cNvSpPr>
          <p:nvPr>
            <p:ph type="sldNum" sz="quarter" idx="10"/>
          </p:nvPr>
        </p:nvSpPr>
        <p:spPr/>
        <p:txBody>
          <a:bodyPr/>
          <a:lstStyle/>
          <a:p>
            <a:fld id="{E853F8B9-9285-464B-BC71-7D83B3E0051E}" type="slidenum">
              <a:rPr kumimoji="1" lang="ja-JP" altLang="en-US" smtClean="0"/>
              <a:t>7</a:t>
            </a:fld>
            <a:endParaRPr kumimoji="1" lang="ja-JP" altLang="en-US"/>
          </a:p>
        </p:txBody>
      </p:sp>
    </p:spTree>
    <p:extLst>
      <p:ext uri="{BB962C8B-B14F-4D97-AF65-F5344CB8AC3E}">
        <p14:creationId xmlns:p14="http://schemas.microsoft.com/office/powerpoint/2010/main" val="17662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セレンに関しては全供試牛群では試験区が有意に高値を示しましたが</a:t>
            </a:r>
            <a:endParaRPr kumimoji="1" lang="en-US" altLang="ja-JP" dirty="0"/>
          </a:p>
          <a:p>
            <a:r>
              <a:rPr kumimoji="1" lang="ja-JP" altLang="en-US" dirty="0"/>
              <a:t>高月齢群では有意差は認められませんでした</a:t>
            </a:r>
          </a:p>
        </p:txBody>
      </p:sp>
      <p:sp>
        <p:nvSpPr>
          <p:cNvPr id="4" name="スライド番号プレースホルダー 3"/>
          <p:cNvSpPr>
            <a:spLocks noGrp="1"/>
          </p:cNvSpPr>
          <p:nvPr>
            <p:ph type="sldNum" sz="quarter" idx="10"/>
          </p:nvPr>
        </p:nvSpPr>
        <p:spPr/>
        <p:txBody>
          <a:bodyPr/>
          <a:lstStyle/>
          <a:p>
            <a:fld id="{E853F8B9-9285-464B-BC71-7D83B3E0051E}" type="slidenum">
              <a:rPr kumimoji="1" lang="ja-JP" altLang="en-US" smtClean="0"/>
              <a:t>8</a:t>
            </a:fld>
            <a:endParaRPr kumimoji="1" lang="ja-JP" altLang="en-US"/>
          </a:p>
        </p:txBody>
      </p:sp>
    </p:spTree>
    <p:extLst>
      <p:ext uri="{BB962C8B-B14F-4D97-AF65-F5344CB8AC3E}">
        <p14:creationId xmlns:p14="http://schemas.microsoft.com/office/powerpoint/2010/main" val="716745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D-ROMs</a:t>
            </a:r>
            <a:r>
              <a:rPr kumimoji="1" lang="ja-JP" altLang="en-US" dirty="0"/>
              <a:t>に関しては</a:t>
            </a:r>
            <a:endParaRPr kumimoji="1" lang="en-US" altLang="ja-JP" dirty="0"/>
          </a:p>
          <a:p>
            <a:r>
              <a:rPr kumimoji="1" lang="ja-JP" altLang="en-US" dirty="0"/>
              <a:t>全供試牛群、高月齢群ともに試験区が有意に高値を示しました。</a:t>
            </a:r>
          </a:p>
        </p:txBody>
      </p:sp>
      <p:sp>
        <p:nvSpPr>
          <p:cNvPr id="4" name="スライド番号プレースホルダー 3"/>
          <p:cNvSpPr>
            <a:spLocks noGrp="1"/>
          </p:cNvSpPr>
          <p:nvPr>
            <p:ph type="sldNum" sz="quarter" idx="10"/>
          </p:nvPr>
        </p:nvSpPr>
        <p:spPr/>
        <p:txBody>
          <a:bodyPr/>
          <a:lstStyle/>
          <a:p>
            <a:fld id="{E853F8B9-9285-464B-BC71-7D83B3E0051E}" type="slidenum">
              <a:rPr kumimoji="1" lang="ja-JP" altLang="en-US" smtClean="0"/>
              <a:t>9</a:t>
            </a:fld>
            <a:endParaRPr kumimoji="1" lang="ja-JP" altLang="en-US"/>
          </a:p>
        </p:txBody>
      </p:sp>
    </p:spTree>
    <p:extLst>
      <p:ext uri="{BB962C8B-B14F-4D97-AF65-F5344CB8AC3E}">
        <p14:creationId xmlns:p14="http://schemas.microsoft.com/office/powerpoint/2010/main" val="2186094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grpSp>
      </p:grpSp>
      <p:sp>
        <p:nvSpPr>
          <p:cNvPr id="923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ja-JP" altLang="en-US"/>
              <a:t>マスタ タイトルの書式設定</a:t>
            </a:r>
          </a:p>
        </p:txBody>
      </p:sp>
      <p:sp>
        <p:nvSpPr>
          <p:cNvPr id="923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ja-JP" altLang="en-US"/>
              <a:t>マスタ サブタイトルの書式設定</a:t>
            </a:r>
          </a:p>
        </p:txBody>
      </p:sp>
      <p:sp>
        <p:nvSpPr>
          <p:cNvPr id="18" name="Rectangle 16"/>
          <p:cNvSpPr>
            <a:spLocks noGrp="1" noChangeArrowheads="1"/>
          </p:cNvSpPr>
          <p:nvPr>
            <p:ph type="dt" sz="half" idx="10"/>
          </p:nvPr>
        </p:nvSpPr>
        <p:spPr>
          <a:xfrm>
            <a:off x="457200" y="6248400"/>
            <a:ext cx="2133600" cy="457200"/>
          </a:xfrm>
        </p:spPr>
        <p:txBody>
          <a:bodyPr/>
          <a:lstStyle>
            <a:lvl1pPr fontAlgn="auto">
              <a:spcBef>
                <a:spcPts val="0"/>
              </a:spcBef>
              <a:spcAft>
                <a:spcPts val="0"/>
              </a:spcAft>
              <a:defRPr/>
            </a:lvl1pPr>
          </a:lstStyle>
          <a:p>
            <a:pPr>
              <a:defRPr/>
            </a:pPr>
            <a:endParaRPr lang="en-US" altLang="ja-JP"/>
          </a:p>
        </p:txBody>
      </p:sp>
      <p:sp>
        <p:nvSpPr>
          <p:cNvPr id="19" name="Rectangle 1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20" name="Rectangle 18"/>
          <p:cNvSpPr>
            <a:spLocks noGrp="1" noChangeArrowheads="1"/>
          </p:cNvSpPr>
          <p:nvPr>
            <p:ph type="sldNum" sz="quarter" idx="12"/>
          </p:nvPr>
        </p:nvSpPr>
        <p:spPr/>
        <p:txBody>
          <a:bodyPr/>
          <a:lstStyle>
            <a:lvl1pPr>
              <a:defRPr/>
            </a:lvl1pPr>
          </a:lstStyle>
          <a:p>
            <a:fld id="{DE8A3529-E181-4396-A621-721B3DB4F8D4}" type="slidenum">
              <a:rPr lang="en-US" altLang="ja-JP"/>
              <a:pPr/>
              <a:t>‹#›</a:t>
            </a:fld>
            <a:endParaRPr lang="en-US" altLang="ja-JP"/>
          </a:p>
        </p:txBody>
      </p:sp>
    </p:spTree>
    <p:extLst>
      <p:ext uri="{BB962C8B-B14F-4D97-AF65-F5344CB8AC3E}">
        <p14:creationId xmlns:p14="http://schemas.microsoft.com/office/powerpoint/2010/main" val="3996945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ltLang="ja-JP"/>
          </a:p>
        </p:txBody>
      </p:sp>
      <p:sp>
        <p:nvSpPr>
          <p:cNvPr id="5" name="Rectangle 3"/>
          <p:cNvSpPr>
            <a:spLocks noGrp="1" noChangeArrowheads="1"/>
          </p:cNvSpPr>
          <p:nvPr>
            <p:ph type="sldNum" sz="quarter" idx="11"/>
          </p:nvPr>
        </p:nvSpPr>
        <p:spPr/>
        <p:txBody>
          <a:bodyPr/>
          <a:lstStyle>
            <a:lvl1pPr>
              <a:defRPr/>
            </a:lvl1pPr>
          </a:lstStyle>
          <a:p>
            <a:fld id="{C8F3C184-4737-4ED8-8DFD-C2A8B604D920}" type="slidenum">
              <a:rPr lang="en-US" altLang="ja-JP"/>
              <a:pPr/>
              <a:t>‹#›</a:t>
            </a:fld>
            <a:endParaRPr lang="en-US" altLang="ja-JP"/>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ltLang="ja-JP"/>
          </a:p>
        </p:txBody>
      </p:sp>
    </p:spTree>
    <p:extLst>
      <p:ext uri="{BB962C8B-B14F-4D97-AF65-F5344CB8AC3E}">
        <p14:creationId xmlns:p14="http://schemas.microsoft.com/office/powerpoint/2010/main" val="548077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457200"/>
            <a:ext cx="2057400" cy="54102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457200"/>
            <a:ext cx="6019800" cy="54102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ltLang="ja-JP"/>
          </a:p>
        </p:txBody>
      </p:sp>
      <p:sp>
        <p:nvSpPr>
          <p:cNvPr id="5" name="Rectangle 3"/>
          <p:cNvSpPr>
            <a:spLocks noGrp="1" noChangeArrowheads="1"/>
          </p:cNvSpPr>
          <p:nvPr>
            <p:ph type="sldNum" sz="quarter" idx="11"/>
          </p:nvPr>
        </p:nvSpPr>
        <p:spPr/>
        <p:txBody>
          <a:bodyPr/>
          <a:lstStyle>
            <a:lvl1pPr>
              <a:defRPr/>
            </a:lvl1pPr>
          </a:lstStyle>
          <a:p>
            <a:fld id="{01E7D0FE-14C0-4112-90B6-C703B3F70D3A}" type="slidenum">
              <a:rPr lang="en-US" altLang="ja-JP"/>
              <a:pPr/>
              <a:t>‹#›</a:t>
            </a:fld>
            <a:endParaRPr lang="en-US" altLang="ja-JP"/>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ltLang="ja-JP"/>
          </a:p>
        </p:txBody>
      </p:sp>
    </p:spTree>
    <p:extLst>
      <p:ext uri="{BB962C8B-B14F-4D97-AF65-F5344CB8AC3E}">
        <p14:creationId xmlns:p14="http://schemas.microsoft.com/office/powerpoint/2010/main" val="192598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ltLang="ja-JP"/>
          </a:p>
        </p:txBody>
      </p:sp>
      <p:sp>
        <p:nvSpPr>
          <p:cNvPr id="5" name="Rectangle 3"/>
          <p:cNvSpPr>
            <a:spLocks noGrp="1" noChangeArrowheads="1"/>
          </p:cNvSpPr>
          <p:nvPr>
            <p:ph type="sldNum" sz="quarter" idx="11"/>
          </p:nvPr>
        </p:nvSpPr>
        <p:spPr/>
        <p:txBody>
          <a:bodyPr/>
          <a:lstStyle>
            <a:lvl1pPr>
              <a:defRPr/>
            </a:lvl1pPr>
          </a:lstStyle>
          <a:p>
            <a:fld id="{8B79B905-5B98-4C15-A0E5-BE217C02C707}" type="slidenum">
              <a:rPr lang="en-US" altLang="ja-JP"/>
              <a:pPr/>
              <a:t>‹#›</a:t>
            </a:fld>
            <a:endParaRPr lang="en-US" altLang="ja-JP"/>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ltLang="ja-JP"/>
          </a:p>
        </p:txBody>
      </p:sp>
    </p:spTree>
    <p:extLst>
      <p:ext uri="{BB962C8B-B14F-4D97-AF65-F5344CB8AC3E}">
        <p14:creationId xmlns:p14="http://schemas.microsoft.com/office/powerpoint/2010/main" val="96650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ltLang="ja-JP"/>
          </a:p>
        </p:txBody>
      </p:sp>
      <p:sp>
        <p:nvSpPr>
          <p:cNvPr id="5" name="Rectangle 3"/>
          <p:cNvSpPr>
            <a:spLocks noGrp="1" noChangeArrowheads="1"/>
          </p:cNvSpPr>
          <p:nvPr>
            <p:ph type="sldNum" sz="quarter" idx="11"/>
          </p:nvPr>
        </p:nvSpPr>
        <p:spPr/>
        <p:txBody>
          <a:bodyPr/>
          <a:lstStyle>
            <a:lvl1pPr>
              <a:defRPr/>
            </a:lvl1pPr>
          </a:lstStyle>
          <a:p>
            <a:fld id="{181BC62A-8538-4E98-8062-90204A5CF177}" type="slidenum">
              <a:rPr lang="en-US" altLang="ja-JP"/>
              <a:pPr/>
              <a:t>‹#›</a:t>
            </a:fld>
            <a:endParaRPr lang="en-US" altLang="ja-JP"/>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ltLang="ja-JP"/>
          </a:p>
        </p:txBody>
      </p:sp>
    </p:spTree>
    <p:extLst>
      <p:ext uri="{BB962C8B-B14F-4D97-AF65-F5344CB8AC3E}">
        <p14:creationId xmlns:p14="http://schemas.microsoft.com/office/powerpoint/2010/main" val="111347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ltLang="ja-JP"/>
          </a:p>
        </p:txBody>
      </p:sp>
      <p:sp>
        <p:nvSpPr>
          <p:cNvPr id="6" name="Rectangle 3"/>
          <p:cNvSpPr>
            <a:spLocks noGrp="1" noChangeArrowheads="1"/>
          </p:cNvSpPr>
          <p:nvPr>
            <p:ph type="sldNum" sz="quarter" idx="11"/>
          </p:nvPr>
        </p:nvSpPr>
        <p:spPr/>
        <p:txBody>
          <a:bodyPr/>
          <a:lstStyle>
            <a:lvl1pPr>
              <a:defRPr/>
            </a:lvl1pPr>
          </a:lstStyle>
          <a:p>
            <a:fld id="{C17704F8-0545-488A-BBDA-08C39C2E7509}" type="slidenum">
              <a:rPr lang="en-US" altLang="ja-JP"/>
              <a:pPr/>
              <a:t>‹#›</a:t>
            </a:fld>
            <a:endParaRPr lang="en-US" altLang="ja-JP"/>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ltLang="ja-JP"/>
          </a:p>
        </p:txBody>
      </p:sp>
    </p:spTree>
    <p:extLst>
      <p:ext uri="{BB962C8B-B14F-4D97-AF65-F5344CB8AC3E}">
        <p14:creationId xmlns:p14="http://schemas.microsoft.com/office/powerpoint/2010/main" val="3569940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ltLang="ja-JP"/>
          </a:p>
        </p:txBody>
      </p:sp>
      <p:sp>
        <p:nvSpPr>
          <p:cNvPr id="8" name="Rectangle 3"/>
          <p:cNvSpPr>
            <a:spLocks noGrp="1" noChangeArrowheads="1"/>
          </p:cNvSpPr>
          <p:nvPr>
            <p:ph type="sldNum" sz="quarter" idx="11"/>
          </p:nvPr>
        </p:nvSpPr>
        <p:spPr/>
        <p:txBody>
          <a:bodyPr/>
          <a:lstStyle>
            <a:lvl1pPr>
              <a:defRPr/>
            </a:lvl1pPr>
          </a:lstStyle>
          <a:p>
            <a:fld id="{1722A419-15BE-4D76-944B-3F78AA352CF2}" type="slidenum">
              <a:rPr lang="en-US" altLang="ja-JP"/>
              <a:pPr/>
              <a:t>‹#›</a:t>
            </a:fld>
            <a:endParaRPr lang="en-US" altLang="ja-JP"/>
          </a:p>
        </p:txBody>
      </p:sp>
      <p:sp>
        <p:nvSpPr>
          <p:cNvPr id="9"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ltLang="ja-JP"/>
          </a:p>
        </p:txBody>
      </p:sp>
    </p:spTree>
    <p:extLst>
      <p:ext uri="{BB962C8B-B14F-4D97-AF65-F5344CB8AC3E}">
        <p14:creationId xmlns:p14="http://schemas.microsoft.com/office/powerpoint/2010/main" val="202417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ltLang="ja-JP"/>
          </a:p>
        </p:txBody>
      </p:sp>
      <p:sp>
        <p:nvSpPr>
          <p:cNvPr id="4" name="Rectangle 3"/>
          <p:cNvSpPr>
            <a:spLocks noGrp="1" noChangeArrowheads="1"/>
          </p:cNvSpPr>
          <p:nvPr>
            <p:ph type="sldNum" sz="quarter" idx="11"/>
          </p:nvPr>
        </p:nvSpPr>
        <p:spPr/>
        <p:txBody>
          <a:bodyPr/>
          <a:lstStyle>
            <a:lvl1pPr>
              <a:defRPr/>
            </a:lvl1pPr>
          </a:lstStyle>
          <a:p>
            <a:fld id="{E1D42ADE-DAF9-4B9E-8183-52B5C93E78A7}" type="slidenum">
              <a:rPr lang="en-US" altLang="ja-JP"/>
              <a:pPr/>
              <a:t>‹#›</a:t>
            </a:fld>
            <a:endParaRPr lang="en-US" altLang="ja-JP"/>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ltLang="ja-JP"/>
          </a:p>
        </p:txBody>
      </p:sp>
    </p:spTree>
    <p:extLst>
      <p:ext uri="{BB962C8B-B14F-4D97-AF65-F5344CB8AC3E}">
        <p14:creationId xmlns:p14="http://schemas.microsoft.com/office/powerpoint/2010/main" val="1524650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ltLang="ja-JP"/>
          </a:p>
        </p:txBody>
      </p:sp>
      <p:sp>
        <p:nvSpPr>
          <p:cNvPr id="3" name="Rectangle 3"/>
          <p:cNvSpPr>
            <a:spLocks noGrp="1" noChangeArrowheads="1"/>
          </p:cNvSpPr>
          <p:nvPr>
            <p:ph type="sldNum" sz="quarter" idx="11"/>
          </p:nvPr>
        </p:nvSpPr>
        <p:spPr/>
        <p:txBody>
          <a:bodyPr/>
          <a:lstStyle>
            <a:lvl1pPr>
              <a:defRPr/>
            </a:lvl1pPr>
          </a:lstStyle>
          <a:p>
            <a:fld id="{CC1AC3E7-3D22-44AB-B5BD-C1B0F038C3F4}" type="slidenum">
              <a:rPr lang="en-US" altLang="ja-JP"/>
              <a:pPr/>
              <a:t>‹#›</a:t>
            </a:fld>
            <a:endParaRPr lang="en-US" altLang="ja-JP"/>
          </a:p>
        </p:txBody>
      </p:sp>
      <p:sp>
        <p:nvSpPr>
          <p:cNvPr id="4"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ltLang="ja-JP"/>
          </a:p>
        </p:txBody>
      </p:sp>
    </p:spTree>
    <p:extLst>
      <p:ext uri="{BB962C8B-B14F-4D97-AF65-F5344CB8AC3E}">
        <p14:creationId xmlns:p14="http://schemas.microsoft.com/office/powerpoint/2010/main" val="1716960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ltLang="ja-JP"/>
          </a:p>
        </p:txBody>
      </p:sp>
      <p:sp>
        <p:nvSpPr>
          <p:cNvPr id="6" name="Rectangle 3"/>
          <p:cNvSpPr>
            <a:spLocks noGrp="1" noChangeArrowheads="1"/>
          </p:cNvSpPr>
          <p:nvPr>
            <p:ph type="sldNum" sz="quarter" idx="11"/>
          </p:nvPr>
        </p:nvSpPr>
        <p:spPr/>
        <p:txBody>
          <a:bodyPr/>
          <a:lstStyle>
            <a:lvl1pPr>
              <a:defRPr/>
            </a:lvl1pPr>
          </a:lstStyle>
          <a:p>
            <a:fld id="{8328A759-3B45-4131-A220-0926AF48B856}" type="slidenum">
              <a:rPr lang="en-US" altLang="ja-JP"/>
              <a:pPr/>
              <a:t>‹#›</a:t>
            </a:fld>
            <a:endParaRPr lang="en-US" altLang="ja-JP"/>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ltLang="ja-JP"/>
          </a:p>
        </p:txBody>
      </p:sp>
    </p:spTree>
    <p:extLst>
      <p:ext uri="{BB962C8B-B14F-4D97-AF65-F5344CB8AC3E}">
        <p14:creationId xmlns:p14="http://schemas.microsoft.com/office/powerpoint/2010/main" val="335318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ltLang="ja-JP"/>
          </a:p>
        </p:txBody>
      </p:sp>
      <p:sp>
        <p:nvSpPr>
          <p:cNvPr id="6" name="Rectangle 3"/>
          <p:cNvSpPr>
            <a:spLocks noGrp="1" noChangeArrowheads="1"/>
          </p:cNvSpPr>
          <p:nvPr>
            <p:ph type="sldNum" sz="quarter" idx="11"/>
          </p:nvPr>
        </p:nvSpPr>
        <p:spPr/>
        <p:txBody>
          <a:bodyPr/>
          <a:lstStyle>
            <a:lvl1pPr>
              <a:defRPr/>
            </a:lvl1pPr>
          </a:lstStyle>
          <a:p>
            <a:fld id="{B314B346-976A-40D2-A469-EBEC704AFB0A}" type="slidenum">
              <a:rPr lang="en-US" altLang="ja-JP"/>
              <a:pPr/>
              <a:t>‹#›</a:t>
            </a:fld>
            <a:endParaRPr lang="en-US" altLang="ja-JP"/>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ltLang="ja-JP"/>
          </a:p>
        </p:txBody>
      </p:sp>
    </p:spTree>
    <p:extLst>
      <p:ext uri="{BB962C8B-B14F-4D97-AF65-F5344CB8AC3E}">
        <p14:creationId xmlns:p14="http://schemas.microsoft.com/office/powerpoint/2010/main" val="2883276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200">
                <a:solidFill>
                  <a:srgbClr val="000000"/>
                </a:solidFill>
                <a:latin typeface="Arial" charset="0"/>
                <a:ea typeface="ＭＳ Ｐゴシック" charset="-128"/>
              </a:defRPr>
            </a:lvl1pPr>
          </a:lstStyle>
          <a:p>
            <a:pPr fontAlgn="base">
              <a:spcBef>
                <a:spcPct val="0"/>
              </a:spcBef>
              <a:spcAft>
                <a:spcPct val="0"/>
              </a:spcAft>
              <a:defRPr/>
            </a:pPr>
            <a:endParaRPr lang="en-US" altLang="ja-JP"/>
          </a:p>
        </p:txBody>
      </p:sp>
      <p:sp>
        <p:nvSpPr>
          <p:cNvPr id="819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200">
                <a:solidFill>
                  <a:srgbClr val="000000"/>
                </a:solidFill>
                <a:latin typeface="Arial Black" pitchFamily="34" charset="0"/>
              </a:defRPr>
            </a:lvl1pPr>
          </a:lstStyle>
          <a:p>
            <a:pPr fontAlgn="base">
              <a:spcBef>
                <a:spcPct val="0"/>
              </a:spcBef>
              <a:spcAft>
                <a:spcPct val="0"/>
              </a:spcAft>
            </a:pPr>
            <a:fld id="{84D38D95-E336-4D83-B864-830F0A3FEBF5}" type="slidenum">
              <a:rPr lang="en-US" altLang="ja-JP"/>
              <a:pPr fontAlgn="base">
                <a:spcBef>
                  <a:spcPct val="0"/>
                </a:spcBef>
                <a:spcAft>
                  <a:spcPct val="0"/>
                </a:spcAft>
              </a:pPr>
              <a:t>‹#›</a:t>
            </a:fld>
            <a:endParaRPr lang="en-US" altLang="ja-JP"/>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a:solidFill>
                  <a:srgbClr val="666699"/>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a:solidFill>
                  <a:srgbClr val="666699"/>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a:solidFill>
                  <a:srgbClr val="9999CC"/>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a:solidFill>
                  <a:srgbClr val="666699"/>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a:solidFill>
                  <a:srgbClr val="9999CC"/>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a:solidFill>
                  <a:srgbClr val="9999CC"/>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20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0" sz="1200">
                <a:solidFill>
                  <a:srgbClr val="000000"/>
                </a:solidFill>
                <a:latin typeface="Arial" charset="0"/>
                <a:ea typeface="ＭＳ Ｐゴシック" charset="-128"/>
              </a:defRPr>
            </a:lvl1pPr>
          </a:lstStyle>
          <a:p>
            <a:pPr fontAlgn="base">
              <a:spcBef>
                <a:spcPct val="0"/>
              </a:spcBef>
              <a:spcAft>
                <a:spcPct val="0"/>
              </a:spcAft>
              <a:defRPr/>
            </a:pPr>
            <a:endParaRPr lang="en-US" altLang="ja-JP"/>
          </a:p>
        </p:txBody>
      </p:sp>
    </p:spTree>
    <p:extLst>
      <p:ext uri="{BB962C8B-B14F-4D97-AF65-F5344CB8AC3E}">
        <p14:creationId xmlns:p14="http://schemas.microsoft.com/office/powerpoint/2010/main" val="1077013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chart" Target="../charts/char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18.xml"/><Relationship Id="rId4" Type="http://schemas.openxmlformats.org/officeDocument/2006/relationships/chart" Target="../charts/char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20.png"/><Relationship Id="rId4" Type="http://schemas.openxmlformats.org/officeDocument/2006/relationships/customXml" Target="../ink/ink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hart" Target="../charts/chart20.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ctrTitle"/>
          </p:nvPr>
        </p:nvSpPr>
        <p:spPr>
          <a:xfrm>
            <a:off x="1187624" y="2420888"/>
            <a:ext cx="8568952" cy="2262163"/>
          </a:xfrm>
          <a:ln w="9525">
            <a:noFill/>
          </a:ln>
        </p:spPr>
        <p:txBody>
          <a:bodyPr/>
          <a:lstStyle/>
          <a:p>
            <a:pPr eaLnBrk="1" hangingPunct="1"/>
            <a:r>
              <a:rPr lang="ja-JP" altLang="en-US" sz="3200" b="1" dirty="0">
                <a:solidFill>
                  <a:schemeClr val="bg1"/>
                </a:solidFill>
              </a:rPr>
              <a:t>酸化</a:t>
            </a:r>
            <a:r>
              <a:rPr lang="ja-JP" altLang="en-US" sz="3200" b="1" dirty="0"/>
              <a:t>ストレスマーカー測定にて評価した</a:t>
            </a:r>
            <a:br>
              <a:rPr lang="en-US" altLang="ja-JP" sz="3200" b="1" dirty="0"/>
            </a:br>
            <a:r>
              <a:rPr lang="ja-JP" altLang="en-US" sz="3200" b="1" dirty="0"/>
              <a:t>肥育牛における飼料内セレン添加の効果</a:t>
            </a:r>
            <a:endParaRPr lang="ja-JP" altLang="en-US" sz="3200" dirty="0"/>
          </a:p>
        </p:txBody>
      </p:sp>
      <p:sp>
        <p:nvSpPr>
          <p:cNvPr id="6" name="Rectangle 3"/>
          <p:cNvSpPr txBox="1">
            <a:spLocks noChangeArrowheads="1"/>
          </p:cNvSpPr>
          <p:nvPr/>
        </p:nvSpPr>
        <p:spPr bwMode="auto">
          <a:xfrm>
            <a:off x="539750" y="4293096"/>
            <a:ext cx="8604250" cy="1752600"/>
          </a:xfrm>
          <a:prstGeom prst="rect">
            <a:avLst/>
          </a:prstGeom>
          <a:noFill/>
          <a:ln w="9525">
            <a:noFill/>
            <a:miter lim="800000"/>
            <a:headEnd/>
            <a:tailEnd/>
          </a:ln>
        </p:spPr>
        <p:txBody>
          <a:bodyPr/>
          <a:lstStyle/>
          <a:p>
            <a:pPr algn="ctr" fontAlgn="base">
              <a:spcBef>
                <a:spcPct val="20000"/>
              </a:spcBef>
              <a:spcAft>
                <a:spcPct val="0"/>
              </a:spcAft>
              <a:buClr>
                <a:srgbClr val="00007D"/>
              </a:buClr>
              <a:buSzPct val="75000"/>
              <a:defRPr/>
            </a:pPr>
            <a:r>
              <a:rPr lang="ja-JP" altLang="en-US" sz="2800" kern="0" dirty="0">
                <a:solidFill>
                  <a:srgbClr val="000000"/>
                </a:solidFill>
              </a:rPr>
              <a:t>〇高橋海秀</a:t>
            </a:r>
            <a:r>
              <a:rPr lang="en-US" altLang="ja-JP" sz="2800" kern="0" dirty="0">
                <a:solidFill>
                  <a:srgbClr val="000000"/>
                </a:solidFill>
              </a:rPr>
              <a:t>¹</a:t>
            </a:r>
            <a:r>
              <a:rPr lang="ja-JP" altLang="en-US" sz="2800" kern="0" dirty="0">
                <a:solidFill>
                  <a:srgbClr val="000000"/>
                </a:solidFill>
              </a:rPr>
              <a:t> 永吉夢輝</a:t>
            </a:r>
            <a:r>
              <a:rPr lang="en-US" altLang="ja-JP" sz="2800" kern="0" dirty="0">
                <a:solidFill>
                  <a:srgbClr val="000000"/>
                </a:solidFill>
              </a:rPr>
              <a:t>¹</a:t>
            </a:r>
            <a:r>
              <a:rPr lang="ja-JP" altLang="en-US" sz="2800" kern="0" dirty="0">
                <a:solidFill>
                  <a:srgbClr val="000000"/>
                </a:solidFill>
              </a:rPr>
              <a:t> 加藤圭介</a:t>
            </a:r>
            <a:r>
              <a:rPr lang="en-US" altLang="ja-JP" sz="2800" kern="0" dirty="0">
                <a:solidFill>
                  <a:srgbClr val="000000"/>
                </a:solidFill>
              </a:rPr>
              <a:t>¹</a:t>
            </a:r>
            <a:r>
              <a:rPr lang="ja-JP" altLang="en-US" sz="2800" kern="0" dirty="0">
                <a:solidFill>
                  <a:srgbClr val="000000"/>
                </a:solidFill>
              </a:rPr>
              <a:t> 原知也</a:t>
            </a:r>
            <a:r>
              <a:rPr lang="en-US" altLang="ja-JP" sz="2800" kern="0" dirty="0">
                <a:solidFill>
                  <a:srgbClr val="000000"/>
                </a:solidFill>
              </a:rPr>
              <a:t>¹</a:t>
            </a:r>
          </a:p>
          <a:p>
            <a:pPr algn="ctr" fontAlgn="base">
              <a:spcBef>
                <a:spcPct val="20000"/>
              </a:spcBef>
              <a:spcAft>
                <a:spcPct val="0"/>
              </a:spcAft>
              <a:buClr>
                <a:srgbClr val="00007D"/>
              </a:buClr>
              <a:buSzPct val="75000"/>
              <a:defRPr/>
            </a:pPr>
            <a:r>
              <a:rPr lang="ja-JP" altLang="en-US" sz="2800" kern="0" dirty="0">
                <a:solidFill>
                  <a:srgbClr val="000000"/>
                </a:solidFill>
              </a:rPr>
              <a:t>山本哲也</a:t>
            </a:r>
            <a:r>
              <a:rPr lang="en-US" altLang="ja-JP" sz="2800" kern="0" dirty="0">
                <a:solidFill>
                  <a:srgbClr val="000000"/>
                </a:solidFill>
              </a:rPr>
              <a:t>¹</a:t>
            </a:r>
            <a:r>
              <a:rPr lang="ja-JP" altLang="en-US" sz="2800" kern="0" dirty="0">
                <a:solidFill>
                  <a:srgbClr val="000000"/>
                </a:solidFill>
              </a:rPr>
              <a:t> 伊藤容平</a:t>
            </a:r>
            <a:r>
              <a:rPr lang="en-US" altLang="ja-JP" sz="2800" kern="0" dirty="0">
                <a:solidFill>
                  <a:srgbClr val="000000"/>
                </a:solidFill>
              </a:rPr>
              <a:t>¹</a:t>
            </a:r>
            <a:r>
              <a:rPr lang="ja-JP" altLang="en-US" sz="2800" kern="0" dirty="0">
                <a:solidFill>
                  <a:srgbClr val="000000"/>
                </a:solidFill>
              </a:rPr>
              <a:t> 足立全</a:t>
            </a:r>
            <a:r>
              <a:rPr lang="en-US" altLang="ja-JP" sz="2800" kern="0" dirty="0">
                <a:solidFill>
                  <a:srgbClr val="000000"/>
                </a:solidFill>
              </a:rPr>
              <a:t>¹</a:t>
            </a:r>
            <a:r>
              <a:rPr lang="ja-JP" altLang="en-US" sz="2800" kern="0" dirty="0">
                <a:solidFill>
                  <a:srgbClr val="000000"/>
                </a:solidFill>
              </a:rPr>
              <a:t> </a:t>
            </a:r>
            <a:r>
              <a:rPr lang="zh-TW" altLang="en-US" sz="2800" kern="0" dirty="0">
                <a:solidFill>
                  <a:srgbClr val="000000"/>
                </a:solidFill>
              </a:rPr>
              <a:t>岸本昌也</a:t>
            </a:r>
            <a:r>
              <a:rPr lang="en-US" altLang="ja-JP" sz="2800" kern="0" dirty="0">
                <a:solidFill>
                  <a:srgbClr val="000000"/>
                </a:solidFill>
              </a:rPr>
              <a:t>¹</a:t>
            </a:r>
            <a:r>
              <a:rPr lang="zh-TW" altLang="en-US" sz="2800" kern="0" dirty="0">
                <a:solidFill>
                  <a:srgbClr val="000000"/>
                </a:solidFill>
              </a:rPr>
              <a:t> 加藤大介</a:t>
            </a:r>
            <a:r>
              <a:rPr lang="en-US" altLang="ja-JP" sz="2800" kern="0" dirty="0">
                <a:solidFill>
                  <a:srgbClr val="000000"/>
                </a:solidFill>
              </a:rPr>
              <a:t>¹</a:t>
            </a:r>
            <a:endParaRPr lang="en-US" altLang="zh-TW" sz="2800" kern="0" dirty="0">
              <a:solidFill>
                <a:srgbClr val="000000"/>
              </a:solidFill>
            </a:endParaRPr>
          </a:p>
          <a:p>
            <a:pPr algn="ctr" fontAlgn="base">
              <a:spcBef>
                <a:spcPct val="20000"/>
              </a:spcBef>
              <a:spcAft>
                <a:spcPct val="0"/>
              </a:spcAft>
              <a:buClr>
                <a:srgbClr val="00007D"/>
              </a:buClr>
              <a:buSzPct val="75000"/>
              <a:defRPr/>
            </a:pPr>
            <a:r>
              <a:rPr lang="ja-JP" altLang="en-US" sz="2800" kern="0" dirty="0">
                <a:solidFill>
                  <a:srgbClr val="000000"/>
                </a:solidFill>
              </a:rPr>
              <a:t>増田洋史</a:t>
            </a:r>
            <a:r>
              <a:rPr lang="en-US" altLang="ja-JP" sz="2800" kern="0" dirty="0">
                <a:solidFill>
                  <a:srgbClr val="000000"/>
                </a:solidFill>
              </a:rPr>
              <a:t>²</a:t>
            </a:r>
            <a:r>
              <a:rPr lang="ja-JP" altLang="en-US" sz="2800" kern="0" dirty="0">
                <a:solidFill>
                  <a:srgbClr val="000000"/>
                </a:solidFill>
              </a:rPr>
              <a:t> 中島孝信</a:t>
            </a:r>
            <a:r>
              <a:rPr lang="en-US" altLang="ja-JP" sz="2800" kern="0" dirty="0">
                <a:solidFill>
                  <a:srgbClr val="000000"/>
                </a:solidFill>
              </a:rPr>
              <a:t>²</a:t>
            </a:r>
            <a:endParaRPr lang="en-US" altLang="zh-TW" sz="2800" kern="0" dirty="0">
              <a:solidFill>
                <a:srgbClr val="000000"/>
              </a:solidFill>
            </a:endParaRPr>
          </a:p>
          <a:p>
            <a:pPr algn="ctr" fontAlgn="base">
              <a:spcBef>
                <a:spcPct val="20000"/>
              </a:spcBef>
              <a:spcAft>
                <a:spcPct val="0"/>
              </a:spcAft>
              <a:buClr>
                <a:srgbClr val="00007D"/>
              </a:buClr>
              <a:buSzPct val="75000"/>
              <a:defRPr/>
            </a:pPr>
            <a:r>
              <a:rPr lang="en-US" altLang="zh-TW" sz="2400" kern="0" dirty="0">
                <a:solidFill>
                  <a:srgbClr val="000000"/>
                </a:solidFill>
              </a:rPr>
              <a:t>1) (</a:t>
            </a:r>
            <a:r>
              <a:rPr lang="ja-JP" altLang="en-US" sz="2400" kern="0" dirty="0">
                <a:solidFill>
                  <a:srgbClr val="000000"/>
                </a:solidFill>
              </a:rPr>
              <a:t>株</a:t>
            </a:r>
            <a:r>
              <a:rPr lang="en-US" altLang="zh-TW" sz="2400" kern="0" dirty="0">
                <a:solidFill>
                  <a:srgbClr val="000000"/>
                </a:solidFill>
              </a:rPr>
              <a:t>)</a:t>
            </a:r>
            <a:r>
              <a:rPr lang="zh-TW" altLang="en-US" sz="2400" kern="0" dirty="0">
                <a:solidFill>
                  <a:srgbClr val="000000"/>
                </a:solidFill>
              </a:rPr>
              <a:t>益田大動物診療所</a:t>
            </a:r>
            <a:r>
              <a:rPr lang="ja-JP" altLang="en-US" sz="2400" kern="0" dirty="0">
                <a:solidFill>
                  <a:srgbClr val="000000"/>
                </a:solidFill>
              </a:rPr>
              <a:t>　</a:t>
            </a:r>
            <a:r>
              <a:rPr lang="en-US" altLang="ja-JP" sz="2400" kern="0" dirty="0">
                <a:solidFill>
                  <a:srgbClr val="000000"/>
                </a:solidFill>
              </a:rPr>
              <a:t>2)</a:t>
            </a:r>
            <a:r>
              <a:rPr lang="ja-JP" altLang="en-US" sz="2400" kern="0" dirty="0">
                <a:solidFill>
                  <a:srgbClr val="000000"/>
                </a:solidFill>
              </a:rPr>
              <a:t>日清丸紅飼料株式会社</a:t>
            </a:r>
            <a:endParaRPr lang="zh-TW" altLang="en-US" sz="2400" kern="0" dirty="0">
              <a:solidFill>
                <a:srgbClr val="000000"/>
              </a:solidFill>
            </a:endParaRPr>
          </a:p>
          <a:p>
            <a:pPr algn="ctr" fontAlgn="base">
              <a:spcBef>
                <a:spcPct val="20000"/>
              </a:spcBef>
              <a:spcAft>
                <a:spcPct val="0"/>
              </a:spcAft>
              <a:buClr>
                <a:srgbClr val="00007D"/>
              </a:buClr>
              <a:buSzPct val="75000"/>
              <a:defRPr/>
            </a:pPr>
            <a:endParaRPr lang="zh-TW" altLang="en-US" sz="2400" kern="0" dirty="0">
              <a:solidFill>
                <a:srgbClr val="000000"/>
              </a:solidFill>
            </a:endParaRPr>
          </a:p>
        </p:txBody>
      </p:sp>
      <p:pic>
        <p:nvPicPr>
          <p:cNvPr id="15364"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フッター プレースホルダ 4"/>
          <p:cNvSpPr>
            <a:spLocks noGrp="1"/>
          </p:cNvSpPr>
          <p:nvPr>
            <p:ph type="ftr" sz="quarter" idx="11"/>
          </p:nvPr>
        </p:nvSpPr>
        <p:spPr>
          <a:xfrm>
            <a:off x="5865813" y="6400800"/>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sp>
        <p:nvSpPr>
          <p:cNvPr id="2" name="テキスト ボックス 1">
            <a:extLst>
              <a:ext uri="{FF2B5EF4-FFF2-40B4-BE49-F238E27FC236}">
                <a16:creationId xmlns:a16="http://schemas.microsoft.com/office/drawing/2014/main" id="{C5806852-0F25-4529-AEAB-7E7EB90160F2}"/>
              </a:ext>
            </a:extLst>
          </p:cNvPr>
          <p:cNvSpPr txBox="1"/>
          <p:nvPr/>
        </p:nvSpPr>
        <p:spPr>
          <a:xfrm>
            <a:off x="6228184" y="1124744"/>
            <a:ext cx="3026667" cy="646331"/>
          </a:xfrm>
          <a:prstGeom prst="rect">
            <a:avLst/>
          </a:prstGeom>
          <a:noFill/>
        </p:spPr>
        <p:txBody>
          <a:bodyPr wrap="square" rtlCol="0">
            <a:spAutoFit/>
          </a:bodyPr>
          <a:lstStyle/>
          <a:p>
            <a:r>
              <a:rPr kumimoji="1" lang="en-US" altLang="ja-JP" sz="3600" b="1" dirty="0">
                <a:solidFill>
                  <a:srgbClr val="FF0000"/>
                </a:solidFill>
              </a:rPr>
              <a:t>※</a:t>
            </a:r>
            <a:r>
              <a:rPr kumimoji="1" lang="ja-JP" altLang="en-US" sz="3600" b="1" dirty="0">
                <a:solidFill>
                  <a:srgbClr val="FF0000"/>
                </a:solidFill>
              </a:rPr>
              <a:t>特許申請中</a:t>
            </a:r>
          </a:p>
        </p:txBody>
      </p:sp>
    </p:spTree>
    <p:extLst>
      <p:ext uri="{BB962C8B-B14F-4D97-AF65-F5344CB8AC3E}">
        <p14:creationId xmlns:p14="http://schemas.microsoft.com/office/powerpoint/2010/main" val="2330699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a:xfrm>
            <a:off x="5865813" y="6400800"/>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pic>
        <p:nvPicPr>
          <p:cNvPr id="5"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bwMode="auto">
          <a:xfrm>
            <a:off x="457200" y="457200"/>
            <a:ext cx="7643192" cy="7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r>
              <a:rPr lang="ja-JP" altLang="en-US" sz="4000" b="1" kern="0" dirty="0"/>
              <a:t>成績</a:t>
            </a:r>
            <a:r>
              <a:rPr lang="en-US" altLang="ja-JP" sz="4000" b="1" kern="0" dirty="0"/>
              <a:t>:TBARS</a:t>
            </a:r>
            <a:endParaRPr lang="ja-JP" altLang="en-US" sz="4000" b="1" kern="0" dirty="0"/>
          </a:p>
        </p:txBody>
      </p:sp>
      <p:graphicFrame>
        <p:nvGraphicFramePr>
          <p:cNvPr id="9" name="グラフ 8">
            <a:extLst>
              <a:ext uri="{FF2B5EF4-FFF2-40B4-BE49-F238E27FC236}">
                <a16:creationId xmlns:a16="http://schemas.microsoft.com/office/drawing/2014/main" id="{39796DF1-997F-4A46-87E7-57CA6BAB9F55}"/>
              </a:ext>
            </a:extLst>
          </p:cNvPr>
          <p:cNvGraphicFramePr>
            <a:graphicFrameLocks/>
          </p:cNvGraphicFramePr>
          <p:nvPr>
            <p:extLst>
              <p:ext uri="{D42A27DB-BD31-4B8C-83A1-F6EECF244321}">
                <p14:modId xmlns:p14="http://schemas.microsoft.com/office/powerpoint/2010/main" val="3342903543"/>
              </p:ext>
            </p:extLst>
          </p:nvPr>
        </p:nvGraphicFramePr>
        <p:xfrm>
          <a:off x="0" y="2636912"/>
          <a:ext cx="4572000" cy="3038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グラフ 9">
            <a:extLst>
              <a:ext uri="{FF2B5EF4-FFF2-40B4-BE49-F238E27FC236}">
                <a16:creationId xmlns:a16="http://schemas.microsoft.com/office/drawing/2014/main" id="{BD72BC1D-305A-4FBE-ABF4-37C7879F9980}"/>
              </a:ext>
            </a:extLst>
          </p:cNvPr>
          <p:cNvGraphicFramePr>
            <a:graphicFrameLocks/>
          </p:cNvGraphicFramePr>
          <p:nvPr>
            <p:extLst>
              <p:ext uri="{D42A27DB-BD31-4B8C-83A1-F6EECF244321}">
                <p14:modId xmlns:p14="http://schemas.microsoft.com/office/powerpoint/2010/main" val="3734289760"/>
              </p:ext>
            </p:extLst>
          </p:nvPr>
        </p:nvGraphicFramePr>
        <p:xfrm>
          <a:off x="4572000" y="2564904"/>
          <a:ext cx="4572000" cy="3038400"/>
        </p:xfrm>
        <a:graphic>
          <a:graphicData uri="http://schemas.openxmlformats.org/drawingml/2006/chart">
            <c:chart xmlns:c="http://schemas.openxmlformats.org/drawingml/2006/chart" xmlns:r="http://schemas.openxmlformats.org/officeDocument/2006/relationships" r:id="rId5"/>
          </a:graphicData>
        </a:graphic>
      </p:graphicFrame>
      <p:sp>
        <p:nvSpPr>
          <p:cNvPr id="3" name="フリーフォーム: 図形 2">
            <a:extLst>
              <a:ext uri="{FF2B5EF4-FFF2-40B4-BE49-F238E27FC236}">
                <a16:creationId xmlns:a16="http://schemas.microsoft.com/office/drawing/2014/main" id="{E5626893-59F7-48D3-B8BB-7F641FA7CF99}"/>
              </a:ext>
            </a:extLst>
          </p:cNvPr>
          <p:cNvSpPr/>
          <p:nvPr/>
        </p:nvSpPr>
        <p:spPr>
          <a:xfrm>
            <a:off x="1480119" y="1988840"/>
            <a:ext cx="1939753" cy="956485"/>
          </a:xfrm>
          <a:custGeom>
            <a:avLst/>
            <a:gdLst>
              <a:gd name="connsiteX0" fmla="*/ 0 w 1939753"/>
              <a:gd name="connsiteY0" fmla="*/ 956485 h 956485"/>
              <a:gd name="connsiteX1" fmla="*/ 15304 w 1939753"/>
              <a:gd name="connsiteY1" fmla="*/ 3826 h 956485"/>
              <a:gd name="connsiteX2" fmla="*/ 1932101 w 1939753"/>
              <a:gd name="connsiteY2" fmla="*/ 0 h 956485"/>
              <a:gd name="connsiteX3" fmla="*/ 1939753 w 1939753"/>
              <a:gd name="connsiteY3" fmla="*/ 313727 h 956485"/>
            </a:gdLst>
            <a:ahLst/>
            <a:cxnLst>
              <a:cxn ang="0">
                <a:pos x="connsiteX0" y="connsiteY0"/>
              </a:cxn>
              <a:cxn ang="0">
                <a:pos x="connsiteX1" y="connsiteY1"/>
              </a:cxn>
              <a:cxn ang="0">
                <a:pos x="connsiteX2" y="connsiteY2"/>
              </a:cxn>
              <a:cxn ang="0">
                <a:pos x="connsiteX3" y="connsiteY3"/>
              </a:cxn>
            </a:cxnLst>
            <a:rect l="l" t="t" r="r" b="b"/>
            <a:pathLst>
              <a:path w="1939753" h="956485">
                <a:moveTo>
                  <a:pt x="0" y="956485"/>
                </a:moveTo>
                <a:lnTo>
                  <a:pt x="15304" y="3826"/>
                </a:lnTo>
                <a:lnTo>
                  <a:pt x="1932101" y="0"/>
                </a:lnTo>
                <a:lnTo>
                  <a:pt x="1939753" y="31372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DEAF0280-FF46-4365-8C92-B7B36E74FDE6}"/>
              </a:ext>
            </a:extLst>
          </p:cNvPr>
          <p:cNvSpPr txBox="1"/>
          <p:nvPr/>
        </p:nvSpPr>
        <p:spPr>
          <a:xfrm>
            <a:off x="6656665" y="1623702"/>
            <a:ext cx="650742" cy="369332"/>
          </a:xfrm>
          <a:prstGeom prst="rect">
            <a:avLst/>
          </a:prstGeom>
          <a:noFill/>
        </p:spPr>
        <p:txBody>
          <a:bodyPr wrap="square" rtlCol="0">
            <a:spAutoFit/>
          </a:bodyPr>
          <a:lstStyle/>
          <a:p>
            <a:pPr algn="ctr"/>
            <a:r>
              <a:rPr kumimoji="1" lang="ja-JP" altLang="en-US" b="1" dirty="0"/>
              <a:t>＊＊</a:t>
            </a:r>
            <a:endParaRPr lang="ja-JP" altLang="en-US" b="1" dirty="0"/>
          </a:p>
        </p:txBody>
      </p:sp>
      <p:sp>
        <p:nvSpPr>
          <p:cNvPr id="11" name="テキスト ボックス 10">
            <a:extLst>
              <a:ext uri="{FF2B5EF4-FFF2-40B4-BE49-F238E27FC236}">
                <a16:creationId xmlns:a16="http://schemas.microsoft.com/office/drawing/2014/main" id="{8FAFDDB4-8B7C-4555-B269-6A3D38E5A55E}"/>
              </a:ext>
            </a:extLst>
          </p:cNvPr>
          <p:cNvSpPr txBox="1"/>
          <p:nvPr/>
        </p:nvSpPr>
        <p:spPr>
          <a:xfrm>
            <a:off x="2121059" y="1619508"/>
            <a:ext cx="650742" cy="369332"/>
          </a:xfrm>
          <a:prstGeom prst="rect">
            <a:avLst/>
          </a:prstGeom>
          <a:noFill/>
        </p:spPr>
        <p:txBody>
          <a:bodyPr wrap="square" rtlCol="0">
            <a:spAutoFit/>
          </a:bodyPr>
          <a:lstStyle/>
          <a:p>
            <a:pPr algn="ctr"/>
            <a:r>
              <a:rPr kumimoji="1" lang="ja-JP" altLang="en-US" b="1" dirty="0"/>
              <a:t>＊＊</a:t>
            </a:r>
          </a:p>
        </p:txBody>
      </p:sp>
      <p:sp>
        <p:nvSpPr>
          <p:cNvPr id="12" name="正方形/長方形 11">
            <a:extLst>
              <a:ext uri="{FF2B5EF4-FFF2-40B4-BE49-F238E27FC236}">
                <a16:creationId xmlns:a16="http://schemas.microsoft.com/office/drawing/2014/main" id="{CE69FDFE-1196-46A6-A28B-9DEEE66539AC}"/>
              </a:ext>
            </a:extLst>
          </p:cNvPr>
          <p:cNvSpPr/>
          <p:nvPr/>
        </p:nvSpPr>
        <p:spPr>
          <a:xfrm>
            <a:off x="1613509" y="5603304"/>
            <a:ext cx="1665842" cy="369332"/>
          </a:xfrm>
          <a:prstGeom prst="rect">
            <a:avLst/>
          </a:prstGeom>
        </p:spPr>
        <p:txBody>
          <a:bodyPr wrap="none">
            <a:spAutoFit/>
          </a:bodyPr>
          <a:lstStyle/>
          <a:p>
            <a:pPr algn="ctr"/>
            <a:r>
              <a:rPr lang="ja-JP" altLang="en-US" b="1" i="1" dirty="0"/>
              <a:t>＊＊：</a:t>
            </a:r>
            <a:r>
              <a:rPr lang="en-US" altLang="ja-JP" b="1" i="1" dirty="0"/>
              <a:t>p &lt;0.01</a:t>
            </a:r>
            <a:endParaRPr lang="ja-JP" altLang="en-US" b="1" i="1" dirty="0"/>
          </a:p>
        </p:txBody>
      </p:sp>
      <p:sp>
        <p:nvSpPr>
          <p:cNvPr id="13" name="正方形/長方形 12">
            <a:extLst>
              <a:ext uri="{FF2B5EF4-FFF2-40B4-BE49-F238E27FC236}">
                <a16:creationId xmlns:a16="http://schemas.microsoft.com/office/drawing/2014/main" id="{7F13890D-D8CE-4147-A2BD-C04A12314A69}"/>
              </a:ext>
            </a:extLst>
          </p:cNvPr>
          <p:cNvSpPr/>
          <p:nvPr/>
        </p:nvSpPr>
        <p:spPr>
          <a:xfrm>
            <a:off x="6149115" y="5675312"/>
            <a:ext cx="1665842" cy="369332"/>
          </a:xfrm>
          <a:prstGeom prst="rect">
            <a:avLst/>
          </a:prstGeom>
        </p:spPr>
        <p:txBody>
          <a:bodyPr wrap="none">
            <a:spAutoFit/>
          </a:bodyPr>
          <a:lstStyle/>
          <a:p>
            <a:pPr algn="ctr"/>
            <a:r>
              <a:rPr lang="ja-JP" altLang="en-US" b="1" i="1" dirty="0"/>
              <a:t>＊＊：</a:t>
            </a:r>
            <a:r>
              <a:rPr lang="en-US" altLang="ja-JP" b="1" i="1" dirty="0"/>
              <a:t>p &lt;0.01</a:t>
            </a:r>
            <a:endParaRPr lang="ja-JP" altLang="en-US" b="1" i="1" dirty="0"/>
          </a:p>
        </p:txBody>
      </p:sp>
      <p:sp>
        <p:nvSpPr>
          <p:cNvPr id="7" name="テキスト ボックス 6">
            <a:extLst>
              <a:ext uri="{FF2B5EF4-FFF2-40B4-BE49-F238E27FC236}">
                <a16:creationId xmlns:a16="http://schemas.microsoft.com/office/drawing/2014/main" id="{BF66C11C-29A2-472B-9AA9-FFE36578EEBC}"/>
              </a:ext>
            </a:extLst>
          </p:cNvPr>
          <p:cNvSpPr txBox="1"/>
          <p:nvPr/>
        </p:nvSpPr>
        <p:spPr>
          <a:xfrm>
            <a:off x="-7188" y="1619508"/>
            <a:ext cx="1338828" cy="369332"/>
          </a:xfrm>
          <a:prstGeom prst="rect">
            <a:avLst/>
          </a:prstGeom>
          <a:noFill/>
        </p:spPr>
        <p:txBody>
          <a:bodyPr wrap="none" rtlCol="0">
            <a:spAutoFit/>
          </a:bodyPr>
          <a:lstStyle/>
          <a:p>
            <a:r>
              <a:rPr kumimoji="1" lang="ja-JP" altLang="en-US" b="1" dirty="0"/>
              <a:t>全供試牛群</a:t>
            </a:r>
          </a:p>
        </p:txBody>
      </p:sp>
      <p:sp>
        <p:nvSpPr>
          <p:cNvPr id="14" name="テキスト ボックス 13">
            <a:extLst>
              <a:ext uri="{FF2B5EF4-FFF2-40B4-BE49-F238E27FC236}">
                <a16:creationId xmlns:a16="http://schemas.microsoft.com/office/drawing/2014/main" id="{54ACB2ED-3EDF-4A31-867F-3E68EE313D32}"/>
              </a:ext>
            </a:extLst>
          </p:cNvPr>
          <p:cNvSpPr txBox="1"/>
          <p:nvPr/>
        </p:nvSpPr>
        <p:spPr>
          <a:xfrm>
            <a:off x="4572000" y="1619508"/>
            <a:ext cx="1107996" cy="369332"/>
          </a:xfrm>
          <a:prstGeom prst="rect">
            <a:avLst/>
          </a:prstGeom>
          <a:noFill/>
        </p:spPr>
        <p:txBody>
          <a:bodyPr wrap="none" rtlCol="0">
            <a:spAutoFit/>
          </a:bodyPr>
          <a:lstStyle/>
          <a:p>
            <a:r>
              <a:rPr lang="ja-JP" altLang="en-US" b="1" dirty="0"/>
              <a:t>高月齢</a:t>
            </a:r>
            <a:r>
              <a:rPr kumimoji="1" lang="ja-JP" altLang="en-US" b="1" dirty="0"/>
              <a:t>群</a:t>
            </a:r>
          </a:p>
        </p:txBody>
      </p:sp>
      <p:sp>
        <p:nvSpPr>
          <p:cNvPr id="15" name="フリーフォーム: 図形 14">
            <a:extLst>
              <a:ext uri="{FF2B5EF4-FFF2-40B4-BE49-F238E27FC236}">
                <a16:creationId xmlns:a16="http://schemas.microsoft.com/office/drawing/2014/main" id="{B3B2C6A0-5113-42D5-9EEF-009942C23FAA}"/>
              </a:ext>
            </a:extLst>
          </p:cNvPr>
          <p:cNvSpPr/>
          <p:nvPr/>
        </p:nvSpPr>
        <p:spPr>
          <a:xfrm>
            <a:off x="6012160" y="1988840"/>
            <a:ext cx="1939753" cy="956485"/>
          </a:xfrm>
          <a:custGeom>
            <a:avLst/>
            <a:gdLst>
              <a:gd name="connsiteX0" fmla="*/ 0 w 1939753"/>
              <a:gd name="connsiteY0" fmla="*/ 956485 h 956485"/>
              <a:gd name="connsiteX1" fmla="*/ 15304 w 1939753"/>
              <a:gd name="connsiteY1" fmla="*/ 3826 h 956485"/>
              <a:gd name="connsiteX2" fmla="*/ 1932101 w 1939753"/>
              <a:gd name="connsiteY2" fmla="*/ 0 h 956485"/>
              <a:gd name="connsiteX3" fmla="*/ 1939753 w 1939753"/>
              <a:gd name="connsiteY3" fmla="*/ 313727 h 956485"/>
            </a:gdLst>
            <a:ahLst/>
            <a:cxnLst>
              <a:cxn ang="0">
                <a:pos x="connsiteX0" y="connsiteY0"/>
              </a:cxn>
              <a:cxn ang="0">
                <a:pos x="connsiteX1" y="connsiteY1"/>
              </a:cxn>
              <a:cxn ang="0">
                <a:pos x="connsiteX2" y="connsiteY2"/>
              </a:cxn>
              <a:cxn ang="0">
                <a:pos x="connsiteX3" y="connsiteY3"/>
              </a:cxn>
            </a:cxnLst>
            <a:rect l="l" t="t" r="r" b="b"/>
            <a:pathLst>
              <a:path w="1939753" h="956485">
                <a:moveTo>
                  <a:pt x="0" y="956485"/>
                </a:moveTo>
                <a:lnTo>
                  <a:pt x="15304" y="3826"/>
                </a:lnTo>
                <a:lnTo>
                  <a:pt x="1932101" y="0"/>
                </a:lnTo>
                <a:lnTo>
                  <a:pt x="1939753" y="31372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4047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a:xfrm>
            <a:off x="5865813" y="6400800"/>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pic>
        <p:nvPicPr>
          <p:cNvPr id="5"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bwMode="auto">
          <a:xfrm>
            <a:off x="457200" y="457200"/>
            <a:ext cx="7643192" cy="7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r>
              <a:rPr lang="ja-JP" altLang="en-US" sz="4000" b="1" kern="0" dirty="0"/>
              <a:t>成績</a:t>
            </a:r>
            <a:r>
              <a:rPr lang="en-US" altLang="ja-JP" sz="4000" b="1" kern="0" dirty="0"/>
              <a:t>:SH</a:t>
            </a:r>
            <a:endParaRPr lang="ja-JP" altLang="en-US" sz="4000" b="1" kern="0" dirty="0"/>
          </a:p>
        </p:txBody>
      </p:sp>
      <p:sp>
        <p:nvSpPr>
          <p:cNvPr id="8" name="フリーフォーム: 図形 7">
            <a:extLst>
              <a:ext uri="{FF2B5EF4-FFF2-40B4-BE49-F238E27FC236}">
                <a16:creationId xmlns:a16="http://schemas.microsoft.com/office/drawing/2014/main" id="{52CD6391-68EE-4168-B4CD-97D6956F44DF}"/>
              </a:ext>
            </a:extLst>
          </p:cNvPr>
          <p:cNvSpPr/>
          <p:nvPr/>
        </p:nvSpPr>
        <p:spPr>
          <a:xfrm>
            <a:off x="1628415" y="1988840"/>
            <a:ext cx="1867011" cy="1355154"/>
          </a:xfrm>
          <a:custGeom>
            <a:avLst/>
            <a:gdLst>
              <a:gd name="connsiteX0" fmla="*/ 0 w 1894584"/>
              <a:gd name="connsiteY0" fmla="*/ 361813 h 1355154"/>
              <a:gd name="connsiteX1" fmla="*/ 0 w 1894584"/>
              <a:gd name="connsiteY1" fmla="*/ 6579 h 1355154"/>
              <a:gd name="connsiteX2" fmla="*/ 1894584 w 1894584"/>
              <a:gd name="connsiteY2" fmla="*/ 0 h 1355154"/>
              <a:gd name="connsiteX3" fmla="*/ 1894584 w 1894584"/>
              <a:gd name="connsiteY3" fmla="*/ 1355154 h 1355154"/>
            </a:gdLst>
            <a:ahLst/>
            <a:cxnLst>
              <a:cxn ang="0">
                <a:pos x="connsiteX0" y="connsiteY0"/>
              </a:cxn>
              <a:cxn ang="0">
                <a:pos x="connsiteX1" y="connsiteY1"/>
              </a:cxn>
              <a:cxn ang="0">
                <a:pos x="connsiteX2" y="connsiteY2"/>
              </a:cxn>
              <a:cxn ang="0">
                <a:pos x="connsiteX3" y="connsiteY3"/>
              </a:cxn>
            </a:cxnLst>
            <a:rect l="l" t="t" r="r" b="b"/>
            <a:pathLst>
              <a:path w="1894584" h="1355154">
                <a:moveTo>
                  <a:pt x="0" y="361813"/>
                </a:moveTo>
                <a:lnTo>
                  <a:pt x="0" y="6579"/>
                </a:lnTo>
                <a:lnTo>
                  <a:pt x="1894584" y="0"/>
                </a:lnTo>
                <a:lnTo>
                  <a:pt x="1894584" y="1355154"/>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フリーフォーム: 図形 17">
            <a:extLst>
              <a:ext uri="{FF2B5EF4-FFF2-40B4-BE49-F238E27FC236}">
                <a16:creationId xmlns:a16="http://schemas.microsoft.com/office/drawing/2014/main" id="{31B94EA2-4FED-4FE8-8B33-85B285A9854D}"/>
              </a:ext>
            </a:extLst>
          </p:cNvPr>
          <p:cNvSpPr/>
          <p:nvPr/>
        </p:nvSpPr>
        <p:spPr>
          <a:xfrm>
            <a:off x="6203447" y="1988840"/>
            <a:ext cx="1861693" cy="1249900"/>
          </a:xfrm>
          <a:custGeom>
            <a:avLst/>
            <a:gdLst>
              <a:gd name="connsiteX0" fmla="*/ 1855114 w 1861693"/>
              <a:gd name="connsiteY0" fmla="*/ 1249900 h 1249900"/>
              <a:gd name="connsiteX1" fmla="*/ 1861693 w 1861693"/>
              <a:gd name="connsiteY1" fmla="*/ 26314 h 1249900"/>
              <a:gd name="connsiteX2" fmla="*/ 6579 w 1861693"/>
              <a:gd name="connsiteY2" fmla="*/ 0 h 1249900"/>
              <a:gd name="connsiteX3" fmla="*/ 0 w 1861693"/>
              <a:gd name="connsiteY3" fmla="*/ 210510 h 1249900"/>
            </a:gdLst>
            <a:ahLst/>
            <a:cxnLst>
              <a:cxn ang="0">
                <a:pos x="connsiteX0" y="connsiteY0"/>
              </a:cxn>
              <a:cxn ang="0">
                <a:pos x="connsiteX1" y="connsiteY1"/>
              </a:cxn>
              <a:cxn ang="0">
                <a:pos x="connsiteX2" y="connsiteY2"/>
              </a:cxn>
              <a:cxn ang="0">
                <a:pos x="connsiteX3" y="connsiteY3"/>
              </a:cxn>
            </a:cxnLst>
            <a:rect l="l" t="t" r="r" b="b"/>
            <a:pathLst>
              <a:path w="1861693" h="1249900">
                <a:moveTo>
                  <a:pt x="1855114" y="1249900"/>
                </a:moveTo>
                <a:lnTo>
                  <a:pt x="1861693" y="26314"/>
                </a:lnTo>
                <a:lnTo>
                  <a:pt x="6579" y="0"/>
                </a:lnTo>
                <a:lnTo>
                  <a:pt x="0" y="21051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48241DBF-C8ED-4FDC-AE99-DE45D615192D}"/>
              </a:ext>
            </a:extLst>
          </p:cNvPr>
          <p:cNvSpPr txBox="1"/>
          <p:nvPr/>
        </p:nvSpPr>
        <p:spPr>
          <a:xfrm>
            <a:off x="2233003" y="1628800"/>
            <a:ext cx="650742" cy="369332"/>
          </a:xfrm>
          <a:prstGeom prst="rect">
            <a:avLst/>
          </a:prstGeom>
          <a:noFill/>
        </p:spPr>
        <p:txBody>
          <a:bodyPr wrap="square" rtlCol="0">
            <a:spAutoFit/>
          </a:bodyPr>
          <a:lstStyle/>
          <a:p>
            <a:pPr algn="ctr"/>
            <a:r>
              <a:rPr kumimoji="1" lang="ja-JP" altLang="en-US" b="1" dirty="0"/>
              <a:t>＊＊</a:t>
            </a:r>
          </a:p>
        </p:txBody>
      </p:sp>
      <p:sp>
        <p:nvSpPr>
          <p:cNvPr id="20" name="テキスト ボックス 19">
            <a:extLst>
              <a:ext uri="{FF2B5EF4-FFF2-40B4-BE49-F238E27FC236}">
                <a16:creationId xmlns:a16="http://schemas.microsoft.com/office/drawing/2014/main" id="{91FA1D5A-BFCA-4A0C-8737-FCD9C6277AB1}"/>
              </a:ext>
            </a:extLst>
          </p:cNvPr>
          <p:cNvSpPr txBox="1"/>
          <p:nvPr/>
        </p:nvSpPr>
        <p:spPr>
          <a:xfrm>
            <a:off x="6808922" y="1628800"/>
            <a:ext cx="650742" cy="369332"/>
          </a:xfrm>
          <a:prstGeom prst="rect">
            <a:avLst/>
          </a:prstGeom>
          <a:noFill/>
        </p:spPr>
        <p:txBody>
          <a:bodyPr wrap="square" rtlCol="0">
            <a:spAutoFit/>
          </a:bodyPr>
          <a:lstStyle/>
          <a:p>
            <a:pPr algn="ctr"/>
            <a:r>
              <a:rPr kumimoji="1" lang="ja-JP" altLang="en-US" b="1" dirty="0"/>
              <a:t>＊＊</a:t>
            </a:r>
          </a:p>
        </p:txBody>
      </p:sp>
      <p:sp>
        <p:nvSpPr>
          <p:cNvPr id="22" name="正方形/長方形 21">
            <a:extLst>
              <a:ext uri="{FF2B5EF4-FFF2-40B4-BE49-F238E27FC236}">
                <a16:creationId xmlns:a16="http://schemas.microsoft.com/office/drawing/2014/main" id="{3F1F4753-BB2D-4F2A-8CB5-93727668AA44}"/>
              </a:ext>
            </a:extLst>
          </p:cNvPr>
          <p:cNvSpPr/>
          <p:nvPr/>
        </p:nvSpPr>
        <p:spPr>
          <a:xfrm>
            <a:off x="6297453" y="5651956"/>
            <a:ext cx="1665842" cy="369332"/>
          </a:xfrm>
          <a:prstGeom prst="rect">
            <a:avLst/>
          </a:prstGeom>
        </p:spPr>
        <p:txBody>
          <a:bodyPr wrap="none">
            <a:spAutoFit/>
          </a:bodyPr>
          <a:lstStyle/>
          <a:p>
            <a:pPr algn="ctr"/>
            <a:r>
              <a:rPr lang="ja-JP" altLang="en-US" b="1" i="1" dirty="0"/>
              <a:t>＊＊：</a:t>
            </a:r>
            <a:r>
              <a:rPr lang="en-US" altLang="ja-JP" b="1" i="1" dirty="0"/>
              <a:t>p &lt;0.01</a:t>
            </a:r>
            <a:endParaRPr lang="ja-JP" altLang="en-US" b="1" i="1" dirty="0"/>
          </a:p>
        </p:txBody>
      </p:sp>
      <p:graphicFrame>
        <p:nvGraphicFramePr>
          <p:cNvPr id="23" name="グラフ 22">
            <a:extLst>
              <a:ext uri="{FF2B5EF4-FFF2-40B4-BE49-F238E27FC236}">
                <a16:creationId xmlns:a16="http://schemas.microsoft.com/office/drawing/2014/main" id="{C332887C-D547-41FC-AD47-25C55558ADDD}"/>
              </a:ext>
            </a:extLst>
          </p:cNvPr>
          <p:cNvGraphicFramePr>
            <a:graphicFrameLocks/>
          </p:cNvGraphicFramePr>
          <p:nvPr>
            <p:extLst>
              <p:ext uri="{D42A27DB-BD31-4B8C-83A1-F6EECF244321}">
                <p14:modId xmlns:p14="http://schemas.microsoft.com/office/powerpoint/2010/main" val="3708713326"/>
              </p:ext>
            </p:extLst>
          </p:nvPr>
        </p:nvGraphicFramePr>
        <p:xfrm>
          <a:off x="-28404" y="2622848"/>
          <a:ext cx="4572000" cy="3038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グラフ 23">
            <a:extLst>
              <a:ext uri="{FF2B5EF4-FFF2-40B4-BE49-F238E27FC236}">
                <a16:creationId xmlns:a16="http://schemas.microsoft.com/office/drawing/2014/main" id="{BE14D7D1-924A-4943-9CB5-31F3EAFA989A}"/>
              </a:ext>
            </a:extLst>
          </p:cNvPr>
          <p:cNvGraphicFramePr>
            <a:graphicFrameLocks/>
          </p:cNvGraphicFramePr>
          <p:nvPr>
            <p:extLst>
              <p:ext uri="{D42A27DB-BD31-4B8C-83A1-F6EECF244321}">
                <p14:modId xmlns:p14="http://schemas.microsoft.com/office/powerpoint/2010/main" val="586545011"/>
              </p:ext>
            </p:extLst>
          </p:nvPr>
        </p:nvGraphicFramePr>
        <p:xfrm>
          <a:off x="4572000" y="2622848"/>
          <a:ext cx="4572000" cy="3038400"/>
        </p:xfrm>
        <a:graphic>
          <a:graphicData uri="http://schemas.openxmlformats.org/drawingml/2006/chart">
            <c:chart xmlns:c="http://schemas.openxmlformats.org/drawingml/2006/chart" xmlns:r="http://schemas.openxmlformats.org/officeDocument/2006/relationships" r:id="rId5"/>
          </a:graphicData>
        </a:graphic>
      </p:graphicFrame>
      <p:sp>
        <p:nvSpPr>
          <p:cNvPr id="13" name="テキスト ボックス 12">
            <a:extLst>
              <a:ext uri="{FF2B5EF4-FFF2-40B4-BE49-F238E27FC236}">
                <a16:creationId xmlns:a16="http://schemas.microsoft.com/office/drawing/2014/main" id="{D0BBEB67-C04C-4A07-8070-72290DE9A77B}"/>
              </a:ext>
            </a:extLst>
          </p:cNvPr>
          <p:cNvSpPr txBox="1"/>
          <p:nvPr/>
        </p:nvSpPr>
        <p:spPr>
          <a:xfrm>
            <a:off x="-7188" y="1619508"/>
            <a:ext cx="1338828" cy="369332"/>
          </a:xfrm>
          <a:prstGeom prst="rect">
            <a:avLst/>
          </a:prstGeom>
          <a:noFill/>
        </p:spPr>
        <p:txBody>
          <a:bodyPr wrap="none" rtlCol="0" anchor="ctr">
            <a:spAutoFit/>
          </a:bodyPr>
          <a:lstStyle/>
          <a:p>
            <a:pPr algn="ctr"/>
            <a:r>
              <a:rPr kumimoji="1" lang="ja-JP" altLang="en-US" b="1" dirty="0"/>
              <a:t>全供試牛群</a:t>
            </a:r>
          </a:p>
        </p:txBody>
      </p:sp>
      <p:sp>
        <p:nvSpPr>
          <p:cNvPr id="14" name="テキスト ボックス 13">
            <a:extLst>
              <a:ext uri="{FF2B5EF4-FFF2-40B4-BE49-F238E27FC236}">
                <a16:creationId xmlns:a16="http://schemas.microsoft.com/office/drawing/2014/main" id="{BF5A655C-78FC-4DC1-911F-7863D73C2AB2}"/>
              </a:ext>
            </a:extLst>
          </p:cNvPr>
          <p:cNvSpPr txBox="1"/>
          <p:nvPr/>
        </p:nvSpPr>
        <p:spPr>
          <a:xfrm>
            <a:off x="4572000" y="1619508"/>
            <a:ext cx="1107996" cy="369332"/>
          </a:xfrm>
          <a:prstGeom prst="rect">
            <a:avLst/>
          </a:prstGeom>
          <a:noFill/>
        </p:spPr>
        <p:txBody>
          <a:bodyPr wrap="none" rtlCol="0" anchor="ctr">
            <a:spAutoFit/>
          </a:bodyPr>
          <a:lstStyle/>
          <a:p>
            <a:pPr algn="ctr"/>
            <a:r>
              <a:rPr lang="ja-JP" altLang="en-US" b="1" dirty="0"/>
              <a:t>高月齢</a:t>
            </a:r>
            <a:r>
              <a:rPr kumimoji="1" lang="ja-JP" altLang="en-US" b="1" dirty="0"/>
              <a:t>群</a:t>
            </a:r>
          </a:p>
        </p:txBody>
      </p:sp>
      <p:sp>
        <p:nvSpPr>
          <p:cNvPr id="15" name="正方形/長方形 14">
            <a:extLst>
              <a:ext uri="{FF2B5EF4-FFF2-40B4-BE49-F238E27FC236}">
                <a16:creationId xmlns:a16="http://schemas.microsoft.com/office/drawing/2014/main" id="{AE9B651F-D9C4-40C7-9A40-9BD9C7D23C6B}"/>
              </a:ext>
            </a:extLst>
          </p:cNvPr>
          <p:cNvSpPr/>
          <p:nvPr/>
        </p:nvSpPr>
        <p:spPr>
          <a:xfrm>
            <a:off x="1725453" y="5651956"/>
            <a:ext cx="1665842" cy="369332"/>
          </a:xfrm>
          <a:prstGeom prst="rect">
            <a:avLst/>
          </a:prstGeom>
        </p:spPr>
        <p:txBody>
          <a:bodyPr wrap="none">
            <a:spAutoFit/>
          </a:bodyPr>
          <a:lstStyle/>
          <a:p>
            <a:pPr algn="ctr"/>
            <a:r>
              <a:rPr lang="ja-JP" altLang="en-US" b="1" i="1" dirty="0"/>
              <a:t>＊＊：</a:t>
            </a:r>
            <a:r>
              <a:rPr lang="en-US" altLang="ja-JP" b="1" i="1" dirty="0"/>
              <a:t>p &lt;0.01</a:t>
            </a:r>
            <a:endParaRPr lang="ja-JP" altLang="en-US" b="1" i="1" dirty="0"/>
          </a:p>
        </p:txBody>
      </p:sp>
    </p:spTree>
    <p:extLst>
      <p:ext uri="{BB962C8B-B14F-4D97-AF65-F5344CB8AC3E}">
        <p14:creationId xmlns:p14="http://schemas.microsoft.com/office/powerpoint/2010/main" val="2041507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a:xfrm>
            <a:off x="5865813" y="6400800"/>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pic>
        <p:nvPicPr>
          <p:cNvPr id="5"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bwMode="auto">
          <a:xfrm>
            <a:off x="457200" y="457200"/>
            <a:ext cx="7643192" cy="7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r>
              <a:rPr lang="ja-JP" altLang="en-US" sz="4000" b="1" kern="0" dirty="0"/>
              <a:t>脂肪壊死症のメカニズム</a:t>
            </a:r>
          </a:p>
        </p:txBody>
      </p:sp>
      <p:graphicFrame>
        <p:nvGraphicFramePr>
          <p:cNvPr id="7" name="表 6">
            <a:extLst>
              <a:ext uri="{FF2B5EF4-FFF2-40B4-BE49-F238E27FC236}">
                <a16:creationId xmlns:a16="http://schemas.microsoft.com/office/drawing/2014/main" id="{BBDCDCD3-172E-4A92-80E2-A30503FC7B27}"/>
              </a:ext>
            </a:extLst>
          </p:cNvPr>
          <p:cNvGraphicFramePr>
            <a:graphicFrameLocks noGrp="1"/>
          </p:cNvGraphicFramePr>
          <p:nvPr>
            <p:extLst>
              <p:ext uri="{D42A27DB-BD31-4B8C-83A1-F6EECF244321}">
                <p14:modId xmlns:p14="http://schemas.microsoft.com/office/powerpoint/2010/main" val="3538491229"/>
              </p:ext>
            </p:extLst>
          </p:nvPr>
        </p:nvGraphicFramePr>
        <p:xfrm>
          <a:off x="457200" y="1124744"/>
          <a:ext cx="4557078" cy="4879207"/>
        </p:xfrm>
        <a:graphic>
          <a:graphicData uri="http://schemas.openxmlformats.org/drawingml/2006/table">
            <a:tbl>
              <a:tblPr firstRow="1" bandRow="1">
                <a:tableStyleId>{5C22544A-7EE6-4342-B048-85BDC9FD1C3A}</a:tableStyleId>
              </a:tblPr>
              <a:tblGrid>
                <a:gridCol w="1298893">
                  <a:extLst>
                    <a:ext uri="{9D8B030D-6E8A-4147-A177-3AD203B41FA5}">
                      <a16:colId xmlns:a16="http://schemas.microsoft.com/office/drawing/2014/main" val="692424084"/>
                    </a:ext>
                  </a:extLst>
                </a:gridCol>
                <a:gridCol w="1544955">
                  <a:extLst>
                    <a:ext uri="{9D8B030D-6E8A-4147-A177-3AD203B41FA5}">
                      <a16:colId xmlns:a16="http://schemas.microsoft.com/office/drawing/2014/main" val="2314485087"/>
                    </a:ext>
                  </a:extLst>
                </a:gridCol>
                <a:gridCol w="1713230">
                  <a:extLst>
                    <a:ext uri="{9D8B030D-6E8A-4147-A177-3AD203B41FA5}">
                      <a16:colId xmlns:a16="http://schemas.microsoft.com/office/drawing/2014/main" val="771347931"/>
                    </a:ext>
                  </a:extLst>
                </a:gridCol>
              </a:tblGrid>
              <a:tr h="308456">
                <a:tc>
                  <a:txBody>
                    <a:bodyPr/>
                    <a:lstStyle/>
                    <a:p>
                      <a:pPr algn="ctr"/>
                      <a:endParaRPr kumimoji="1" lang="ja-JP" altLang="en-US" sz="1400" b="1" dirty="0"/>
                    </a:p>
                  </a:txBody>
                  <a:tcPr anchor="ctr"/>
                </a:tc>
                <a:tc>
                  <a:txBody>
                    <a:bodyPr/>
                    <a:lstStyle/>
                    <a:p>
                      <a:pPr algn="ctr"/>
                      <a:r>
                        <a:rPr kumimoji="1" lang="ja-JP" altLang="en-US" sz="1400" b="1" dirty="0"/>
                        <a:t>正常</a:t>
                      </a:r>
                    </a:p>
                  </a:txBody>
                  <a:tcPr anchor="ctr"/>
                </a:tc>
                <a:tc>
                  <a:txBody>
                    <a:bodyPr/>
                    <a:lstStyle/>
                    <a:p>
                      <a:pPr algn="ctr"/>
                      <a:r>
                        <a:rPr kumimoji="1" lang="ja-JP" altLang="en-US" sz="1400" b="1" dirty="0"/>
                        <a:t>脂肪壊死</a:t>
                      </a:r>
                    </a:p>
                  </a:txBody>
                  <a:tcPr anchor="ctr"/>
                </a:tc>
                <a:extLst>
                  <a:ext uri="{0D108BD9-81ED-4DB2-BD59-A6C34878D82A}">
                    <a16:rowId xmlns:a16="http://schemas.microsoft.com/office/drawing/2014/main" val="3510690658"/>
                  </a:ext>
                </a:extLst>
              </a:tr>
              <a:tr h="336497">
                <a:tc>
                  <a:txBody>
                    <a:bodyPr/>
                    <a:lstStyle/>
                    <a:p>
                      <a:pPr algn="ctr"/>
                      <a:r>
                        <a:rPr kumimoji="1" lang="en-US" altLang="ja-JP" sz="1400" b="1" dirty="0"/>
                        <a:t>C14(=1)</a:t>
                      </a:r>
                      <a:endParaRPr kumimoji="1" lang="ja-JP" altLang="en-US" sz="1400" b="1" dirty="0"/>
                    </a:p>
                  </a:txBody>
                  <a:tcPr anchor="ctr"/>
                </a:tc>
                <a:tc>
                  <a:txBody>
                    <a:bodyPr/>
                    <a:lstStyle/>
                    <a:p>
                      <a:pPr algn="ctr"/>
                      <a:r>
                        <a:rPr kumimoji="1" lang="en-US" altLang="ja-JP" sz="1600" b="0" dirty="0"/>
                        <a:t>0.19±0.02 %</a:t>
                      </a:r>
                      <a:endParaRPr kumimoji="1" lang="ja-JP" altLang="en-US" sz="1600" b="0" dirty="0"/>
                    </a:p>
                  </a:txBody>
                  <a:tcPr anchor="ctr"/>
                </a:tc>
                <a:tc>
                  <a:txBody>
                    <a:bodyPr/>
                    <a:lstStyle/>
                    <a:p>
                      <a:pPr algn="ctr"/>
                      <a:r>
                        <a:rPr kumimoji="1" lang="en-US" altLang="ja-JP" sz="1600" b="0" dirty="0"/>
                        <a:t>0.08±0.07 %</a:t>
                      </a:r>
                      <a:endParaRPr kumimoji="1" lang="ja-JP" altLang="en-US" sz="1600" b="0" dirty="0"/>
                    </a:p>
                  </a:txBody>
                  <a:tcPr anchor="ctr"/>
                </a:tc>
                <a:extLst>
                  <a:ext uri="{0D108BD9-81ED-4DB2-BD59-A6C34878D82A}">
                    <a16:rowId xmlns:a16="http://schemas.microsoft.com/office/drawing/2014/main" val="1792391687"/>
                  </a:ext>
                </a:extLst>
              </a:tr>
              <a:tr h="336497">
                <a:tc>
                  <a:txBody>
                    <a:bodyPr/>
                    <a:lstStyle/>
                    <a:p>
                      <a:pPr algn="ctr"/>
                      <a:r>
                        <a:rPr kumimoji="1" lang="en-US" altLang="ja-JP" sz="1400" b="1" dirty="0"/>
                        <a:t>C14</a:t>
                      </a:r>
                      <a:endParaRPr kumimoji="1" lang="ja-JP" altLang="en-US" sz="1400" b="1" dirty="0"/>
                    </a:p>
                  </a:txBody>
                  <a:tcPr anchor="ctr"/>
                </a:tc>
                <a:tc>
                  <a:txBody>
                    <a:bodyPr/>
                    <a:lstStyle/>
                    <a:p>
                      <a:pPr algn="ctr"/>
                      <a:r>
                        <a:rPr kumimoji="1" lang="en-US" altLang="ja-JP" sz="1600" b="0" dirty="0"/>
                        <a:t>2.01±0.12 %</a:t>
                      </a:r>
                      <a:endParaRPr kumimoji="1" lang="ja-JP" altLang="en-US" sz="1600" b="0" dirty="0"/>
                    </a:p>
                  </a:txBody>
                  <a:tcPr anchor="ctr"/>
                </a:tc>
                <a:tc>
                  <a:txBody>
                    <a:bodyPr/>
                    <a:lstStyle/>
                    <a:p>
                      <a:pPr algn="ctr"/>
                      <a:r>
                        <a:rPr kumimoji="1" lang="en-US" altLang="ja-JP" sz="1600" b="0" dirty="0"/>
                        <a:t>1.96±0.48 %</a:t>
                      </a:r>
                      <a:endParaRPr kumimoji="1" lang="ja-JP" altLang="en-US" sz="1600" b="0" dirty="0"/>
                    </a:p>
                  </a:txBody>
                  <a:tcPr anchor="ctr"/>
                </a:tc>
                <a:extLst>
                  <a:ext uri="{0D108BD9-81ED-4DB2-BD59-A6C34878D82A}">
                    <a16:rowId xmlns:a16="http://schemas.microsoft.com/office/drawing/2014/main" val="1456679028"/>
                  </a:ext>
                </a:extLst>
              </a:tr>
              <a:tr h="336497">
                <a:tc>
                  <a:txBody>
                    <a:bodyPr/>
                    <a:lstStyle/>
                    <a:p>
                      <a:pPr algn="ctr"/>
                      <a:r>
                        <a:rPr kumimoji="1" lang="en-US" altLang="ja-JP" sz="1400" b="1" dirty="0"/>
                        <a:t>C16(=1)</a:t>
                      </a:r>
                      <a:endParaRPr kumimoji="1" lang="ja-JP" altLang="en-US" sz="1400" b="1" dirty="0"/>
                    </a:p>
                  </a:txBody>
                  <a:tcPr anchor="ctr"/>
                </a:tc>
                <a:tc>
                  <a:txBody>
                    <a:bodyPr/>
                    <a:lstStyle/>
                    <a:p>
                      <a:pPr algn="ctr"/>
                      <a:r>
                        <a:rPr kumimoji="1" lang="en-US" altLang="ja-JP" sz="1600" b="0" dirty="0"/>
                        <a:t>1.51±0.06 %</a:t>
                      </a:r>
                      <a:endParaRPr kumimoji="1" lang="ja-JP" altLang="en-US" sz="1600" b="0" dirty="0"/>
                    </a:p>
                  </a:txBody>
                  <a:tcPr anchor="ctr"/>
                </a:tc>
                <a:tc>
                  <a:txBody>
                    <a:bodyPr/>
                    <a:lstStyle/>
                    <a:p>
                      <a:pPr algn="ctr"/>
                      <a:r>
                        <a:rPr kumimoji="1" lang="en-US" altLang="ja-JP" sz="1600" b="0" dirty="0"/>
                        <a:t>0.86±0.11 %</a:t>
                      </a:r>
                      <a:endParaRPr kumimoji="1" lang="ja-JP" altLang="en-US" sz="1600" b="0" dirty="0"/>
                    </a:p>
                  </a:txBody>
                  <a:tcPr anchor="ctr"/>
                </a:tc>
                <a:extLst>
                  <a:ext uri="{0D108BD9-81ED-4DB2-BD59-A6C34878D82A}">
                    <a16:rowId xmlns:a16="http://schemas.microsoft.com/office/drawing/2014/main" val="794922032"/>
                  </a:ext>
                </a:extLst>
              </a:tr>
              <a:tr h="336497">
                <a:tc>
                  <a:txBody>
                    <a:bodyPr/>
                    <a:lstStyle/>
                    <a:p>
                      <a:pPr algn="ctr"/>
                      <a:r>
                        <a:rPr kumimoji="1" lang="en-US" altLang="ja-JP" sz="1400" b="1" dirty="0"/>
                        <a:t>C16</a:t>
                      </a:r>
                      <a:endParaRPr kumimoji="1" lang="ja-JP" altLang="en-US" sz="1400" b="1" dirty="0"/>
                    </a:p>
                  </a:txBody>
                  <a:tcPr anchor="ctr"/>
                </a:tc>
                <a:tc>
                  <a:txBody>
                    <a:bodyPr/>
                    <a:lstStyle/>
                    <a:p>
                      <a:pPr algn="ctr"/>
                      <a:r>
                        <a:rPr kumimoji="1" lang="en-US" altLang="ja-JP" sz="1600" b="0" dirty="0"/>
                        <a:t>23.39±0.44 %</a:t>
                      </a:r>
                      <a:endParaRPr kumimoji="1" lang="ja-JP" altLang="en-US" sz="1600" b="0" dirty="0"/>
                    </a:p>
                  </a:txBody>
                  <a:tcPr anchor="ctr"/>
                </a:tc>
                <a:tc>
                  <a:txBody>
                    <a:bodyPr/>
                    <a:lstStyle/>
                    <a:p>
                      <a:pPr algn="ctr"/>
                      <a:r>
                        <a:rPr kumimoji="1" lang="en-US" altLang="ja-JP" sz="1600" b="0" dirty="0"/>
                        <a:t>25.18±3.29 %</a:t>
                      </a:r>
                      <a:endParaRPr kumimoji="1" lang="ja-JP" altLang="en-US" sz="1600" b="0" dirty="0"/>
                    </a:p>
                  </a:txBody>
                  <a:tcPr anchor="ctr"/>
                </a:tc>
                <a:extLst>
                  <a:ext uri="{0D108BD9-81ED-4DB2-BD59-A6C34878D82A}">
                    <a16:rowId xmlns:a16="http://schemas.microsoft.com/office/drawing/2014/main" val="964639859"/>
                  </a:ext>
                </a:extLst>
              </a:tr>
              <a:tr h="336497">
                <a:tc>
                  <a:txBody>
                    <a:bodyPr/>
                    <a:lstStyle/>
                    <a:p>
                      <a:pPr algn="ctr"/>
                      <a:r>
                        <a:rPr kumimoji="1" lang="en-US" altLang="ja-JP" sz="1400" b="1" dirty="0"/>
                        <a:t>iC16</a:t>
                      </a:r>
                      <a:endParaRPr kumimoji="1" lang="ja-JP" altLang="en-US" sz="1400" b="1" dirty="0"/>
                    </a:p>
                  </a:txBody>
                  <a:tcPr anchor="ctr"/>
                </a:tc>
                <a:tc>
                  <a:txBody>
                    <a:bodyPr/>
                    <a:lstStyle/>
                    <a:p>
                      <a:pPr algn="ctr"/>
                      <a:r>
                        <a:rPr kumimoji="1" lang="en-US" altLang="ja-JP" sz="1600" b="0" dirty="0"/>
                        <a:t>1.28±0.06 %</a:t>
                      </a:r>
                      <a:endParaRPr kumimoji="1" lang="ja-JP" altLang="en-US" sz="1600" b="0" dirty="0"/>
                    </a:p>
                  </a:txBody>
                  <a:tcPr anchor="ctr"/>
                </a:tc>
                <a:tc>
                  <a:txBody>
                    <a:bodyPr/>
                    <a:lstStyle/>
                    <a:p>
                      <a:pPr algn="ctr"/>
                      <a:r>
                        <a:rPr kumimoji="1" lang="en-US" altLang="ja-JP" sz="1600" b="0" dirty="0"/>
                        <a:t>1.15±0.10 %</a:t>
                      </a:r>
                      <a:endParaRPr kumimoji="1" lang="ja-JP" altLang="en-US" sz="1600" b="0" dirty="0"/>
                    </a:p>
                  </a:txBody>
                  <a:tcPr anchor="ctr"/>
                </a:tc>
                <a:extLst>
                  <a:ext uri="{0D108BD9-81ED-4DB2-BD59-A6C34878D82A}">
                    <a16:rowId xmlns:a16="http://schemas.microsoft.com/office/drawing/2014/main" val="2774083897"/>
                  </a:ext>
                </a:extLst>
              </a:tr>
              <a:tr h="336497">
                <a:tc>
                  <a:txBody>
                    <a:bodyPr/>
                    <a:lstStyle/>
                    <a:p>
                      <a:pPr algn="ctr"/>
                      <a:r>
                        <a:rPr kumimoji="1" lang="en-US" altLang="ja-JP" sz="1400" b="1" dirty="0"/>
                        <a:t>C17</a:t>
                      </a:r>
                      <a:endParaRPr kumimoji="1" lang="ja-JP" altLang="en-US" sz="1400" b="1" dirty="0"/>
                    </a:p>
                  </a:txBody>
                  <a:tcPr anchor="ctr"/>
                </a:tc>
                <a:tc>
                  <a:txBody>
                    <a:bodyPr/>
                    <a:lstStyle/>
                    <a:p>
                      <a:pPr algn="ctr"/>
                      <a:r>
                        <a:rPr kumimoji="1" lang="en-US" altLang="ja-JP" sz="1600" b="0" dirty="0"/>
                        <a:t>0.95±0.09 %</a:t>
                      </a:r>
                      <a:endParaRPr kumimoji="1" lang="ja-JP" altLang="en-US" sz="1600" b="0" dirty="0"/>
                    </a:p>
                  </a:txBody>
                  <a:tcPr anchor="ctr"/>
                </a:tc>
                <a:tc>
                  <a:txBody>
                    <a:bodyPr/>
                    <a:lstStyle/>
                    <a:p>
                      <a:pPr algn="ctr"/>
                      <a:r>
                        <a:rPr kumimoji="1" lang="en-US" altLang="ja-JP" sz="1600" b="0" dirty="0"/>
                        <a:t>1.30±0.08 %</a:t>
                      </a:r>
                      <a:endParaRPr kumimoji="1" lang="ja-JP" altLang="en-US" sz="1600" b="0" dirty="0"/>
                    </a:p>
                  </a:txBody>
                  <a:tcPr anchor="ctr"/>
                </a:tc>
                <a:extLst>
                  <a:ext uri="{0D108BD9-81ED-4DB2-BD59-A6C34878D82A}">
                    <a16:rowId xmlns:a16="http://schemas.microsoft.com/office/drawing/2014/main" val="542178745"/>
                  </a:ext>
                </a:extLst>
              </a:tr>
              <a:tr h="336497">
                <a:tc>
                  <a:txBody>
                    <a:bodyPr/>
                    <a:lstStyle/>
                    <a:p>
                      <a:pPr algn="ctr"/>
                      <a:r>
                        <a:rPr kumimoji="1" lang="en-US" altLang="ja-JP" sz="1400" b="1" dirty="0"/>
                        <a:t>C18(=2)</a:t>
                      </a:r>
                      <a:endParaRPr kumimoji="1" lang="ja-JP" altLang="en-US" sz="1400" b="1" dirty="0"/>
                    </a:p>
                  </a:txBody>
                  <a:tcPr anchor="ctr"/>
                </a:tc>
                <a:tc>
                  <a:txBody>
                    <a:bodyPr/>
                    <a:lstStyle/>
                    <a:p>
                      <a:pPr algn="ctr"/>
                      <a:r>
                        <a:rPr kumimoji="1" lang="en-US" altLang="ja-JP" sz="1600" b="0" dirty="0"/>
                        <a:t>0.56±0.05 %</a:t>
                      </a:r>
                      <a:endParaRPr kumimoji="1" lang="ja-JP" altLang="en-US" sz="1600" b="0" dirty="0"/>
                    </a:p>
                  </a:txBody>
                  <a:tcPr anchor="ctr"/>
                </a:tc>
                <a:tc>
                  <a:txBody>
                    <a:bodyPr/>
                    <a:lstStyle/>
                    <a:p>
                      <a:pPr algn="ctr"/>
                      <a:r>
                        <a:rPr kumimoji="1" lang="en-US" altLang="ja-JP" sz="1600" b="0" dirty="0"/>
                        <a:t>0.82±0.28 %</a:t>
                      </a:r>
                      <a:endParaRPr kumimoji="1" lang="ja-JP" altLang="en-US" sz="1600" b="0" dirty="0"/>
                    </a:p>
                  </a:txBody>
                  <a:tcPr anchor="ctr"/>
                </a:tc>
                <a:extLst>
                  <a:ext uri="{0D108BD9-81ED-4DB2-BD59-A6C34878D82A}">
                    <a16:rowId xmlns:a16="http://schemas.microsoft.com/office/drawing/2014/main" val="3030120344"/>
                  </a:ext>
                </a:extLst>
              </a:tr>
              <a:tr h="336497">
                <a:tc>
                  <a:txBody>
                    <a:bodyPr/>
                    <a:lstStyle/>
                    <a:p>
                      <a:pPr algn="ctr"/>
                      <a:r>
                        <a:rPr kumimoji="1" lang="en-US" altLang="ja-JP" sz="1400" b="1" dirty="0"/>
                        <a:t>C18(=1,=3)</a:t>
                      </a:r>
                      <a:endParaRPr kumimoji="1" lang="ja-JP" altLang="en-US" sz="1400" b="1" dirty="0"/>
                    </a:p>
                  </a:txBody>
                  <a:tcPr anchor="ctr"/>
                </a:tc>
                <a:tc>
                  <a:txBody>
                    <a:bodyPr/>
                    <a:lstStyle/>
                    <a:p>
                      <a:pPr algn="ctr"/>
                      <a:r>
                        <a:rPr kumimoji="1" lang="en-US" altLang="ja-JP" sz="1600" b="0" dirty="0"/>
                        <a:t>46.62±0.10 %</a:t>
                      </a:r>
                      <a:endParaRPr kumimoji="1" lang="ja-JP" altLang="en-US" sz="1600" b="0" dirty="0"/>
                    </a:p>
                  </a:txBody>
                  <a:tcPr anchor="ctr"/>
                </a:tc>
                <a:tc>
                  <a:txBody>
                    <a:bodyPr/>
                    <a:lstStyle/>
                    <a:p>
                      <a:pPr algn="ctr"/>
                      <a:r>
                        <a:rPr kumimoji="1" lang="en-US" altLang="ja-JP" sz="1600" b="0" dirty="0"/>
                        <a:t>38.39±1.63 %</a:t>
                      </a:r>
                      <a:endParaRPr kumimoji="1" lang="ja-JP" altLang="en-US" sz="1600" b="0" dirty="0"/>
                    </a:p>
                  </a:txBody>
                  <a:tcPr anchor="ctr"/>
                </a:tc>
                <a:extLst>
                  <a:ext uri="{0D108BD9-81ED-4DB2-BD59-A6C34878D82A}">
                    <a16:rowId xmlns:a16="http://schemas.microsoft.com/office/drawing/2014/main" val="1685088402"/>
                  </a:ext>
                </a:extLst>
              </a:tr>
              <a:tr h="336497">
                <a:tc>
                  <a:txBody>
                    <a:bodyPr/>
                    <a:lstStyle/>
                    <a:p>
                      <a:pPr algn="ctr"/>
                      <a:r>
                        <a:rPr kumimoji="1" lang="en-US" altLang="ja-JP" sz="1400" b="1" dirty="0"/>
                        <a:t>C18(=1)</a:t>
                      </a:r>
                      <a:endParaRPr kumimoji="1" lang="ja-JP" altLang="en-US" sz="1400" b="1" dirty="0"/>
                    </a:p>
                  </a:txBody>
                  <a:tcPr anchor="ctr"/>
                </a:tc>
                <a:tc>
                  <a:txBody>
                    <a:bodyPr/>
                    <a:lstStyle/>
                    <a:p>
                      <a:pPr algn="ctr"/>
                      <a:r>
                        <a:rPr kumimoji="1" lang="en-US" altLang="ja-JP" sz="1600" b="0" dirty="0"/>
                        <a:t>0.83±0.25 %</a:t>
                      </a:r>
                      <a:endParaRPr kumimoji="1" lang="ja-JP" altLang="en-US" sz="1600" b="0" dirty="0"/>
                    </a:p>
                  </a:txBody>
                  <a:tcPr anchor="ctr"/>
                </a:tc>
                <a:tc>
                  <a:txBody>
                    <a:bodyPr/>
                    <a:lstStyle/>
                    <a:p>
                      <a:pPr algn="ctr"/>
                      <a:r>
                        <a:rPr kumimoji="1" lang="en-US" altLang="ja-JP" sz="1600" b="0" dirty="0"/>
                        <a:t>0.73±0.29 %</a:t>
                      </a:r>
                      <a:endParaRPr kumimoji="1" lang="ja-JP" altLang="en-US" sz="1600" b="0" dirty="0"/>
                    </a:p>
                  </a:txBody>
                  <a:tcPr anchor="ctr"/>
                </a:tc>
                <a:extLst>
                  <a:ext uri="{0D108BD9-81ED-4DB2-BD59-A6C34878D82A}">
                    <a16:rowId xmlns:a16="http://schemas.microsoft.com/office/drawing/2014/main" val="1661078258"/>
                  </a:ext>
                </a:extLst>
              </a:tr>
              <a:tr h="336497">
                <a:tc>
                  <a:txBody>
                    <a:bodyPr/>
                    <a:lstStyle/>
                    <a:p>
                      <a:pPr algn="ctr"/>
                      <a:r>
                        <a:rPr kumimoji="1" lang="en-US" altLang="ja-JP" sz="1400" b="1" dirty="0"/>
                        <a:t>C18</a:t>
                      </a:r>
                      <a:endParaRPr kumimoji="1" lang="ja-JP" altLang="en-US" sz="1400" b="1" dirty="0"/>
                    </a:p>
                  </a:txBody>
                  <a:tcPr anchor="ctr"/>
                </a:tc>
                <a:tc>
                  <a:txBody>
                    <a:bodyPr/>
                    <a:lstStyle/>
                    <a:p>
                      <a:pPr algn="ctr"/>
                      <a:r>
                        <a:rPr kumimoji="1" lang="en-US" altLang="ja-JP" sz="1600" b="0" dirty="0"/>
                        <a:t>22.68±0.55 %</a:t>
                      </a:r>
                      <a:endParaRPr kumimoji="1" lang="ja-JP" altLang="en-US" sz="1600" b="0" dirty="0"/>
                    </a:p>
                  </a:txBody>
                  <a:tcPr anchor="ctr"/>
                </a:tc>
                <a:tc>
                  <a:txBody>
                    <a:bodyPr/>
                    <a:lstStyle/>
                    <a:p>
                      <a:pPr algn="ctr"/>
                      <a:r>
                        <a:rPr kumimoji="1" lang="en-US" altLang="ja-JP" sz="1600" b="0" dirty="0"/>
                        <a:t>29.52±3.11 %</a:t>
                      </a:r>
                      <a:endParaRPr kumimoji="1" lang="ja-JP" altLang="en-US" sz="1600" b="0" dirty="0"/>
                    </a:p>
                  </a:txBody>
                  <a:tcPr anchor="ctr"/>
                </a:tc>
                <a:extLst>
                  <a:ext uri="{0D108BD9-81ED-4DB2-BD59-A6C34878D82A}">
                    <a16:rowId xmlns:a16="http://schemas.microsoft.com/office/drawing/2014/main" val="1752786771"/>
                  </a:ext>
                </a:extLst>
              </a:tr>
              <a:tr h="532787">
                <a:tc>
                  <a:txBody>
                    <a:bodyPr/>
                    <a:lstStyle/>
                    <a:p>
                      <a:pPr algn="ctr"/>
                      <a:r>
                        <a:rPr kumimoji="1" lang="ja-JP" altLang="en-US" sz="1400" b="1" dirty="0"/>
                        <a:t>不飽和脂肪酸</a:t>
                      </a:r>
                      <a:endParaRPr kumimoji="1" lang="en-US" altLang="ja-JP" sz="1400" b="1" dirty="0"/>
                    </a:p>
                    <a:p>
                      <a:pPr algn="ctr"/>
                      <a:r>
                        <a:rPr kumimoji="1" lang="en-US" altLang="ja-JP" sz="1400" b="1" dirty="0"/>
                        <a:t>/</a:t>
                      </a:r>
                      <a:r>
                        <a:rPr kumimoji="1" lang="ja-JP" altLang="en-US" sz="1400" b="1" dirty="0"/>
                        <a:t>飽和脂肪酸</a:t>
                      </a:r>
                    </a:p>
                  </a:txBody>
                  <a:tcPr anchor="ctr"/>
                </a:tc>
                <a:tc>
                  <a:txBody>
                    <a:bodyPr/>
                    <a:lstStyle/>
                    <a:p>
                      <a:pPr algn="ctr"/>
                      <a:r>
                        <a:rPr kumimoji="1" lang="en-US" altLang="ja-JP" sz="1600" b="0" dirty="0"/>
                        <a:t>0.99</a:t>
                      </a:r>
                      <a:endParaRPr kumimoji="1" lang="ja-JP" altLang="en-US" sz="1600" b="0" dirty="0"/>
                    </a:p>
                  </a:txBody>
                  <a:tcPr anchor="ctr"/>
                </a:tc>
                <a:tc>
                  <a:txBody>
                    <a:bodyPr/>
                    <a:lstStyle/>
                    <a:p>
                      <a:pPr algn="ctr"/>
                      <a:r>
                        <a:rPr kumimoji="1" lang="en-US" altLang="ja-JP" sz="1600" b="1" dirty="0">
                          <a:solidFill>
                            <a:srgbClr val="FF0000"/>
                          </a:solidFill>
                        </a:rPr>
                        <a:t>0.69</a:t>
                      </a:r>
                      <a:endParaRPr kumimoji="1" lang="ja-JP" altLang="en-US" sz="1600" b="1" dirty="0">
                        <a:solidFill>
                          <a:srgbClr val="FF0000"/>
                        </a:solidFill>
                      </a:endParaRPr>
                    </a:p>
                  </a:txBody>
                  <a:tcPr anchor="ctr"/>
                </a:tc>
                <a:extLst>
                  <a:ext uri="{0D108BD9-81ED-4DB2-BD59-A6C34878D82A}">
                    <a16:rowId xmlns:a16="http://schemas.microsoft.com/office/drawing/2014/main" val="527698773"/>
                  </a:ext>
                </a:extLst>
              </a:tr>
              <a:tr h="336497">
                <a:tc>
                  <a:txBody>
                    <a:bodyPr/>
                    <a:lstStyle/>
                    <a:p>
                      <a:pPr algn="ctr"/>
                      <a:r>
                        <a:rPr kumimoji="1" lang="ja-JP" altLang="en-US" sz="1400" b="1" dirty="0"/>
                        <a:t>過酸化脂質</a:t>
                      </a:r>
                    </a:p>
                  </a:txBody>
                  <a:tcPr anchor="ctr"/>
                </a:tc>
                <a:tc>
                  <a:txBody>
                    <a:bodyPr/>
                    <a:lstStyle/>
                    <a:p>
                      <a:pPr algn="ctr"/>
                      <a:r>
                        <a:rPr kumimoji="1" lang="en-US" altLang="ja-JP" sz="1600" b="0" dirty="0"/>
                        <a:t>1</a:t>
                      </a:r>
                      <a:endParaRPr kumimoji="1" lang="ja-JP" altLang="en-US" sz="1600" b="0" dirty="0"/>
                    </a:p>
                  </a:txBody>
                  <a:tcPr anchor="ctr"/>
                </a:tc>
                <a:tc>
                  <a:txBody>
                    <a:bodyPr/>
                    <a:lstStyle/>
                    <a:p>
                      <a:pPr algn="ctr"/>
                      <a:r>
                        <a:rPr kumimoji="1" lang="en-US" altLang="ja-JP" sz="1600" b="1" dirty="0">
                          <a:solidFill>
                            <a:srgbClr val="FF0000"/>
                          </a:solidFill>
                        </a:rPr>
                        <a:t>3.3</a:t>
                      </a:r>
                      <a:endParaRPr kumimoji="1" lang="ja-JP" altLang="en-US" sz="1600" b="1" dirty="0">
                        <a:solidFill>
                          <a:srgbClr val="FF0000"/>
                        </a:solidFill>
                      </a:endParaRPr>
                    </a:p>
                  </a:txBody>
                  <a:tcPr anchor="ctr"/>
                </a:tc>
                <a:extLst>
                  <a:ext uri="{0D108BD9-81ED-4DB2-BD59-A6C34878D82A}">
                    <a16:rowId xmlns:a16="http://schemas.microsoft.com/office/drawing/2014/main" val="4191484704"/>
                  </a:ext>
                </a:extLst>
              </a:tr>
              <a:tr h="336497">
                <a:tc>
                  <a:txBody>
                    <a:bodyPr/>
                    <a:lstStyle/>
                    <a:p>
                      <a:pPr algn="ctr"/>
                      <a:r>
                        <a:rPr kumimoji="1" lang="ja-JP" altLang="en-US" sz="1400" b="1" dirty="0"/>
                        <a:t>過酸化物価</a:t>
                      </a:r>
                    </a:p>
                  </a:txBody>
                  <a:tcPr anchor="ctr"/>
                </a:tc>
                <a:tc>
                  <a:txBody>
                    <a:bodyPr/>
                    <a:lstStyle/>
                    <a:p>
                      <a:pPr algn="ctr"/>
                      <a:r>
                        <a:rPr kumimoji="1" lang="en-US" altLang="ja-JP" sz="1600" b="0" dirty="0"/>
                        <a:t>0.83 </a:t>
                      </a:r>
                      <a:r>
                        <a:rPr kumimoji="1" lang="en-US" altLang="ja-JP" sz="1600" b="0" dirty="0" err="1"/>
                        <a:t>mEq</a:t>
                      </a:r>
                      <a:endParaRPr kumimoji="1" lang="ja-JP" altLang="en-US" sz="1600" b="0" dirty="0"/>
                    </a:p>
                  </a:txBody>
                  <a:tcPr anchor="ctr"/>
                </a:tc>
                <a:tc>
                  <a:txBody>
                    <a:bodyPr/>
                    <a:lstStyle/>
                    <a:p>
                      <a:pPr algn="ctr"/>
                      <a:r>
                        <a:rPr kumimoji="1" lang="en-US" altLang="ja-JP" sz="1600" b="1" dirty="0">
                          <a:solidFill>
                            <a:srgbClr val="FF0000"/>
                          </a:solidFill>
                        </a:rPr>
                        <a:t>4.97 </a:t>
                      </a:r>
                      <a:r>
                        <a:rPr kumimoji="1" lang="en-US" altLang="ja-JP" sz="1600" b="1" dirty="0" err="1">
                          <a:solidFill>
                            <a:srgbClr val="FF0000"/>
                          </a:solidFill>
                        </a:rPr>
                        <a:t>mEq</a:t>
                      </a:r>
                      <a:endParaRPr kumimoji="1" lang="ja-JP" altLang="en-US" sz="1600" b="1" dirty="0">
                        <a:solidFill>
                          <a:srgbClr val="FF0000"/>
                        </a:solidFill>
                      </a:endParaRPr>
                    </a:p>
                  </a:txBody>
                  <a:tcPr anchor="ctr"/>
                </a:tc>
                <a:extLst>
                  <a:ext uri="{0D108BD9-81ED-4DB2-BD59-A6C34878D82A}">
                    <a16:rowId xmlns:a16="http://schemas.microsoft.com/office/drawing/2014/main" val="338923672"/>
                  </a:ext>
                </a:extLst>
              </a:tr>
            </a:tbl>
          </a:graphicData>
        </a:graphic>
      </p:graphicFrame>
      <p:sp>
        <p:nvSpPr>
          <p:cNvPr id="9" name="テキスト ボックス 8">
            <a:extLst>
              <a:ext uri="{FF2B5EF4-FFF2-40B4-BE49-F238E27FC236}">
                <a16:creationId xmlns:a16="http://schemas.microsoft.com/office/drawing/2014/main" id="{8615120E-9EDF-4F68-8E98-3A41D4753E16}"/>
              </a:ext>
            </a:extLst>
          </p:cNvPr>
          <p:cNvSpPr txBox="1"/>
          <p:nvPr/>
        </p:nvSpPr>
        <p:spPr>
          <a:xfrm>
            <a:off x="5508104" y="1484784"/>
            <a:ext cx="3312368" cy="3139321"/>
          </a:xfrm>
          <a:prstGeom prst="rect">
            <a:avLst/>
          </a:prstGeom>
          <a:noFill/>
        </p:spPr>
        <p:txBody>
          <a:bodyPr wrap="square" rtlCol="0">
            <a:spAutoFit/>
          </a:bodyPr>
          <a:lstStyle/>
          <a:p>
            <a:r>
              <a:rPr lang="ja-JP" altLang="en-US" dirty="0"/>
              <a:t>脂肪壊死組織では</a:t>
            </a:r>
            <a:endParaRPr lang="en-US" altLang="ja-JP" dirty="0"/>
          </a:p>
          <a:p>
            <a:r>
              <a:rPr lang="ja-JP" altLang="en-US" b="1" dirty="0">
                <a:solidFill>
                  <a:srgbClr val="FF0000"/>
                </a:solidFill>
              </a:rPr>
              <a:t>飽和脂肪酸</a:t>
            </a:r>
            <a:r>
              <a:rPr lang="ja-JP" altLang="en-US" dirty="0"/>
              <a:t>の割合が増加</a:t>
            </a:r>
            <a:endParaRPr lang="en-US" altLang="ja-JP" dirty="0"/>
          </a:p>
          <a:p>
            <a:endParaRPr kumimoji="1" lang="en-US" altLang="ja-JP" dirty="0"/>
          </a:p>
          <a:p>
            <a:r>
              <a:rPr lang="ja-JP" altLang="en-US" dirty="0"/>
              <a:t>過酸化脂質は正常組織の</a:t>
            </a:r>
            <a:r>
              <a:rPr lang="en-US" altLang="ja-JP" b="1" dirty="0">
                <a:solidFill>
                  <a:srgbClr val="FF0000"/>
                </a:solidFill>
              </a:rPr>
              <a:t>3.3</a:t>
            </a:r>
            <a:r>
              <a:rPr lang="ja-JP" altLang="en-US" b="1" dirty="0">
                <a:solidFill>
                  <a:srgbClr val="FF0000"/>
                </a:solidFill>
              </a:rPr>
              <a:t>倍</a:t>
            </a:r>
            <a:endParaRPr lang="en-US" altLang="ja-JP" b="1" dirty="0">
              <a:solidFill>
                <a:srgbClr val="FF0000"/>
              </a:solidFill>
            </a:endParaRPr>
          </a:p>
          <a:p>
            <a:endParaRPr kumimoji="1" lang="en-US" altLang="ja-JP" dirty="0"/>
          </a:p>
          <a:p>
            <a:r>
              <a:rPr lang="ja-JP" altLang="en-US" dirty="0"/>
              <a:t>過酸化物価は正常組織の</a:t>
            </a:r>
            <a:r>
              <a:rPr lang="ja-JP" altLang="en-US" b="1" dirty="0">
                <a:solidFill>
                  <a:srgbClr val="FF0000"/>
                </a:solidFill>
              </a:rPr>
              <a:t>約</a:t>
            </a:r>
            <a:r>
              <a:rPr lang="en-US" altLang="ja-JP" b="1" dirty="0">
                <a:solidFill>
                  <a:srgbClr val="FF0000"/>
                </a:solidFill>
              </a:rPr>
              <a:t>6</a:t>
            </a:r>
            <a:r>
              <a:rPr lang="ja-JP" altLang="en-US" b="1" dirty="0">
                <a:solidFill>
                  <a:srgbClr val="FF0000"/>
                </a:solidFill>
              </a:rPr>
              <a:t>倍</a:t>
            </a:r>
            <a:endParaRPr lang="en-US" altLang="ja-JP" b="1" dirty="0">
              <a:solidFill>
                <a:srgbClr val="FF0000"/>
              </a:solidFill>
            </a:endParaRPr>
          </a:p>
          <a:p>
            <a:endParaRPr kumimoji="1" lang="en-US" altLang="ja-JP" dirty="0"/>
          </a:p>
          <a:p>
            <a:r>
              <a:rPr kumimoji="1" lang="ja-JP" altLang="en-US" dirty="0"/>
              <a:t>脂肪壊死症は</a:t>
            </a:r>
            <a:endParaRPr kumimoji="1" lang="en-US" altLang="ja-JP" dirty="0"/>
          </a:p>
          <a:p>
            <a:r>
              <a:rPr kumimoji="1" lang="ja-JP" altLang="en-US" dirty="0"/>
              <a:t>脂肪組織の過酸化に</a:t>
            </a:r>
            <a:r>
              <a:rPr lang="ja-JP" altLang="en-US" dirty="0"/>
              <a:t>よ</a:t>
            </a:r>
            <a:r>
              <a:rPr kumimoji="1" lang="ja-JP" altLang="en-US" dirty="0"/>
              <a:t>り</a:t>
            </a:r>
            <a:endParaRPr kumimoji="1" lang="en-US" altLang="ja-JP" dirty="0"/>
          </a:p>
          <a:p>
            <a:r>
              <a:rPr kumimoji="1" lang="ja-JP" altLang="en-US" dirty="0"/>
              <a:t>引き起こされる疾患である</a:t>
            </a:r>
            <a:endParaRPr kumimoji="1" lang="en-US" altLang="ja-JP" dirty="0"/>
          </a:p>
          <a:p>
            <a:r>
              <a:rPr kumimoji="1" lang="ja-JP" altLang="en-US" dirty="0"/>
              <a:t>と考えられる</a:t>
            </a:r>
          </a:p>
        </p:txBody>
      </p:sp>
      <p:sp>
        <p:nvSpPr>
          <p:cNvPr id="2" name="テキスト ボックス 1">
            <a:extLst>
              <a:ext uri="{FF2B5EF4-FFF2-40B4-BE49-F238E27FC236}">
                <a16:creationId xmlns:a16="http://schemas.microsoft.com/office/drawing/2014/main" id="{0509D4A2-8866-4454-8969-0A0A90E9BF69}"/>
              </a:ext>
            </a:extLst>
          </p:cNvPr>
          <p:cNvSpPr txBox="1"/>
          <p:nvPr/>
        </p:nvSpPr>
        <p:spPr>
          <a:xfrm>
            <a:off x="3442669" y="6031468"/>
            <a:ext cx="1672253" cy="369332"/>
          </a:xfrm>
          <a:prstGeom prst="rect">
            <a:avLst/>
          </a:prstGeom>
          <a:noFill/>
        </p:spPr>
        <p:txBody>
          <a:bodyPr wrap="none" rtlCol="0">
            <a:spAutoFit/>
          </a:bodyPr>
          <a:lstStyle/>
          <a:p>
            <a:r>
              <a:rPr kumimoji="1" lang="en-US" altLang="ja-JP" dirty="0"/>
              <a:t>(</a:t>
            </a:r>
            <a:r>
              <a:rPr kumimoji="1" lang="ja-JP" altLang="en-US" dirty="0"/>
              <a:t>新林ら</a:t>
            </a:r>
            <a:r>
              <a:rPr kumimoji="1" lang="en-US" altLang="ja-JP" dirty="0"/>
              <a:t>, 1984)</a:t>
            </a:r>
            <a:endParaRPr kumimoji="1" lang="ja-JP" altLang="en-US" dirty="0"/>
          </a:p>
        </p:txBody>
      </p:sp>
      <p:sp>
        <p:nvSpPr>
          <p:cNvPr id="3" name="正方形/長方形 2">
            <a:extLst>
              <a:ext uri="{FF2B5EF4-FFF2-40B4-BE49-F238E27FC236}">
                <a16:creationId xmlns:a16="http://schemas.microsoft.com/office/drawing/2014/main" id="{3B392C16-0AAF-455E-BFF8-DE1F51B47F33}"/>
              </a:ext>
            </a:extLst>
          </p:cNvPr>
          <p:cNvSpPr/>
          <p:nvPr/>
        </p:nvSpPr>
        <p:spPr>
          <a:xfrm>
            <a:off x="4149939" y="143947"/>
            <a:ext cx="415498" cy="369332"/>
          </a:xfrm>
          <a:prstGeom prst="rect">
            <a:avLst/>
          </a:prstGeom>
        </p:spPr>
        <p:txBody>
          <a:bodyPr wrap="none">
            <a:spAutoFit/>
          </a:bodyPr>
          <a:lstStyle/>
          <a:p>
            <a:r>
              <a:rPr lang="ja-JP" altLang="en-US" dirty="0"/>
              <a:t>約</a:t>
            </a:r>
          </a:p>
        </p:txBody>
      </p:sp>
    </p:spTree>
    <p:extLst>
      <p:ext uri="{BB962C8B-B14F-4D97-AF65-F5344CB8AC3E}">
        <p14:creationId xmlns:p14="http://schemas.microsoft.com/office/powerpoint/2010/main" val="1165242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a:xfrm>
            <a:off x="5865813" y="6400800"/>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pic>
        <p:nvPicPr>
          <p:cNvPr id="5"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bwMode="auto">
          <a:xfrm>
            <a:off x="457200" y="457200"/>
            <a:ext cx="7643192" cy="7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r>
              <a:rPr lang="ja-JP" altLang="en-US" sz="4000" b="1" kern="0" dirty="0"/>
              <a:t>成績</a:t>
            </a:r>
            <a:r>
              <a:rPr lang="en-US" altLang="ja-JP" sz="4000" b="1" kern="0" dirty="0"/>
              <a:t>:</a:t>
            </a:r>
            <a:r>
              <a:rPr lang="ja-JP" altLang="en-US" sz="4000" b="1" kern="0" dirty="0"/>
              <a:t>脂肪壊死症の発生</a:t>
            </a:r>
          </a:p>
        </p:txBody>
      </p:sp>
      <p:sp>
        <p:nvSpPr>
          <p:cNvPr id="2" name="テキスト ボックス 1">
            <a:extLst>
              <a:ext uri="{FF2B5EF4-FFF2-40B4-BE49-F238E27FC236}">
                <a16:creationId xmlns:a16="http://schemas.microsoft.com/office/drawing/2014/main" id="{5D4A5BB1-B3FC-415A-9427-9A025845A305}"/>
              </a:ext>
            </a:extLst>
          </p:cNvPr>
          <p:cNvSpPr txBox="1"/>
          <p:nvPr/>
        </p:nvSpPr>
        <p:spPr>
          <a:xfrm>
            <a:off x="1720278" y="4942909"/>
            <a:ext cx="5703444" cy="646331"/>
          </a:xfrm>
          <a:prstGeom prst="rect">
            <a:avLst/>
          </a:prstGeom>
          <a:noFill/>
        </p:spPr>
        <p:txBody>
          <a:bodyPr wrap="square" rtlCol="0">
            <a:spAutoFit/>
          </a:bodyPr>
          <a:lstStyle/>
          <a:p>
            <a:r>
              <a:rPr kumimoji="1" lang="ja-JP" altLang="en-US" dirty="0"/>
              <a:t>対照区と試験区でカイ２乗検定を用いて検定した結果</a:t>
            </a:r>
            <a:endParaRPr kumimoji="1" lang="en-US" altLang="ja-JP" dirty="0"/>
          </a:p>
          <a:p>
            <a:r>
              <a:rPr lang="ja-JP" altLang="en-US" dirty="0"/>
              <a:t>有意差が認められた</a:t>
            </a:r>
            <a:r>
              <a:rPr lang="en-US" altLang="ja-JP" dirty="0"/>
              <a:t>(p&lt;0.01)</a:t>
            </a:r>
            <a:endParaRPr kumimoji="1" lang="ja-JP" altLang="en-US" dirty="0"/>
          </a:p>
        </p:txBody>
      </p:sp>
      <p:graphicFrame>
        <p:nvGraphicFramePr>
          <p:cNvPr id="3" name="表 2">
            <a:extLst>
              <a:ext uri="{FF2B5EF4-FFF2-40B4-BE49-F238E27FC236}">
                <a16:creationId xmlns:a16="http://schemas.microsoft.com/office/drawing/2014/main" id="{EFBA47C9-7AF1-4F0F-AD50-D2AA11E14DFE}"/>
              </a:ext>
            </a:extLst>
          </p:cNvPr>
          <p:cNvGraphicFramePr>
            <a:graphicFrameLocks noGrp="1"/>
          </p:cNvGraphicFramePr>
          <p:nvPr>
            <p:extLst>
              <p:ext uri="{D42A27DB-BD31-4B8C-83A1-F6EECF244321}">
                <p14:modId xmlns:p14="http://schemas.microsoft.com/office/powerpoint/2010/main" val="887509780"/>
              </p:ext>
            </p:extLst>
          </p:nvPr>
        </p:nvGraphicFramePr>
        <p:xfrm>
          <a:off x="1524000" y="1566465"/>
          <a:ext cx="6096000" cy="2763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154008134"/>
                    </a:ext>
                  </a:extLst>
                </a:gridCol>
                <a:gridCol w="2032000">
                  <a:extLst>
                    <a:ext uri="{9D8B030D-6E8A-4147-A177-3AD203B41FA5}">
                      <a16:colId xmlns:a16="http://schemas.microsoft.com/office/drawing/2014/main" val="112412455"/>
                    </a:ext>
                  </a:extLst>
                </a:gridCol>
                <a:gridCol w="2032000">
                  <a:extLst>
                    <a:ext uri="{9D8B030D-6E8A-4147-A177-3AD203B41FA5}">
                      <a16:colId xmlns:a16="http://schemas.microsoft.com/office/drawing/2014/main" val="636180615"/>
                    </a:ext>
                  </a:extLst>
                </a:gridCol>
              </a:tblGrid>
              <a:tr h="370840">
                <a:tc>
                  <a:txBody>
                    <a:bodyPr/>
                    <a:lstStyle/>
                    <a:p>
                      <a:pPr algn="ctr"/>
                      <a:endParaRPr kumimoji="1" lang="ja-JP" altLang="en-US" dirty="0"/>
                    </a:p>
                  </a:txBody>
                  <a:tcPr anchor="ctr"/>
                </a:tc>
                <a:tc>
                  <a:txBody>
                    <a:bodyPr/>
                    <a:lstStyle/>
                    <a:p>
                      <a:pPr algn="ctr"/>
                      <a:r>
                        <a:rPr kumimoji="1" lang="ja-JP" altLang="en-US" dirty="0"/>
                        <a:t>対照区</a:t>
                      </a:r>
                    </a:p>
                  </a:txBody>
                  <a:tcPr anchor="ctr"/>
                </a:tc>
                <a:tc>
                  <a:txBody>
                    <a:bodyPr/>
                    <a:lstStyle/>
                    <a:p>
                      <a:pPr algn="ctr"/>
                      <a:r>
                        <a:rPr kumimoji="1" lang="ja-JP" altLang="en-US" dirty="0"/>
                        <a:t>試験区</a:t>
                      </a:r>
                    </a:p>
                  </a:txBody>
                  <a:tcPr anchor="ctr"/>
                </a:tc>
                <a:extLst>
                  <a:ext uri="{0D108BD9-81ED-4DB2-BD59-A6C34878D82A}">
                    <a16:rowId xmlns:a16="http://schemas.microsoft.com/office/drawing/2014/main" val="1986314433"/>
                  </a:ext>
                </a:extLst>
              </a:tr>
              <a:tr h="370840">
                <a:tc>
                  <a:txBody>
                    <a:bodyPr/>
                    <a:lstStyle/>
                    <a:p>
                      <a:pPr algn="ctr"/>
                      <a:r>
                        <a:rPr kumimoji="1" lang="ja-JP" altLang="en-US" b="1" dirty="0"/>
                        <a:t>期間</a:t>
                      </a:r>
                    </a:p>
                  </a:txBody>
                  <a:tcPr anchor="ctr"/>
                </a:tc>
                <a:tc>
                  <a:txBody>
                    <a:bodyPr/>
                    <a:lstStyle/>
                    <a:p>
                      <a:pPr algn="ctr"/>
                      <a:r>
                        <a:rPr kumimoji="1" lang="en-US" altLang="ja-JP" dirty="0"/>
                        <a:t>2018/4~</a:t>
                      </a:r>
                    </a:p>
                    <a:p>
                      <a:pPr algn="ctr"/>
                      <a:r>
                        <a:rPr kumimoji="1" lang="en-US" altLang="ja-JP" dirty="0"/>
                        <a:t>2019/3</a:t>
                      </a:r>
                      <a:endParaRPr kumimoji="1" lang="ja-JP" altLang="en-US" dirty="0"/>
                    </a:p>
                  </a:txBody>
                  <a:tcPr anchor="ctr"/>
                </a:tc>
                <a:tc>
                  <a:txBody>
                    <a:bodyPr/>
                    <a:lstStyle/>
                    <a:p>
                      <a:pPr algn="ctr"/>
                      <a:r>
                        <a:rPr kumimoji="1" lang="en-US" altLang="ja-JP" dirty="0"/>
                        <a:t>2020/10~</a:t>
                      </a:r>
                    </a:p>
                    <a:p>
                      <a:pPr algn="ctr"/>
                      <a:r>
                        <a:rPr kumimoji="1" lang="en-US" altLang="ja-JP" dirty="0"/>
                        <a:t>2021/5</a:t>
                      </a:r>
                      <a:endParaRPr kumimoji="1" lang="ja-JP" altLang="en-US" dirty="0"/>
                    </a:p>
                  </a:txBody>
                  <a:tcPr anchor="ctr"/>
                </a:tc>
                <a:extLst>
                  <a:ext uri="{0D108BD9-81ED-4DB2-BD59-A6C34878D82A}">
                    <a16:rowId xmlns:a16="http://schemas.microsoft.com/office/drawing/2014/main" val="240359488"/>
                  </a:ext>
                </a:extLst>
              </a:tr>
              <a:tr h="370840">
                <a:tc>
                  <a:txBody>
                    <a:bodyPr/>
                    <a:lstStyle/>
                    <a:p>
                      <a:pPr algn="ctr"/>
                      <a:r>
                        <a:rPr kumimoji="1" lang="ja-JP" altLang="en-US" b="1" dirty="0"/>
                        <a:t>出荷頭数</a:t>
                      </a:r>
                    </a:p>
                  </a:txBody>
                  <a:tcPr anchor="ctr"/>
                </a:tc>
                <a:tc>
                  <a:txBody>
                    <a:bodyPr/>
                    <a:lstStyle/>
                    <a:p>
                      <a:pPr algn="ctr"/>
                      <a:r>
                        <a:rPr kumimoji="1" lang="en-US" altLang="ja-JP" dirty="0"/>
                        <a:t>1451</a:t>
                      </a:r>
                      <a:r>
                        <a:rPr kumimoji="1" lang="ja-JP" altLang="en-US" dirty="0"/>
                        <a:t>頭</a:t>
                      </a:r>
                    </a:p>
                  </a:txBody>
                  <a:tcPr anchor="ctr"/>
                </a:tc>
                <a:tc>
                  <a:txBody>
                    <a:bodyPr/>
                    <a:lstStyle/>
                    <a:p>
                      <a:pPr algn="ctr"/>
                      <a:r>
                        <a:rPr kumimoji="1" lang="en-US" altLang="ja-JP" dirty="0"/>
                        <a:t>949</a:t>
                      </a:r>
                      <a:r>
                        <a:rPr kumimoji="1" lang="ja-JP" altLang="en-US" dirty="0"/>
                        <a:t>頭</a:t>
                      </a:r>
                    </a:p>
                  </a:txBody>
                  <a:tcPr anchor="ctr"/>
                </a:tc>
                <a:extLst>
                  <a:ext uri="{0D108BD9-81ED-4DB2-BD59-A6C34878D82A}">
                    <a16:rowId xmlns:a16="http://schemas.microsoft.com/office/drawing/2014/main" val="3781034431"/>
                  </a:ext>
                </a:extLst>
              </a:tr>
              <a:tr h="370840">
                <a:tc>
                  <a:txBody>
                    <a:bodyPr/>
                    <a:lstStyle/>
                    <a:p>
                      <a:pPr algn="ctr"/>
                      <a:r>
                        <a:rPr kumimoji="1" lang="ja-JP" altLang="en-US" b="1" dirty="0"/>
                        <a:t>脂肪壊死頭数</a:t>
                      </a:r>
                    </a:p>
                  </a:txBody>
                  <a:tcPr anchor="ctr"/>
                </a:tc>
                <a:tc>
                  <a:txBody>
                    <a:bodyPr/>
                    <a:lstStyle/>
                    <a:p>
                      <a:pPr algn="ctr"/>
                      <a:r>
                        <a:rPr kumimoji="1" lang="en-US" altLang="ja-JP" dirty="0"/>
                        <a:t>97</a:t>
                      </a:r>
                      <a:r>
                        <a:rPr kumimoji="1" lang="ja-JP" altLang="en-US" dirty="0"/>
                        <a:t>頭</a:t>
                      </a:r>
                    </a:p>
                  </a:txBody>
                  <a:tcPr anchor="ctr"/>
                </a:tc>
                <a:tc>
                  <a:txBody>
                    <a:bodyPr/>
                    <a:lstStyle/>
                    <a:p>
                      <a:pPr algn="ctr"/>
                      <a:r>
                        <a:rPr kumimoji="1" lang="en-US" altLang="ja-JP" dirty="0"/>
                        <a:t>27</a:t>
                      </a:r>
                      <a:r>
                        <a:rPr kumimoji="1" lang="ja-JP" altLang="en-US" dirty="0"/>
                        <a:t>頭</a:t>
                      </a:r>
                    </a:p>
                  </a:txBody>
                  <a:tcPr anchor="ctr"/>
                </a:tc>
                <a:extLst>
                  <a:ext uri="{0D108BD9-81ED-4DB2-BD59-A6C34878D82A}">
                    <a16:rowId xmlns:a16="http://schemas.microsoft.com/office/drawing/2014/main" val="173896500"/>
                  </a:ext>
                </a:extLst>
              </a:tr>
              <a:tr h="370840">
                <a:tc>
                  <a:txBody>
                    <a:bodyPr/>
                    <a:lstStyle/>
                    <a:p>
                      <a:pPr algn="ctr"/>
                      <a:r>
                        <a:rPr kumimoji="1" lang="ja-JP" altLang="en-US" b="1" dirty="0"/>
                        <a:t>脂肪壊死頭数</a:t>
                      </a:r>
                      <a:endParaRPr kumimoji="1" lang="en-US" altLang="ja-JP" b="1" dirty="0"/>
                    </a:p>
                    <a:p>
                      <a:pPr algn="ctr"/>
                      <a:r>
                        <a:rPr kumimoji="1" lang="en-US" altLang="ja-JP" b="1" dirty="0"/>
                        <a:t>/</a:t>
                      </a:r>
                      <a:r>
                        <a:rPr kumimoji="1" lang="ja-JP" altLang="en-US" b="1" dirty="0"/>
                        <a:t>出荷頭数</a:t>
                      </a:r>
                    </a:p>
                  </a:txBody>
                  <a:tcPr anchor="ctr"/>
                </a:tc>
                <a:tc>
                  <a:txBody>
                    <a:bodyPr/>
                    <a:lstStyle/>
                    <a:p>
                      <a:pPr algn="ctr"/>
                      <a:r>
                        <a:rPr kumimoji="1" lang="en-US" altLang="ja-JP" dirty="0"/>
                        <a:t>6.69%</a:t>
                      </a:r>
                      <a:endParaRPr kumimoji="1" lang="ja-JP" altLang="en-US" dirty="0"/>
                    </a:p>
                  </a:txBody>
                  <a:tcPr anchor="ctr"/>
                </a:tc>
                <a:tc>
                  <a:txBody>
                    <a:bodyPr/>
                    <a:lstStyle/>
                    <a:p>
                      <a:pPr algn="ctr"/>
                      <a:r>
                        <a:rPr kumimoji="1" lang="en-US" altLang="ja-JP" dirty="0"/>
                        <a:t>2.95%</a:t>
                      </a:r>
                      <a:endParaRPr kumimoji="1" lang="ja-JP" altLang="en-US" dirty="0"/>
                    </a:p>
                  </a:txBody>
                  <a:tcPr anchor="ctr"/>
                </a:tc>
                <a:extLst>
                  <a:ext uri="{0D108BD9-81ED-4DB2-BD59-A6C34878D82A}">
                    <a16:rowId xmlns:a16="http://schemas.microsoft.com/office/drawing/2014/main" val="3561595370"/>
                  </a:ext>
                </a:extLst>
              </a:tr>
              <a:tr h="370840">
                <a:tc>
                  <a:txBody>
                    <a:bodyPr/>
                    <a:lstStyle/>
                    <a:p>
                      <a:pPr algn="ctr"/>
                      <a:r>
                        <a:rPr kumimoji="1" lang="ja-JP" altLang="en-US" b="1" dirty="0"/>
                        <a:t>カイ</a:t>
                      </a:r>
                      <a:r>
                        <a:rPr kumimoji="1" lang="en-US" altLang="ja-JP" b="1" dirty="0"/>
                        <a:t>2</a:t>
                      </a:r>
                      <a:r>
                        <a:rPr kumimoji="1" lang="ja-JP" altLang="en-US" b="1" dirty="0"/>
                        <a:t>乗検定</a:t>
                      </a: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extLst>
                  <a:ext uri="{0D108BD9-81ED-4DB2-BD59-A6C34878D82A}">
                    <a16:rowId xmlns:a16="http://schemas.microsoft.com/office/drawing/2014/main" val="90928212"/>
                  </a:ext>
                </a:extLst>
              </a:tr>
            </a:tbl>
          </a:graphicData>
        </a:graphic>
      </p:graphicFrame>
      <p:sp>
        <p:nvSpPr>
          <p:cNvPr id="8" name="テキスト ボックス 7" descr="す">
            <a:extLst>
              <a:ext uri="{FF2B5EF4-FFF2-40B4-BE49-F238E27FC236}">
                <a16:creationId xmlns:a16="http://schemas.microsoft.com/office/drawing/2014/main" id="{26F68519-6705-414F-8AE6-7692274983A8}"/>
              </a:ext>
            </a:extLst>
          </p:cNvPr>
          <p:cNvSpPr txBox="1"/>
          <p:nvPr/>
        </p:nvSpPr>
        <p:spPr>
          <a:xfrm>
            <a:off x="6018279" y="4451781"/>
            <a:ext cx="1717137" cy="369332"/>
          </a:xfrm>
          <a:prstGeom prst="rect">
            <a:avLst/>
          </a:prstGeom>
          <a:noFill/>
        </p:spPr>
        <p:txBody>
          <a:bodyPr wrap="none" rtlCol="0">
            <a:spAutoFit/>
          </a:bodyPr>
          <a:lstStyle/>
          <a:p>
            <a:r>
              <a:rPr kumimoji="1" lang="ja-JP" altLang="en-US" b="1" i="1" dirty="0"/>
              <a:t>＊＊：</a:t>
            </a:r>
            <a:r>
              <a:rPr kumimoji="1" lang="en-US" altLang="ja-JP" b="1" i="1" dirty="0"/>
              <a:t>p &lt; 0.01</a:t>
            </a:r>
            <a:endParaRPr kumimoji="1" lang="ja-JP" altLang="en-US" b="1" i="1" dirty="0"/>
          </a:p>
        </p:txBody>
      </p:sp>
    </p:spTree>
    <p:extLst>
      <p:ext uri="{BB962C8B-B14F-4D97-AF65-F5344CB8AC3E}">
        <p14:creationId xmlns:p14="http://schemas.microsoft.com/office/powerpoint/2010/main" val="380367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a:xfrm>
            <a:off x="5865813" y="6400800"/>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pic>
        <p:nvPicPr>
          <p:cNvPr id="5"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bwMode="auto">
          <a:xfrm>
            <a:off x="457200" y="457200"/>
            <a:ext cx="7643192" cy="7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r>
              <a:rPr lang="ja-JP" altLang="en-US" sz="4000" b="1" kern="0" dirty="0"/>
              <a:t>成績</a:t>
            </a:r>
            <a:r>
              <a:rPr lang="en-US" altLang="ja-JP" sz="4000" b="1" kern="0" dirty="0"/>
              <a:t>:</a:t>
            </a:r>
            <a:r>
              <a:rPr lang="ja-JP" altLang="en-US" sz="4000" b="1" kern="0" dirty="0"/>
              <a:t>出荷成績</a:t>
            </a:r>
          </a:p>
        </p:txBody>
      </p:sp>
      <p:graphicFrame>
        <p:nvGraphicFramePr>
          <p:cNvPr id="15" name="表 14">
            <a:extLst>
              <a:ext uri="{FF2B5EF4-FFF2-40B4-BE49-F238E27FC236}">
                <a16:creationId xmlns:a16="http://schemas.microsoft.com/office/drawing/2014/main" id="{9C3AB099-0E4C-4980-B1E7-19EFFABF16E2}"/>
              </a:ext>
            </a:extLst>
          </p:cNvPr>
          <p:cNvGraphicFramePr>
            <a:graphicFrameLocks noGrp="1"/>
          </p:cNvGraphicFramePr>
          <p:nvPr>
            <p:extLst>
              <p:ext uri="{D42A27DB-BD31-4B8C-83A1-F6EECF244321}">
                <p14:modId xmlns:p14="http://schemas.microsoft.com/office/powerpoint/2010/main" val="1011320415"/>
              </p:ext>
            </p:extLst>
          </p:nvPr>
        </p:nvGraphicFramePr>
        <p:xfrm>
          <a:off x="539552" y="1727518"/>
          <a:ext cx="8136906" cy="3789714"/>
        </p:xfrm>
        <a:graphic>
          <a:graphicData uri="http://schemas.openxmlformats.org/drawingml/2006/table">
            <a:tbl>
              <a:tblPr firstRow="1" bandRow="1">
                <a:tableStyleId>{5C22544A-7EE6-4342-B048-85BDC9FD1C3A}</a:tableStyleId>
              </a:tblPr>
              <a:tblGrid>
                <a:gridCol w="1356151">
                  <a:extLst>
                    <a:ext uri="{9D8B030D-6E8A-4147-A177-3AD203B41FA5}">
                      <a16:colId xmlns:a16="http://schemas.microsoft.com/office/drawing/2014/main" val="4172636214"/>
                    </a:ext>
                  </a:extLst>
                </a:gridCol>
                <a:gridCol w="1356151">
                  <a:extLst>
                    <a:ext uri="{9D8B030D-6E8A-4147-A177-3AD203B41FA5}">
                      <a16:colId xmlns:a16="http://schemas.microsoft.com/office/drawing/2014/main" val="31003471"/>
                    </a:ext>
                  </a:extLst>
                </a:gridCol>
                <a:gridCol w="1356151">
                  <a:extLst>
                    <a:ext uri="{9D8B030D-6E8A-4147-A177-3AD203B41FA5}">
                      <a16:colId xmlns:a16="http://schemas.microsoft.com/office/drawing/2014/main" val="728760347"/>
                    </a:ext>
                  </a:extLst>
                </a:gridCol>
                <a:gridCol w="1356151">
                  <a:extLst>
                    <a:ext uri="{9D8B030D-6E8A-4147-A177-3AD203B41FA5}">
                      <a16:colId xmlns:a16="http://schemas.microsoft.com/office/drawing/2014/main" val="4063876733"/>
                    </a:ext>
                  </a:extLst>
                </a:gridCol>
                <a:gridCol w="1356151">
                  <a:extLst>
                    <a:ext uri="{9D8B030D-6E8A-4147-A177-3AD203B41FA5}">
                      <a16:colId xmlns:a16="http://schemas.microsoft.com/office/drawing/2014/main" val="536656750"/>
                    </a:ext>
                  </a:extLst>
                </a:gridCol>
                <a:gridCol w="1356151">
                  <a:extLst>
                    <a:ext uri="{9D8B030D-6E8A-4147-A177-3AD203B41FA5}">
                      <a16:colId xmlns:a16="http://schemas.microsoft.com/office/drawing/2014/main" val="2020115022"/>
                    </a:ext>
                  </a:extLst>
                </a:gridCol>
              </a:tblGrid>
              <a:tr h="614697">
                <a:tc>
                  <a:txBody>
                    <a:bodyPr/>
                    <a:lstStyle/>
                    <a:p>
                      <a:pPr marL="0" indent="0" algn="ctr">
                        <a:buFont typeface="+mj-lt"/>
                        <a:buNone/>
                      </a:pPr>
                      <a:endParaRPr kumimoji="1" lang="ja-JP" altLang="en-US" dirty="0"/>
                    </a:p>
                  </a:txBody>
                  <a:tcPr anchor="ctr"/>
                </a:tc>
                <a:tc>
                  <a:txBody>
                    <a:bodyPr/>
                    <a:lstStyle/>
                    <a:p>
                      <a:pPr marL="0" indent="0" algn="ctr">
                        <a:buFont typeface="+mj-lt"/>
                        <a:buNone/>
                      </a:pPr>
                      <a:r>
                        <a:rPr kumimoji="1" lang="ja-JP" altLang="en-US" dirty="0"/>
                        <a:t>対照区</a:t>
                      </a:r>
                    </a:p>
                  </a:txBody>
                  <a:tcPr anchor="ctr"/>
                </a:tc>
                <a:tc>
                  <a:txBody>
                    <a:bodyPr/>
                    <a:lstStyle/>
                    <a:p>
                      <a:pPr marL="0" indent="0" algn="ctr">
                        <a:buFont typeface="+mj-lt"/>
                        <a:buNone/>
                      </a:pPr>
                      <a:r>
                        <a:rPr kumimoji="1" lang="ja-JP" altLang="en-US" dirty="0"/>
                        <a:t>試験区</a:t>
                      </a:r>
                    </a:p>
                  </a:txBody>
                  <a:tcPr anchor="ctr"/>
                </a:tc>
                <a:tc>
                  <a:txBody>
                    <a:bodyPr/>
                    <a:lstStyle/>
                    <a:p>
                      <a:pPr marL="0" indent="0" algn="ctr">
                        <a:buFont typeface="+mj-lt"/>
                        <a:buNone/>
                      </a:pPr>
                      <a:endParaRPr kumimoji="1" lang="ja-JP" altLang="en-US" dirty="0"/>
                    </a:p>
                  </a:txBody>
                  <a:tcPr anchor="ctr"/>
                </a:tc>
                <a:tc>
                  <a:txBody>
                    <a:bodyPr/>
                    <a:lstStyle/>
                    <a:p>
                      <a:pPr marL="0" indent="0" algn="ctr">
                        <a:buFont typeface="+mj-lt"/>
                        <a:buNone/>
                      </a:pPr>
                      <a:r>
                        <a:rPr kumimoji="1" lang="ja-JP" altLang="en-US" dirty="0"/>
                        <a:t>対照区</a:t>
                      </a:r>
                    </a:p>
                  </a:txBody>
                  <a:tcPr anchor="ctr"/>
                </a:tc>
                <a:tc>
                  <a:txBody>
                    <a:bodyPr/>
                    <a:lstStyle/>
                    <a:p>
                      <a:pPr marL="0" indent="0" algn="ctr">
                        <a:buFont typeface="+mj-lt"/>
                        <a:buNone/>
                      </a:pPr>
                      <a:r>
                        <a:rPr kumimoji="1" lang="ja-JP" altLang="en-US" dirty="0"/>
                        <a:t>試験区</a:t>
                      </a:r>
                    </a:p>
                  </a:txBody>
                  <a:tcPr anchor="ctr"/>
                </a:tc>
                <a:extLst>
                  <a:ext uri="{0D108BD9-81ED-4DB2-BD59-A6C34878D82A}">
                    <a16:rowId xmlns:a16="http://schemas.microsoft.com/office/drawing/2014/main" val="3680330569"/>
                  </a:ext>
                </a:extLst>
              </a:tr>
              <a:tr h="614697">
                <a:tc>
                  <a:txBody>
                    <a:bodyPr/>
                    <a:lstStyle/>
                    <a:p>
                      <a:pPr marL="0" indent="0" algn="ctr">
                        <a:buFont typeface="+mj-lt"/>
                        <a:buNone/>
                      </a:pPr>
                      <a:r>
                        <a:rPr kumimoji="1" lang="ja-JP" altLang="en-US" b="1" dirty="0"/>
                        <a:t>期間</a:t>
                      </a:r>
                    </a:p>
                  </a:txBody>
                  <a:tcPr anchor="ctr"/>
                </a:tc>
                <a:tc>
                  <a:txBody>
                    <a:bodyPr/>
                    <a:lstStyle/>
                    <a:p>
                      <a:pPr marL="0" indent="0" algn="ctr">
                        <a:buFont typeface="+mj-lt"/>
                        <a:buNone/>
                      </a:pPr>
                      <a:r>
                        <a:rPr kumimoji="1" lang="en-US" altLang="ja-JP" dirty="0"/>
                        <a:t>2018/4~</a:t>
                      </a:r>
                    </a:p>
                    <a:p>
                      <a:pPr marL="0" indent="0" algn="ctr">
                        <a:buFont typeface="+mj-lt"/>
                        <a:buNone/>
                      </a:pPr>
                      <a:r>
                        <a:rPr kumimoji="1" lang="en-US" altLang="ja-JP" dirty="0"/>
                        <a:t>2019/3</a:t>
                      </a:r>
                      <a:endParaRPr kumimoji="1" lang="ja-JP" altLang="en-US" dirty="0"/>
                    </a:p>
                  </a:txBody>
                  <a:tcPr anchor="ctr"/>
                </a:tc>
                <a:tc>
                  <a:txBody>
                    <a:bodyPr/>
                    <a:lstStyle/>
                    <a:p>
                      <a:pPr marL="0" indent="0" algn="ctr">
                        <a:buFont typeface="+mj-lt"/>
                        <a:buNone/>
                      </a:pPr>
                      <a:r>
                        <a:rPr kumimoji="1" lang="en-US" altLang="ja-JP" dirty="0"/>
                        <a:t>2020/10~</a:t>
                      </a:r>
                    </a:p>
                    <a:p>
                      <a:pPr marL="0" indent="0" algn="ctr">
                        <a:buFont typeface="+mj-lt"/>
                        <a:buNone/>
                      </a:pPr>
                      <a:r>
                        <a:rPr kumimoji="1" lang="en-US" altLang="ja-JP" dirty="0"/>
                        <a:t>2021/5</a:t>
                      </a:r>
                      <a:endParaRPr kumimoji="1" lang="ja-JP" altLang="en-US" dirty="0"/>
                    </a:p>
                  </a:txBody>
                  <a:tcPr anchor="ctr"/>
                </a:tc>
                <a:tc>
                  <a:txBody>
                    <a:bodyPr/>
                    <a:lstStyle/>
                    <a:p>
                      <a:pPr marL="0" indent="0" algn="ctr">
                        <a:buFont typeface="+mj-lt"/>
                        <a:buNone/>
                      </a:pPr>
                      <a:r>
                        <a:rPr kumimoji="1" lang="ja-JP" altLang="en-US" b="1" dirty="0"/>
                        <a:t>平均ロース芯面積</a:t>
                      </a:r>
                    </a:p>
                  </a:txBody>
                  <a:tcPr anchor="ctr"/>
                </a:tc>
                <a:tc>
                  <a:txBody>
                    <a:bodyPr/>
                    <a:lstStyle/>
                    <a:p>
                      <a:pPr marL="0" indent="0" algn="ctr">
                        <a:buFont typeface="+mj-lt"/>
                        <a:buNone/>
                      </a:pPr>
                      <a:r>
                        <a:rPr kumimoji="1" lang="en-US" altLang="ja-JP" dirty="0"/>
                        <a:t>68.5</a:t>
                      </a:r>
                      <a:r>
                        <a:rPr kumimoji="1" lang="ja-JP" altLang="en-US"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1" lang="en-US" altLang="ja-JP" dirty="0"/>
                        <a:t>68.5</a:t>
                      </a:r>
                      <a:r>
                        <a:rPr kumimoji="1" lang="ja-JP" altLang="en-US" dirty="0"/>
                        <a:t>㎠</a:t>
                      </a:r>
                    </a:p>
                  </a:txBody>
                  <a:tcPr anchor="ctr"/>
                </a:tc>
                <a:extLst>
                  <a:ext uri="{0D108BD9-81ED-4DB2-BD59-A6C34878D82A}">
                    <a16:rowId xmlns:a16="http://schemas.microsoft.com/office/drawing/2014/main" val="852300232"/>
                  </a:ext>
                </a:extLst>
              </a:tr>
              <a:tr h="614697">
                <a:tc>
                  <a:txBody>
                    <a:bodyPr/>
                    <a:lstStyle/>
                    <a:p>
                      <a:pPr marL="0" indent="0" algn="ctr">
                        <a:buFont typeface="+mj-lt"/>
                        <a:buNone/>
                      </a:pPr>
                      <a:r>
                        <a:rPr kumimoji="1" lang="ja-JP" altLang="en-US" b="1" dirty="0"/>
                        <a:t>出荷牛頭数</a:t>
                      </a:r>
                    </a:p>
                  </a:txBody>
                  <a:tcPr anchor="ctr"/>
                </a:tc>
                <a:tc>
                  <a:txBody>
                    <a:bodyPr/>
                    <a:lstStyle/>
                    <a:p>
                      <a:pPr marL="0" indent="0" algn="ctr">
                        <a:buFont typeface="+mj-lt"/>
                        <a:buNone/>
                      </a:pPr>
                      <a:r>
                        <a:rPr kumimoji="1" lang="en-US" altLang="ja-JP" dirty="0"/>
                        <a:t>761</a:t>
                      </a:r>
                      <a:r>
                        <a:rPr kumimoji="1" lang="ja-JP" altLang="en-US" dirty="0"/>
                        <a:t>頭</a:t>
                      </a:r>
                    </a:p>
                  </a:txBody>
                  <a:tcPr anchor="ctr"/>
                </a:tc>
                <a:tc>
                  <a:txBody>
                    <a:bodyPr/>
                    <a:lstStyle/>
                    <a:p>
                      <a:pPr marL="0" indent="0" algn="ctr">
                        <a:buFont typeface="+mj-lt"/>
                        <a:buNone/>
                      </a:pPr>
                      <a:r>
                        <a:rPr kumimoji="1" lang="en-US" altLang="ja-JP" dirty="0"/>
                        <a:t>515</a:t>
                      </a:r>
                      <a:r>
                        <a:rPr kumimoji="1" lang="ja-JP" altLang="en-US" dirty="0"/>
                        <a:t>頭</a:t>
                      </a:r>
                    </a:p>
                  </a:txBody>
                  <a:tcPr anchor="ctr"/>
                </a:tc>
                <a:tc>
                  <a:txBody>
                    <a:bodyPr/>
                    <a:lstStyle/>
                    <a:p>
                      <a:pPr marL="0" indent="0" algn="ctr">
                        <a:buFont typeface="+mj-lt"/>
                        <a:buNone/>
                      </a:pPr>
                      <a:r>
                        <a:rPr kumimoji="1" lang="ja-JP" altLang="en-US" b="1" dirty="0"/>
                        <a:t>バラ</a:t>
                      </a:r>
                    </a:p>
                  </a:txBody>
                  <a:tcPr anchor="ctr"/>
                </a:tc>
                <a:tc>
                  <a:txBody>
                    <a:bodyPr/>
                    <a:lstStyle/>
                    <a:p>
                      <a:pPr marL="0" indent="0" algn="ctr">
                        <a:buFont typeface="+mj-lt"/>
                        <a:buNone/>
                      </a:pPr>
                      <a:r>
                        <a:rPr kumimoji="1" lang="en-US" altLang="ja-JP" dirty="0"/>
                        <a:t>8.21 cm</a:t>
                      </a:r>
                      <a:endParaRPr kumimoji="1" lang="ja-JP" altLang="en-US" dirty="0"/>
                    </a:p>
                  </a:txBody>
                  <a:tcPr anchor="ctr"/>
                </a:tc>
                <a:tc>
                  <a:txBody>
                    <a:bodyPr/>
                    <a:lstStyle/>
                    <a:p>
                      <a:pPr marL="0" indent="0" algn="ctr">
                        <a:buFont typeface="+mj-lt"/>
                        <a:buNone/>
                      </a:pPr>
                      <a:r>
                        <a:rPr kumimoji="1" lang="en-US" altLang="ja-JP" dirty="0"/>
                        <a:t>8.14 cm</a:t>
                      </a:r>
                      <a:endParaRPr kumimoji="1" lang="ja-JP" altLang="en-US" dirty="0"/>
                    </a:p>
                  </a:txBody>
                  <a:tcPr anchor="ctr"/>
                </a:tc>
                <a:extLst>
                  <a:ext uri="{0D108BD9-81ED-4DB2-BD59-A6C34878D82A}">
                    <a16:rowId xmlns:a16="http://schemas.microsoft.com/office/drawing/2014/main" val="1611736433"/>
                  </a:ext>
                </a:extLst>
              </a:tr>
              <a:tr h="614697">
                <a:tc>
                  <a:txBody>
                    <a:bodyPr/>
                    <a:lstStyle/>
                    <a:p>
                      <a:pPr marL="0" indent="0" algn="ctr">
                        <a:buFont typeface="+mj-lt"/>
                        <a:buNone/>
                      </a:pPr>
                      <a:r>
                        <a:rPr kumimoji="1" lang="ja-JP" altLang="en-US" b="1" dirty="0"/>
                        <a:t>出荷時</a:t>
                      </a:r>
                      <a:endParaRPr kumimoji="1" lang="en-US" altLang="ja-JP" b="1" dirty="0"/>
                    </a:p>
                    <a:p>
                      <a:pPr marL="0" indent="0" algn="ctr">
                        <a:buFont typeface="+mj-lt"/>
                        <a:buNone/>
                      </a:pPr>
                      <a:r>
                        <a:rPr kumimoji="1" lang="ja-JP" altLang="en-US" b="1" dirty="0"/>
                        <a:t>平均体重</a:t>
                      </a:r>
                    </a:p>
                  </a:txBody>
                  <a:tcPr anchor="ctr"/>
                </a:tc>
                <a:tc>
                  <a:txBody>
                    <a:bodyPr/>
                    <a:lstStyle/>
                    <a:p>
                      <a:pPr marL="0" indent="0" algn="ctr">
                        <a:buFont typeface="+mj-lt"/>
                        <a:buNone/>
                      </a:pPr>
                      <a:r>
                        <a:rPr kumimoji="1" lang="en-US" altLang="ja-JP" dirty="0"/>
                        <a:t>787.9kg</a:t>
                      </a:r>
                      <a:endParaRPr kumimoji="1" lang="ja-JP" altLang="en-US" dirty="0"/>
                    </a:p>
                  </a:txBody>
                  <a:tcPr anchor="ctr"/>
                </a:tc>
                <a:tc>
                  <a:txBody>
                    <a:bodyPr/>
                    <a:lstStyle/>
                    <a:p>
                      <a:pPr marL="0" indent="0" algn="ctr">
                        <a:buFont typeface="+mj-lt"/>
                        <a:buNone/>
                      </a:pPr>
                      <a:r>
                        <a:rPr kumimoji="1" lang="en-US" altLang="ja-JP" dirty="0"/>
                        <a:t>796.1kg</a:t>
                      </a:r>
                      <a:endParaRPr kumimoji="1" lang="ja-JP" altLang="en-US" dirty="0"/>
                    </a:p>
                  </a:txBody>
                  <a:tcPr anchor="ctr"/>
                </a:tc>
                <a:tc>
                  <a:txBody>
                    <a:bodyPr/>
                    <a:lstStyle/>
                    <a:p>
                      <a:pPr marL="0" indent="0" algn="ctr">
                        <a:buFont typeface="+mj-lt"/>
                        <a:buNone/>
                      </a:pPr>
                      <a:r>
                        <a:rPr kumimoji="1" lang="ja-JP" altLang="en-US" b="1" dirty="0"/>
                        <a:t>皮下脂肪</a:t>
                      </a:r>
                    </a:p>
                  </a:txBody>
                  <a:tcPr anchor="ctr"/>
                </a:tc>
                <a:tc>
                  <a:txBody>
                    <a:bodyPr/>
                    <a:lstStyle/>
                    <a:p>
                      <a:pPr marL="0" indent="0" algn="ctr">
                        <a:buFont typeface="+mj-lt"/>
                        <a:buNone/>
                      </a:pPr>
                      <a:r>
                        <a:rPr kumimoji="1" lang="en-US" altLang="ja-JP" dirty="0"/>
                        <a:t>2.44 cm</a:t>
                      </a:r>
                      <a:endParaRPr kumimoji="1" lang="ja-JP" altLang="en-US" dirty="0"/>
                    </a:p>
                  </a:txBody>
                  <a:tcPr anchor="ctr"/>
                </a:tc>
                <a:tc>
                  <a:txBody>
                    <a:bodyPr/>
                    <a:lstStyle/>
                    <a:p>
                      <a:pPr marL="0" indent="0" algn="ctr">
                        <a:buFont typeface="+mj-lt"/>
                        <a:buNone/>
                      </a:pPr>
                      <a:r>
                        <a:rPr kumimoji="1" lang="en-US" altLang="ja-JP" dirty="0"/>
                        <a:t>2.56 cm</a:t>
                      </a:r>
                      <a:endParaRPr kumimoji="1" lang="ja-JP" altLang="en-US" dirty="0"/>
                    </a:p>
                  </a:txBody>
                  <a:tcPr anchor="ctr"/>
                </a:tc>
                <a:extLst>
                  <a:ext uri="{0D108BD9-81ED-4DB2-BD59-A6C34878D82A}">
                    <a16:rowId xmlns:a16="http://schemas.microsoft.com/office/drawing/2014/main" val="774509762"/>
                  </a:ext>
                </a:extLst>
              </a:tr>
              <a:tr h="614697">
                <a:tc>
                  <a:txBody>
                    <a:bodyPr/>
                    <a:lstStyle/>
                    <a:p>
                      <a:pPr marL="0" indent="0" algn="ctr">
                        <a:buFont typeface="+mj-lt"/>
                        <a:buNone/>
                      </a:pPr>
                      <a:r>
                        <a:rPr kumimoji="1" lang="ja-JP" altLang="en-US" b="1" dirty="0"/>
                        <a:t>平均等級</a:t>
                      </a:r>
                    </a:p>
                  </a:txBody>
                  <a:tcPr anchor="ctr"/>
                </a:tc>
                <a:tc>
                  <a:txBody>
                    <a:bodyPr/>
                    <a:lstStyle/>
                    <a:p>
                      <a:pPr marL="0" indent="0" algn="ctr">
                        <a:buFont typeface="+mj-lt"/>
                        <a:buNone/>
                      </a:pPr>
                      <a:r>
                        <a:rPr kumimoji="1" lang="en-US" altLang="ja-JP" dirty="0"/>
                        <a:t>4.46</a:t>
                      </a:r>
                      <a:endParaRPr kumimoji="1" lang="ja-JP" altLang="en-US" dirty="0"/>
                    </a:p>
                  </a:txBody>
                  <a:tcPr anchor="ctr"/>
                </a:tc>
                <a:tc>
                  <a:txBody>
                    <a:bodyPr/>
                    <a:lstStyle/>
                    <a:p>
                      <a:pPr marL="0" indent="0" algn="ctr">
                        <a:buFont typeface="+mj-lt"/>
                        <a:buNone/>
                      </a:pPr>
                      <a:r>
                        <a:rPr kumimoji="1" lang="en-US" altLang="ja-JP" dirty="0"/>
                        <a:t>4.57</a:t>
                      </a:r>
                      <a:endParaRPr kumimoji="1" lang="ja-JP" altLang="en-US" dirty="0"/>
                    </a:p>
                  </a:txBody>
                  <a:tcPr anchor="ctr"/>
                </a:tc>
                <a:tc>
                  <a:txBody>
                    <a:bodyPr/>
                    <a:lstStyle/>
                    <a:p>
                      <a:pPr marL="0" indent="0" algn="ctr">
                        <a:buFont typeface="+mj-lt"/>
                        <a:buNone/>
                      </a:pPr>
                      <a:r>
                        <a:rPr kumimoji="1" lang="ja-JP" altLang="en-US" b="1" dirty="0"/>
                        <a:t>平均</a:t>
                      </a:r>
                      <a:endParaRPr kumimoji="1" lang="en-US" altLang="ja-JP" b="1" dirty="0"/>
                    </a:p>
                    <a:p>
                      <a:pPr marL="0" indent="0" algn="ctr">
                        <a:buFont typeface="+mj-lt"/>
                        <a:buNone/>
                      </a:pPr>
                      <a:r>
                        <a:rPr kumimoji="1" lang="ja-JP" altLang="en-US" b="1" dirty="0"/>
                        <a:t>歩留まり</a:t>
                      </a:r>
                    </a:p>
                  </a:txBody>
                  <a:tcPr anchor="ctr"/>
                </a:tc>
                <a:tc>
                  <a:txBody>
                    <a:bodyPr/>
                    <a:lstStyle/>
                    <a:p>
                      <a:pPr marL="0" indent="0" algn="ctr">
                        <a:buFont typeface="+mj-lt"/>
                        <a:buNone/>
                      </a:pPr>
                      <a:r>
                        <a:rPr kumimoji="1" lang="en-US" altLang="ja-JP" dirty="0"/>
                        <a:t>75.3%</a:t>
                      </a:r>
                      <a:endParaRPr kumimoji="1" lang="ja-JP" altLang="en-US" dirty="0"/>
                    </a:p>
                  </a:txBody>
                  <a:tcPr anchor="ctr"/>
                </a:tc>
                <a:tc>
                  <a:txBody>
                    <a:bodyPr/>
                    <a:lstStyle/>
                    <a:p>
                      <a:pPr marL="0" indent="0" algn="ctr">
                        <a:buFont typeface="+mj-lt"/>
                        <a:buNone/>
                      </a:pPr>
                      <a:r>
                        <a:rPr kumimoji="1" lang="en-US" altLang="ja-JP" dirty="0"/>
                        <a:t>75.1%</a:t>
                      </a:r>
                      <a:endParaRPr kumimoji="1" lang="ja-JP" altLang="en-US" dirty="0"/>
                    </a:p>
                  </a:txBody>
                  <a:tcPr anchor="ctr"/>
                </a:tc>
                <a:extLst>
                  <a:ext uri="{0D108BD9-81ED-4DB2-BD59-A6C34878D82A}">
                    <a16:rowId xmlns:a16="http://schemas.microsoft.com/office/drawing/2014/main" val="3182202747"/>
                  </a:ext>
                </a:extLst>
              </a:tr>
              <a:tr h="614697">
                <a:tc>
                  <a:txBody>
                    <a:bodyPr/>
                    <a:lstStyle/>
                    <a:p>
                      <a:pPr marL="0" indent="0" algn="ctr">
                        <a:buFont typeface="+mj-lt"/>
                        <a:buNone/>
                      </a:pPr>
                      <a:r>
                        <a:rPr kumimoji="1" lang="ja-JP" altLang="en-US" b="1" dirty="0"/>
                        <a:t>平均</a:t>
                      </a:r>
                      <a:endParaRPr kumimoji="1" lang="en-US" altLang="ja-JP" b="1" dirty="0"/>
                    </a:p>
                    <a:p>
                      <a:pPr marL="0" indent="0" algn="ctr">
                        <a:buFont typeface="+mj-lt"/>
                        <a:buNone/>
                      </a:pPr>
                      <a:r>
                        <a:rPr kumimoji="1" lang="ja-JP" altLang="en-US" b="1" dirty="0"/>
                        <a:t>枝肉重量</a:t>
                      </a:r>
                    </a:p>
                  </a:txBody>
                  <a:tcPr anchor="ctr"/>
                </a:tc>
                <a:tc>
                  <a:txBody>
                    <a:bodyPr/>
                    <a:lstStyle/>
                    <a:p>
                      <a:pPr marL="0" indent="0" algn="ctr">
                        <a:buFont typeface="+mj-lt"/>
                        <a:buNone/>
                      </a:pPr>
                      <a:r>
                        <a:rPr kumimoji="1" lang="en-US" altLang="ja-JP" dirty="0"/>
                        <a:t>502.1kg</a:t>
                      </a:r>
                      <a:endParaRPr kumimoji="1" lang="ja-JP" altLang="en-US" dirty="0"/>
                    </a:p>
                  </a:txBody>
                  <a:tcPr anchor="ctr"/>
                </a:tc>
                <a:tc>
                  <a:txBody>
                    <a:bodyPr/>
                    <a:lstStyle/>
                    <a:p>
                      <a:pPr marL="0" indent="0" algn="ctr">
                        <a:buFont typeface="+mj-lt"/>
                        <a:buNone/>
                      </a:pPr>
                      <a:r>
                        <a:rPr kumimoji="1" lang="en-US" altLang="ja-JP" dirty="0"/>
                        <a:t>506.3kg</a:t>
                      </a:r>
                      <a:endParaRPr kumimoji="1" lang="ja-JP" altLang="en-US" dirty="0"/>
                    </a:p>
                  </a:txBody>
                  <a:tcPr anchor="ctr"/>
                </a:tc>
                <a:tc>
                  <a:txBody>
                    <a:bodyPr/>
                    <a:lstStyle/>
                    <a:p>
                      <a:pPr marL="0" indent="0" algn="ctr">
                        <a:buFont typeface="+mj-lt"/>
                        <a:buNone/>
                      </a:pPr>
                      <a:r>
                        <a:rPr kumimoji="1" lang="ja-JP" altLang="en-US" b="1" dirty="0"/>
                        <a:t>平均</a:t>
                      </a:r>
                      <a:r>
                        <a:rPr kumimoji="1" lang="en-US" altLang="ja-JP" b="1" dirty="0"/>
                        <a:t>BMS</a:t>
                      </a:r>
                      <a:endParaRPr kumimoji="1" lang="ja-JP" altLang="en-US" b="1" dirty="0"/>
                    </a:p>
                  </a:txBody>
                  <a:tcPr anchor="ctr"/>
                </a:tc>
                <a:tc>
                  <a:txBody>
                    <a:bodyPr/>
                    <a:lstStyle/>
                    <a:p>
                      <a:pPr marL="0" indent="0" algn="ctr">
                        <a:buFont typeface="+mj-lt"/>
                        <a:buNone/>
                      </a:pPr>
                      <a:r>
                        <a:rPr kumimoji="1" lang="en-US" altLang="ja-JP" dirty="0"/>
                        <a:t>8.13</a:t>
                      </a:r>
                      <a:endParaRPr kumimoji="1" lang="ja-JP" altLang="en-US" dirty="0"/>
                    </a:p>
                  </a:txBody>
                  <a:tcPr anchor="ctr"/>
                </a:tc>
                <a:tc>
                  <a:txBody>
                    <a:bodyPr/>
                    <a:lstStyle/>
                    <a:p>
                      <a:pPr marL="0" indent="0" algn="ctr">
                        <a:buFont typeface="+mj-lt"/>
                        <a:buNone/>
                      </a:pPr>
                      <a:r>
                        <a:rPr kumimoji="1" lang="en-US" altLang="ja-JP" dirty="0"/>
                        <a:t>8.30</a:t>
                      </a:r>
                      <a:endParaRPr kumimoji="1" lang="ja-JP" altLang="en-US" dirty="0"/>
                    </a:p>
                  </a:txBody>
                  <a:tcPr anchor="ctr"/>
                </a:tc>
                <a:extLst>
                  <a:ext uri="{0D108BD9-81ED-4DB2-BD59-A6C34878D82A}">
                    <a16:rowId xmlns:a16="http://schemas.microsoft.com/office/drawing/2014/main" val="1840643299"/>
                  </a:ext>
                </a:extLst>
              </a:tr>
            </a:tbl>
          </a:graphicData>
        </a:graphic>
      </p:graphicFrame>
    </p:spTree>
    <p:extLst>
      <p:ext uri="{BB962C8B-B14F-4D97-AF65-F5344CB8AC3E}">
        <p14:creationId xmlns:p14="http://schemas.microsoft.com/office/powerpoint/2010/main" val="1451481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a:xfrm>
            <a:off x="5865813" y="6400800"/>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pic>
        <p:nvPicPr>
          <p:cNvPr id="5"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bwMode="auto">
          <a:xfrm>
            <a:off x="457200" y="457200"/>
            <a:ext cx="7643192" cy="7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r>
              <a:rPr lang="ja-JP" altLang="en-US" sz="4000" b="1" kern="0" dirty="0"/>
              <a:t>考察</a:t>
            </a:r>
            <a:endParaRPr lang="en-US" altLang="ja-JP" sz="4000" b="1" kern="0" dirty="0"/>
          </a:p>
        </p:txBody>
      </p:sp>
      <p:sp>
        <p:nvSpPr>
          <p:cNvPr id="2" name="テキスト ボックス 1">
            <a:extLst>
              <a:ext uri="{FF2B5EF4-FFF2-40B4-BE49-F238E27FC236}">
                <a16:creationId xmlns:a16="http://schemas.microsoft.com/office/drawing/2014/main" id="{CC77A095-2F1B-42CD-9E06-001894304EDF}"/>
              </a:ext>
            </a:extLst>
          </p:cNvPr>
          <p:cNvSpPr txBox="1"/>
          <p:nvPr/>
        </p:nvSpPr>
        <p:spPr>
          <a:xfrm>
            <a:off x="514280" y="1596856"/>
            <a:ext cx="8379217" cy="3416320"/>
          </a:xfrm>
          <a:prstGeom prst="rect">
            <a:avLst/>
          </a:prstGeom>
          <a:noFill/>
        </p:spPr>
        <p:txBody>
          <a:bodyPr wrap="none" rtlCol="0">
            <a:spAutoFit/>
          </a:bodyPr>
          <a:lstStyle/>
          <a:p>
            <a:r>
              <a:rPr lang="ja-JP" altLang="en-US" dirty="0"/>
              <a:t>既知の報告と同様にセレンの血中濃度は</a:t>
            </a:r>
            <a:r>
              <a:rPr lang="ja-JP" altLang="en-US" b="1" dirty="0">
                <a:solidFill>
                  <a:srgbClr val="FF0000"/>
                </a:solidFill>
              </a:rPr>
              <a:t>一定以上上昇しにくく</a:t>
            </a:r>
            <a:endParaRPr lang="en-US" altLang="ja-JP" b="1" dirty="0">
              <a:solidFill>
                <a:srgbClr val="FF0000"/>
              </a:solidFill>
            </a:endParaRPr>
          </a:p>
          <a:p>
            <a:r>
              <a:rPr lang="ja-JP" altLang="en-US" dirty="0"/>
              <a:t>これはセレンの恒常性維持による影響を示している</a:t>
            </a:r>
            <a:endParaRPr lang="en-US" altLang="ja-JP" dirty="0"/>
          </a:p>
          <a:p>
            <a:r>
              <a:rPr lang="ja-JP" altLang="en-US" dirty="0"/>
              <a:t>本研究においても過去の報告と合致する結果となった</a:t>
            </a:r>
            <a:r>
              <a:rPr lang="en-US" altLang="ja-JP" dirty="0"/>
              <a:t>(Weiss et al. , 1984)</a:t>
            </a:r>
          </a:p>
          <a:p>
            <a:endParaRPr lang="en-US" altLang="ja-JP" dirty="0"/>
          </a:p>
          <a:p>
            <a:r>
              <a:rPr lang="ja-JP" altLang="en-US" dirty="0"/>
              <a:t>試験区ではセレンを添加することにより</a:t>
            </a:r>
            <a:endParaRPr lang="en-US" altLang="ja-JP" dirty="0"/>
          </a:p>
          <a:p>
            <a:r>
              <a:rPr lang="ja-JP" altLang="en-US" b="1" dirty="0">
                <a:solidFill>
                  <a:srgbClr val="FF0000"/>
                </a:solidFill>
              </a:rPr>
              <a:t>ビタミン</a:t>
            </a:r>
            <a:r>
              <a:rPr lang="en-US" altLang="ja-JP" b="1" dirty="0">
                <a:solidFill>
                  <a:srgbClr val="FF0000"/>
                </a:solidFill>
              </a:rPr>
              <a:t>E</a:t>
            </a:r>
            <a:r>
              <a:rPr lang="ja-JP" altLang="en-US" b="1" dirty="0">
                <a:solidFill>
                  <a:srgbClr val="FF0000"/>
                </a:solidFill>
              </a:rPr>
              <a:t>の消費を抑制</a:t>
            </a:r>
            <a:r>
              <a:rPr lang="ja-JP" altLang="en-US" dirty="0"/>
              <a:t>することができたと考えられる</a:t>
            </a:r>
            <a:endParaRPr lang="en-US" altLang="ja-JP" dirty="0"/>
          </a:p>
          <a:p>
            <a:endParaRPr lang="en-US" altLang="ja-JP" dirty="0"/>
          </a:p>
          <a:p>
            <a:r>
              <a:rPr lang="ja-JP" altLang="en-US" dirty="0"/>
              <a:t>試験区の受けている酸化ストレスは多大であるが</a:t>
            </a:r>
            <a:endParaRPr lang="en-US" altLang="ja-JP" dirty="0"/>
          </a:p>
          <a:p>
            <a:r>
              <a:rPr lang="ja-JP" altLang="en-US" dirty="0"/>
              <a:t>ビタミン</a:t>
            </a:r>
            <a:r>
              <a:rPr lang="en-US" altLang="ja-JP" dirty="0"/>
              <a:t>E</a:t>
            </a:r>
            <a:r>
              <a:rPr lang="ja-JP" altLang="en-US" dirty="0"/>
              <a:t>やセレンの血中濃度が上昇することにより</a:t>
            </a:r>
            <a:r>
              <a:rPr lang="en-US" altLang="ja-JP" dirty="0"/>
              <a:t>GSH-PX</a:t>
            </a:r>
            <a:r>
              <a:rPr lang="ja-JP" altLang="en-US" dirty="0"/>
              <a:t>が増加することで</a:t>
            </a:r>
            <a:endParaRPr lang="en-US" altLang="ja-JP" dirty="0"/>
          </a:p>
          <a:p>
            <a:r>
              <a:rPr lang="ja-JP" altLang="en-US" b="1" dirty="0">
                <a:solidFill>
                  <a:srgbClr val="FF0000"/>
                </a:solidFill>
              </a:rPr>
              <a:t>抗酸化能を維持</a:t>
            </a:r>
            <a:r>
              <a:rPr lang="ja-JP" altLang="en-US" dirty="0"/>
              <a:t>し</a:t>
            </a:r>
            <a:r>
              <a:rPr lang="ja-JP" altLang="en-US" b="1" dirty="0">
                <a:solidFill>
                  <a:srgbClr val="FF0000"/>
                </a:solidFill>
              </a:rPr>
              <a:t>脂質過酸化を抑制</a:t>
            </a:r>
            <a:r>
              <a:rPr lang="ja-JP" altLang="en-US" dirty="0"/>
              <a:t>することができた</a:t>
            </a:r>
            <a:endParaRPr lang="en-US" altLang="ja-JP" dirty="0"/>
          </a:p>
          <a:p>
            <a:endParaRPr lang="en-US" altLang="ja-JP" dirty="0"/>
          </a:p>
          <a:p>
            <a:r>
              <a:rPr lang="ja-JP" altLang="en-US" dirty="0"/>
              <a:t>脂質過酸化が抑制されることで</a:t>
            </a:r>
            <a:r>
              <a:rPr lang="ja-JP" altLang="en-US" b="1" dirty="0">
                <a:solidFill>
                  <a:srgbClr val="FF0000"/>
                </a:solidFill>
              </a:rPr>
              <a:t>脂肪壊死症の発生も抑制</a:t>
            </a:r>
            <a:r>
              <a:rPr lang="ja-JP" altLang="en-US" dirty="0"/>
              <a:t>することができた</a:t>
            </a:r>
            <a:endParaRPr lang="en-US" altLang="ja-JP" dirty="0"/>
          </a:p>
        </p:txBody>
      </p:sp>
    </p:spTree>
    <p:extLst>
      <p:ext uri="{BB962C8B-B14F-4D97-AF65-F5344CB8AC3E}">
        <p14:creationId xmlns:p14="http://schemas.microsoft.com/office/powerpoint/2010/main" val="949454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a:xfrm>
            <a:off x="5865813" y="6400800"/>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pic>
        <p:nvPicPr>
          <p:cNvPr id="5"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1">
            <a:extLst>
              <a:ext uri="{FF2B5EF4-FFF2-40B4-BE49-F238E27FC236}">
                <a16:creationId xmlns:a16="http://schemas.microsoft.com/office/drawing/2014/main" id="{2390DD82-E764-4976-89D5-DB3C00CAB179}"/>
              </a:ext>
            </a:extLst>
          </p:cNvPr>
          <p:cNvSpPr txBox="1">
            <a:spLocks/>
          </p:cNvSpPr>
          <p:nvPr/>
        </p:nvSpPr>
        <p:spPr bwMode="auto">
          <a:xfrm>
            <a:off x="457200" y="457200"/>
            <a:ext cx="7643192" cy="7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r>
              <a:rPr lang="ja-JP" altLang="en-US" sz="4000" b="1" kern="0" dirty="0"/>
              <a:t>まとめ</a:t>
            </a:r>
            <a:endParaRPr lang="en-US" altLang="ja-JP" sz="4000" b="1" kern="0" dirty="0"/>
          </a:p>
        </p:txBody>
      </p:sp>
      <p:sp>
        <p:nvSpPr>
          <p:cNvPr id="8" name="テキスト ボックス 7">
            <a:extLst>
              <a:ext uri="{FF2B5EF4-FFF2-40B4-BE49-F238E27FC236}">
                <a16:creationId xmlns:a16="http://schemas.microsoft.com/office/drawing/2014/main" id="{86252776-B621-416D-8FA8-A0D8EB373EA2}"/>
              </a:ext>
            </a:extLst>
          </p:cNvPr>
          <p:cNvSpPr txBox="1"/>
          <p:nvPr/>
        </p:nvSpPr>
        <p:spPr>
          <a:xfrm>
            <a:off x="323528" y="1546914"/>
            <a:ext cx="8417689" cy="3970318"/>
          </a:xfrm>
          <a:prstGeom prst="rect">
            <a:avLst/>
          </a:prstGeom>
          <a:noFill/>
        </p:spPr>
        <p:txBody>
          <a:bodyPr wrap="none" rtlCol="0">
            <a:spAutoFit/>
          </a:bodyPr>
          <a:lstStyle/>
          <a:p>
            <a:r>
              <a:rPr kumimoji="1" lang="ja-JP" altLang="en-US" dirty="0"/>
              <a:t>先行研究より</a:t>
            </a:r>
            <a:endParaRPr kumimoji="1" lang="en-US" altLang="ja-JP" dirty="0"/>
          </a:p>
          <a:p>
            <a:r>
              <a:rPr lang="ja-JP" altLang="en-US" dirty="0"/>
              <a:t>・肥育牛における酸化ストレスは</a:t>
            </a:r>
            <a:r>
              <a:rPr lang="ja-JP" altLang="en-US" b="1" dirty="0">
                <a:solidFill>
                  <a:srgbClr val="FF0000"/>
                </a:solidFill>
              </a:rPr>
              <a:t>肥育牛特有の飼養管理</a:t>
            </a:r>
            <a:r>
              <a:rPr lang="ja-JP" altLang="en-US" dirty="0"/>
              <a:t>による</a:t>
            </a:r>
            <a:endParaRPr lang="en-US" altLang="ja-JP" dirty="0"/>
          </a:p>
          <a:p>
            <a:r>
              <a:rPr lang="ja-JP" altLang="en-US" dirty="0"/>
              <a:t>　ビタミン類の減少に伴い</a:t>
            </a:r>
            <a:r>
              <a:rPr lang="ja-JP" altLang="en-US" b="1" dirty="0">
                <a:solidFill>
                  <a:srgbClr val="FF0000"/>
                </a:solidFill>
              </a:rPr>
              <a:t>増強</a:t>
            </a:r>
            <a:r>
              <a:rPr lang="ja-JP" altLang="en-US" dirty="0"/>
              <a:t>していく</a:t>
            </a:r>
            <a:endParaRPr lang="en-US" altLang="ja-JP" dirty="0"/>
          </a:p>
          <a:p>
            <a:endParaRPr lang="en-US" altLang="ja-JP" dirty="0"/>
          </a:p>
          <a:p>
            <a:r>
              <a:rPr kumimoji="1" lang="ja-JP" altLang="en-US" dirty="0"/>
              <a:t>・血中</a:t>
            </a:r>
            <a:r>
              <a:rPr kumimoji="1" lang="ja-JP" altLang="en-US" b="1" dirty="0">
                <a:solidFill>
                  <a:srgbClr val="FF0000"/>
                </a:solidFill>
              </a:rPr>
              <a:t>セレン濃度が脂質過酸化と関連</a:t>
            </a:r>
            <a:r>
              <a:rPr kumimoji="1" lang="ja-JP" altLang="en-US" dirty="0"/>
              <a:t>のある可能性</a:t>
            </a:r>
            <a:endParaRPr kumimoji="1" lang="en-US" altLang="ja-JP" dirty="0"/>
          </a:p>
          <a:p>
            <a:endParaRPr lang="en-US" altLang="ja-JP" dirty="0"/>
          </a:p>
          <a:p>
            <a:r>
              <a:rPr kumimoji="1" lang="ja-JP" altLang="en-US" dirty="0"/>
              <a:t>本研究では</a:t>
            </a:r>
            <a:endParaRPr kumimoji="1" lang="en-US" altLang="ja-JP" dirty="0"/>
          </a:p>
          <a:p>
            <a:r>
              <a:rPr lang="ja-JP" altLang="en-US" dirty="0"/>
              <a:t>・セレンの血中濃度が高いと</a:t>
            </a:r>
            <a:r>
              <a:rPr lang="ja-JP" altLang="en-US" b="1" dirty="0">
                <a:solidFill>
                  <a:srgbClr val="FF0000"/>
                </a:solidFill>
              </a:rPr>
              <a:t>ビタミン</a:t>
            </a:r>
            <a:r>
              <a:rPr lang="en-US" altLang="ja-JP" b="1" dirty="0">
                <a:solidFill>
                  <a:srgbClr val="FF0000"/>
                </a:solidFill>
              </a:rPr>
              <a:t>E</a:t>
            </a:r>
            <a:r>
              <a:rPr lang="ja-JP" altLang="en-US" b="1" dirty="0">
                <a:solidFill>
                  <a:srgbClr val="FF0000"/>
                </a:solidFill>
              </a:rPr>
              <a:t>の消費を抑制</a:t>
            </a:r>
            <a:r>
              <a:rPr lang="ja-JP" altLang="en-US" dirty="0"/>
              <a:t>する可能性</a:t>
            </a:r>
            <a:endParaRPr lang="en-US" altLang="ja-JP" dirty="0"/>
          </a:p>
          <a:p>
            <a:endParaRPr lang="en-US" altLang="ja-JP" dirty="0"/>
          </a:p>
          <a:p>
            <a:r>
              <a:rPr kumimoji="1" lang="ja-JP" altLang="en-US" dirty="0"/>
              <a:t>・セレンやビタミン</a:t>
            </a:r>
            <a:r>
              <a:rPr kumimoji="1" lang="en-US" altLang="ja-JP" dirty="0"/>
              <a:t>E</a:t>
            </a:r>
            <a:r>
              <a:rPr kumimoji="1" lang="ja-JP" altLang="en-US" dirty="0"/>
              <a:t>の血中濃度が高いと</a:t>
            </a:r>
            <a:r>
              <a:rPr kumimoji="1" lang="ja-JP" altLang="en-US" b="1" dirty="0">
                <a:solidFill>
                  <a:srgbClr val="FF0000"/>
                </a:solidFill>
              </a:rPr>
              <a:t>抗酸化能を維持、酸化ストレスを抑制</a:t>
            </a:r>
            <a:endParaRPr kumimoji="1" lang="en-US" altLang="ja-JP" b="1" dirty="0">
              <a:solidFill>
                <a:srgbClr val="FF0000"/>
              </a:solidFill>
            </a:endParaRPr>
          </a:p>
          <a:p>
            <a:endParaRPr kumimoji="1" lang="en-US" altLang="ja-JP" dirty="0"/>
          </a:p>
          <a:p>
            <a:r>
              <a:rPr kumimoji="1" lang="ja-JP" altLang="en-US" dirty="0"/>
              <a:t>・脂肪壊死症は</a:t>
            </a:r>
            <a:r>
              <a:rPr kumimoji="1" lang="ja-JP" altLang="en-US" b="1" dirty="0">
                <a:solidFill>
                  <a:srgbClr val="FF0000"/>
                </a:solidFill>
              </a:rPr>
              <a:t>脂質過酸化</a:t>
            </a:r>
            <a:r>
              <a:rPr kumimoji="1" lang="ja-JP" altLang="en-US" dirty="0"/>
              <a:t>により引き起こされる疾病である</a:t>
            </a:r>
            <a:endParaRPr kumimoji="1" lang="en-US" altLang="ja-JP" dirty="0"/>
          </a:p>
          <a:p>
            <a:endParaRPr kumimoji="1" lang="en-US" altLang="ja-JP" dirty="0"/>
          </a:p>
          <a:p>
            <a:r>
              <a:rPr kumimoji="1" lang="ja-JP" altLang="en-US" dirty="0"/>
              <a:t>・セレンの飼料添加により脂質過酸化が抑制され、</a:t>
            </a:r>
            <a:r>
              <a:rPr kumimoji="1" lang="ja-JP" altLang="en-US" b="1" dirty="0">
                <a:solidFill>
                  <a:srgbClr val="FF0000"/>
                </a:solidFill>
              </a:rPr>
              <a:t>脂肪壊死症の発生も抑制</a:t>
            </a:r>
          </a:p>
        </p:txBody>
      </p:sp>
    </p:spTree>
    <p:extLst>
      <p:ext uri="{BB962C8B-B14F-4D97-AF65-F5344CB8AC3E}">
        <p14:creationId xmlns:p14="http://schemas.microsoft.com/office/powerpoint/2010/main" val="3318482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a:xfrm>
            <a:off x="5865813" y="6400800"/>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pic>
        <p:nvPicPr>
          <p:cNvPr id="5"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bwMode="auto">
          <a:xfrm>
            <a:off x="457200" y="457200"/>
            <a:ext cx="7643192" cy="7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r>
              <a:rPr lang="ja-JP" altLang="en-US" sz="4000" b="1" kern="0" dirty="0"/>
              <a:t>考察</a:t>
            </a:r>
            <a:endParaRPr lang="en-US" altLang="ja-JP" sz="4000" b="1" kern="0" dirty="0"/>
          </a:p>
        </p:txBody>
      </p:sp>
      <p:sp>
        <p:nvSpPr>
          <p:cNvPr id="3" name="テキスト ボックス 2">
            <a:extLst>
              <a:ext uri="{FF2B5EF4-FFF2-40B4-BE49-F238E27FC236}">
                <a16:creationId xmlns:a16="http://schemas.microsoft.com/office/drawing/2014/main" id="{5130D6E0-1643-4CBD-98A5-210E389F28EB}"/>
              </a:ext>
            </a:extLst>
          </p:cNvPr>
          <p:cNvSpPr txBox="1"/>
          <p:nvPr/>
        </p:nvSpPr>
        <p:spPr>
          <a:xfrm>
            <a:off x="251520" y="1255065"/>
            <a:ext cx="8640960" cy="369332"/>
          </a:xfrm>
          <a:prstGeom prst="rect">
            <a:avLst/>
          </a:prstGeom>
          <a:noFill/>
        </p:spPr>
        <p:txBody>
          <a:bodyPr wrap="square" rtlCol="0" anchor="ctr">
            <a:spAutoFit/>
          </a:bodyPr>
          <a:lstStyle/>
          <a:p>
            <a:pPr algn="ctr"/>
            <a:r>
              <a:rPr lang="ja-JP" altLang="en-US" dirty="0"/>
              <a:t>有機セレンの飼料添加</a:t>
            </a:r>
            <a:endParaRPr kumimoji="1" lang="ja-JP" altLang="en-US" dirty="0"/>
          </a:p>
        </p:txBody>
      </p:sp>
      <p:sp>
        <p:nvSpPr>
          <p:cNvPr id="7" name="テキスト ボックス 6">
            <a:extLst>
              <a:ext uri="{FF2B5EF4-FFF2-40B4-BE49-F238E27FC236}">
                <a16:creationId xmlns:a16="http://schemas.microsoft.com/office/drawing/2014/main" id="{D5359459-9330-4DA5-A528-7F718814EE04}"/>
              </a:ext>
            </a:extLst>
          </p:cNvPr>
          <p:cNvSpPr txBox="1"/>
          <p:nvPr/>
        </p:nvSpPr>
        <p:spPr>
          <a:xfrm>
            <a:off x="251520" y="1979548"/>
            <a:ext cx="8640960" cy="369332"/>
          </a:xfrm>
          <a:prstGeom prst="rect">
            <a:avLst/>
          </a:prstGeom>
          <a:noFill/>
        </p:spPr>
        <p:txBody>
          <a:bodyPr wrap="square" rtlCol="0">
            <a:spAutoFit/>
          </a:bodyPr>
          <a:lstStyle/>
          <a:p>
            <a:pPr algn="ctr"/>
            <a:r>
              <a:rPr kumimoji="1" lang="ja-JP" altLang="en-US" dirty="0"/>
              <a:t>消費されたセレンを補充することが可能</a:t>
            </a:r>
          </a:p>
        </p:txBody>
      </p:sp>
      <p:sp>
        <p:nvSpPr>
          <p:cNvPr id="8" name="テキスト ボックス 7">
            <a:extLst>
              <a:ext uri="{FF2B5EF4-FFF2-40B4-BE49-F238E27FC236}">
                <a16:creationId xmlns:a16="http://schemas.microsoft.com/office/drawing/2014/main" id="{60B21A20-4878-4518-9A62-2B7FEBF92FC0}"/>
              </a:ext>
            </a:extLst>
          </p:cNvPr>
          <p:cNvSpPr txBox="1"/>
          <p:nvPr/>
        </p:nvSpPr>
        <p:spPr>
          <a:xfrm>
            <a:off x="251520" y="2704031"/>
            <a:ext cx="8640960" cy="369332"/>
          </a:xfrm>
          <a:prstGeom prst="rect">
            <a:avLst/>
          </a:prstGeom>
          <a:noFill/>
        </p:spPr>
        <p:txBody>
          <a:bodyPr wrap="square" rtlCol="0">
            <a:spAutoFit/>
          </a:bodyPr>
          <a:lstStyle/>
          <a:p>
            <a:pPr algn="ctr"/>
            <a:r>
              <a:rPr kumimoji="1" lang="ja-JP" altLang="en-US" dirty="0"/>
              <a:t>セレンが充足していることでビタミン</a:t>
            </a:r>
            <a:r>
              <a:rPr kumimoji="1" lang="en-US" altLang="ja-JP" dirty="0"/>
              <a:t>E</a:t>
            </a:r>
            <a:r>
              <a:rPr kumimoji="1" lang="ja-JP" altLang="en-US" dirty="0"/>
              <a:t>の消耗を抑制</a:t>
            </a:r>
          </a:p>
        </p:txBody>
      </p:sp>
      <p:sp>
        <p:nvSpPr>
          <p:cNvPr id="9" name="テキスト ボックス 8">
            <a:extLst>
              <a:ext uri="{FF2B5EF4-FFF2-40B4-BE49-F238E27FC236}">
                <a16:creationId xmlns:a16="http://schemas.microsoft.com/office/drawing/2014/main" id="{4C005D51-5DBA-4DF8-A3A3-B7EB3B1AE2DA}"/>
              </a:ext>
            </a:extLst>
          </p:cNvPr>
          <p:cNvSpPr txBox="1"/>
          <p:nvPr/>
        </p:nvSpPr>
        <p:spPr>
          <a:xfrm>
            <a:off x="251520" y="3432942"/>
            <a:ext cx="8640960" cy="369332"/>
          </a:xfrm>
          <a:prstGeom prst="rect">
            <a:avLst/>
          </a:prstGeom>
          <a:noFill/>
        </p:spPr>
        <p:txBody>
          <a:bodyPr wrap="square" rtlCol="0">
            <a:spAutoFit/>
          </a:bodyPr>
          <a:lstStyle/>
          <a:p>
            <a:pPr algn="ctr"/>
            <a:r>
              <a:rPr kumimoji="1" lang="ja-JP" altLang="en-US" dirty="0"/>
              <a:t>セレン・ビタミン</a:t>
            </a:r>
            <a:r>
              <a:rPr kumimoji="1" lang="en-US" altLang="ja-JP" dirty="0"/>
              <a:t>E</a:t>
            </a:r>
            <a:r>
              <a:rPr kumimoji="1" lang="ja-JP" altLang="en-US" dirty="0"/>
              <a:t>が充足していることで高い抗酸化能を維持</a:t>
            </a:r>
          </a:p>
        </p:txBody>
      </p:sp>
      <p:sp>
        <p:nvSpPr>
          <p:cNvPr id="10" name="テキスト ボックス 9">
            <a:extLst>
              <a:ext uri="{FF2B5EF4-FFF2-40B4-BE49-F238E27FC236}">
                <a16:creationId xmlns:a16="http://schemas.microsoft.com/office/drawing/2014/main" id="{B54E448C-A960-43C9-A72B-247C50AE38B7}"/>
              </a:ext>
            </a:extLst>
          </p:cNvPr>
          <p:cNvSpPr txBox="1"/>
          <p:nvPr/>
        </p:nvSpPr>
        <p:spPr>
          <a:xfrm>
            <a:off x="251520" y="4161853"/>
            <a:ext cx="8640960" cy="369332"/>
          </a:xfrm>
          <a:prstGeom prst="rect">
            <a:avLst/>
          </a:prstGeom>
          <a:noFill/>
        </p:spPr>
        <p:txBody>
          <a:bodyPr wrap="square" rtlCol="0">
            <a:spAutoFit/>
          </a:bodyPr>
          <a:lstStyle/>
          <a:p>
            <a:pPr algn="ctr"/>
            <a:r>
              <a:rPr kumimoji="1" lang="ja-JP" altLang="en-US" dirty="0"/>
              <a:t>脂質過酸化を抑制することが可能</a:t>
            </a:r>
          </a:p>
        </p:txBody>
      </p:sp>
      <p:sp>
        <p:nvSpPr>
          <p:cNvPr id="11" name="テキスト ボックス 10">
            <a:extLst>
              <a:ext uri="{FF2B5EF4-FFF2-40B4-BE49-F238E27FC236}">
                <a16:creationId xmlns:a16="http://schemas.microsoft.com/office/drawing/2014/main" id="{DB7ABFCF-A71A-49B9-BD27-E73529223490}"/>
              </a:ext>
            </a:extLst>
          </p:cNvPr>
          <p:cNvSpPr txBox="1"/>
          <p:nvPr/>
        </p:nvSpPr>
        <p:spPr>
          <a:xfrm>
            <a:off x="251520" y="4888719"/>
            <a:ext cx="8640960" cy="369332"/>
          </a:xfrm>
          <a:prstGeom prst="rect">
            <a:avLst/>
          </a:prstGeom>
          <a:noFill/>
        </p:spPr>
        <p:txBody>
          <a:bodyPr wrap="square" rtlCol="0">
            <a:spAutoFit/>
          </a:bodyPr>
          <a:lstStyle/>
          <a:p>
            <a:pPr algn="ctr"/>
            <a:r>
              <a:rPr kumimoji="1" lang="ja-JP" altLang="en-US" dirty="0"/>
              <a:t>脂質過酸化が抑制されることで脂肪壊死症の発生を抑制</a:t>
            </a:r>
          </a:p>
        </p:txBody>
      </p:sp>
    </p:spTree>
    <p:extLst>
      <p:ext uri="{BB962C8B-B14F-4D97-AF65-F5344CB8AC3E}">
        <p14:creationId xmlns:p14="http://schemas.microsoft.com/office/powerpoint/2010/main" val="2692625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a:xfrm>
            <a:off x="5865813" y="6400800"/>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pic>
        <p:nvPicPr>
          <p:cNvPr id="5"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bwMode="auto">
          <a:xfrm>
            <a:off x="457200" y="457200"/>
            <a:ext cx="7643192" cy="7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r>
              <a:rPr lang="ja-JP" altLang="en-US" sz="4000" b="1" kern="0" dirty="0"/>
              <a:t>まとめ</a:t>
            </a:r>
            <a:endParaRPr lang="en-US" altLang="ja-JP" sz="4000" b="1" kern="0" dirty="0"/>
          </a:p>
        </p:txBody>
      </p:sp>
      <p:sp>
        <p:nvSpPr>
          <p:cNvPr id="2" name="テキスト ボックス 1">
            <a:extLst>
              <a:ext uri="{FF2B5EF4-FFF2-40B4-BE49-F238E27FC236}">
                <a16:creationId xmlns:a16="http://schemas.microsoft.com/office/drawing/2014/main" id="{8F32A677-4CC5-47A5-ABAE-EB0BD23C5A5D}"/>
              </a:ext>
            </a:extLst>
          </p:cNvPr>
          <p:cNvSpPr txBox="1"/>
          <p:nvPr/>
        </p:nvSpPr>
        <p:spPr>
          <a:xfrm>
            <a:off x="395536" y="1374144"/>
            <a:ext cx="8550739" cy="1200329"/>
          </a:xfrm>
          <a:prstGeom prst="rect">
            <a:avLst/>
          </a:prstGeom>
          <a:noFill/>
        </p:spPr>
        <p:txBody>
          <a:bodyPr wrap="none" rtlCol="0">
            <a:spAutoFit/>
          </a:bodyPr>
          <a:lstStyle/>
          <a:p>
            <a:r>
              <a:rPr kumimoji="1" lang="ja-JP" altLang="en-US" dirty="0"/>
              <a:t>全供試牛群</a:t>
            </a:r>
            <a:endParaRPr kumimoji="1" lang="en-US" altLang="ja-JP" dirty="0"/>
          </a:p>
          <a:p>
            <a:r>
              <a:rPr lang="ja-JP" altLang="en-US" dirty="0"/>
              <a:t>・先行研究と同様にビタミン</a:t>
            </a:r>
            <a:r>
              <a:rPr lang="en-US" altLang="ja-JP" dirty="0"/>
              <a:t>A</a:t>
            </a:r>
            <a:r>
              <a:rPr lang="ja-JP" altLang="en-US" dirty="0"/>
              <a:t>が低下することで牛の酸化ストレスは増大する</a:t>
            </a:r>
            <a:endParaRPr lang="en-US" altLang="ja-JP" dirty="0"/>
          </a:p>
          <a:p>
            <a:r>
              <a:rPr lang="ja-JP" altLang="en-US" dirty="0"/>
              <a:t>・セレンを添加することによりビタミン</a:t>
            </a:r>
            <a:r>
              <a:rPr lang="en-US" altLang="ja-JP" dirty="0"/>
              <a:t>A</a:t>
            </a:r>
            <a:r>
              <a:rPr lang="ja-JP" altLang="en-US" dirty="0" err="1"/>
              <a:t>、</a:t>
            </a:r>
            <a:r>
              <a:rPr lang="en-US" altLang="ja-JP" dirty="0"/>
              <a:t>β</a:t>
            </a:r>
            <a:r>
              <a:rPr lang="ja-JP" altLang="en-US" dirty="0"/>
              <a:t>カロチンが低下しても脂質過酸化に</a:t>
            </a:r>
            <a:endParaRPr lang="en-US" altLang="ja-JP" dirty="0"/>
          </a:p>
          <a:p>
            <a:r>
              <a:rPr lang="ja-JP" altLang="en-US" dirty="0"/>
              <a:t>    特異的な抗酸化力を維持することが可能であると考えられる</a:t>
            </a:r>
            <a:endParaRPr lang="en-US" altLang="ja-JP" dirty="0"/>
          </a:p>
        </p:txBody>
      </p:sp>
      <p:sp>
        <p:nvSpPr>
          <p:cNvPr id="7" name="テキスト ボックス 6">
            <a:extLst>
              <a:ext uri="{FF2B5EF4-FFF2-40B4-BE49-F238E27FC236}">
                <a16:creationId xmlns:a16="http://schemas.microsoft.com/office/drawing/2014/main" id="{BDC3CA52-5345-4300-B2BF-0B11425C2DAC}"/>
              </a:ext>
            </a:extLst>
          </p:cNvPr>
          <p:cNvSpPr txBox="1"/>
          <p:nvPr/>
        </p:nvSpPr>
        <p:spPr>
          <a:xfrm>
            <a:off x="395536" y="2680745"/>
            <a:ext cx="7311617" cy="1477328"/>
          </a:xfrm>
          <a:prstGeom prst="rect">
            <a:avLst/>
          </a:prstGeom>
          <a:noFill/>
        </p:spPr>
        <p:txBody>
          <a:bodyPr wrap="none" rtlCol="0">
            <a:spAutoFit/>
          </a:bodyPr>
          <a:lstStyle/>
          <a:p>
            <a:r>
              <a:rPr kumimoji="1" lang="ja-JP" altLang="en-US" dirty="0"/>
              <a:t>高月齢群</a:t>
            </a:r>
            <a:endParaRPr kumimoji="1" lang="en-US" altLang="ja-JP" dirty="0"/>
          </a:p>
          <a:p>
            <a:r>
              <a:rPr lang="ja-JP" altLang="en-US" dirty="0"/>
              <a:t>・先行研究と同様の結果が得られたが酸化ストレスが微弱になった可能性</a:t>
            </a:r>
            <a:endParaRPr lang="en-US" altLang="ja-JP" dirty="0"/>
          </a:p>
          <a:p>
            <a:r>
              <a:rPr lang="ja-JP" altLang="en-US" dirty="0"/>
              <a:t>・ビタミン</a:t>
            </a:r>
            <a:r>
              <a:rPr lang="en-US" altLang="ja-JP" dirty="0"/>
              <a:t>A</a:t>
            </a:r>
            <a:r>
              <a:rPr lang="ja-JP" altLang="en-US" dirty="0" err="1"/>
              <a:t>が低</a:t>
            </a:r>
            <a:r>
              <a:rPr lang="ja-JP" altLang="en-US" dirty="0"/>
              <a:t>下しても抗酸化力を維持</a:t>
            </a:r>
            <a:endParaRPr lang="en-US" altLang="ja-JP" dirty="0"/>
          </a:p>
          <a:p>
            <a:r>
              <a:rPr lang="ja-JP" altLang="en-US" dirty="0"/>
              <a:t>・</a:t>
            </a:r>
            <a:r>
              <a:rPr lang="en-US" altLang="ja-JP" dirty="0"/>
              <a:t>β</a:t>
            </a:r>
            <a:r>
              <a:rPr lang="ja-JP" altLang="en-US" dirty="0"/>
              <a:t>カロチンが低下しても酸化ストレスが増大しない可能性</a:t>
            </a:r>
            <a:endParaRPr lang="en-US" altLang="ja-JP" dirty="0"/>
          </a:p>
          <a:p>
            <a:r>
              <a:rPr lang="ja-JP" altLang="en-US" dirty="0"/>
              <a:t>・</a:t>
            </a:r>
            <a:r>
              <a:rPr lang="en-US" altLang="ja-JP" dirty="0"/>
              <a:t>β</a:t>
            </a:r>
            <a:r>
              <a:rPr lang="ja-JP" altLang="en-US" dirty="0"/>
              <a:t>カロチン、ビタミン</a:t>
            </a:r>
            <a:r>
              <a:rPr lang="en-US" altLang="ja-JP" dirty="0"/>
              <a:t>E</a:t>
            </a:r>
            <a:r>
              <a:rPr lang="ja-JP" altLang="en-US" dirty="0" err="1"/>
              <a:t>が低</a:t>
            </a:r>
            <a:r>
              <a:rPr lang="ja-JP" altLang="en-US" dirty="0"/>
              <a:t>下しても抗酸化力を維持している可能性</a:t>
            </a:r>
            <a:endParaRPr lang="en-US" altLang="ja-JP" dirty="0"/>
          </a:p>
        </p:txBody>
      </p:sp>
      <p:sp>
        <p:nvSpPr>
          <p:cNvPr id="3" name="テキスト ボックス 2">
            <a:extLst>
              <a:ext uri="{FF2B5EF4-FFF2-40B4-BE49-F238E27FC236}">
                <a16:creationId xmlns:a16="http://schemas.microsoft.com/office/drawing/2014/main" id="{DAEC5026-7A41-4B49-B5DF-0ED9572E9A57}"/>
              </a:ext>
            </a:extLst>
          </p:cNvPr>
          <p:cNvSpPr txBox="1"/>
          <p:nvPr/>
        </p:nvSpPr>
        <p:spPr>
          <a:xfrm>
            <a:off x="395536" y="4460919"/>
            <a:ext cx="8208912" cy="1200329"/>
          </a:xfrm>
          <a:prstGeom prst="rect">
            <a:avLst/>
          </a:prstGeom>
          <a:noFill/>
        </p:spPr>
        <p:txBody>
          <a:bodyPr wrap="square" rtlCol="0">
            <a:spAutoFit/>
          </a:bodyPr>
          <a:lstStyle/>
          <a:p>
            <a:r>
              <a:rPr kumimoji="1" lang="ja-JP" altLang="en-US" dirty="0"/>
              <a:t>先行研究と比較すると</a:t>
            </a:r>
            <a:endParaRPr kumimoji="1" lang="en-US" altLang="ja-JP" dirty="0"/>
          </a:p>
          <a:p>
            <a:r>
              <a:rPr lang="ja-JP" altLang="en-US" dirty="0"/>
              <a:t>・試験区の方が強い酸化ストレスを受けているが、脂質過酸化による</a:t>
            </a:r>
            <a:endParaRPr lang="en-US" altLang="ja-JP" dirty="0"/>
          </a:p>
          <a:p>
            <a:r>
              <a:rPr lang="en-US" altLang="ja-JP" dirty="0"/>
              <a:t>    </a:t>
            </a:r>
            <a:r>
              <a:rPr lang="ja-JP" altLang="en-US" dirty="0"/>
              <a:t>酸化ストレスはセレンを添加することで有意に抑制することができる</a:t>
            </a:r>
            <a:endParaRPr lang="en-US" altLang="ja-JP" dirty="0"/>
          </a:p>
          <a:p>
            <a:r>
              <a:rPr kumimoji="1" lang="ja-JP" altLang="en-US" dirty="0"/>
              <a:t>・出荷成績に影響を与えることなく脂肪壊死症の発生を抑制することでできる</a:t>
            </a:r>
          </a:p>
        </p:txBody>
      </p:sp>
      <mc:AlternateContent xmlns:mc="http://schemas.openxmlformats.org/markup-compatibility/2006" xmlns:p14="http://schemas.microsoft.com/office/powerpoint/2010/main">
        <mc:Choice Requires="p14">
          <p:contentPart p14:bwMode="auto" r:id="rId4">
            <p14:nvContentPartPr>
              <p14:cNvPr id="12" name="インク 11">
                <a:extLst>
                  <a:ext uri="{FF2B5EF4-FFF2-40B4-BE49-F238E27FC236}">
                    <a16:creationId xmlns:a16="http://schemas.microsoft.com/office/drawing/2014/main" id="{339EE906-98BF-4064-B4A7-02621EE91E5D}"/>
                  </a:ext>
                </a:extLst>
              </p14:cNvPr>
              <p14:cNvContentPartPr/>
              <p14:nvPr/>
            </p14:nvContentPartPr>
            <p14:xfrm>
              <a:off x="4058093" y="425594"/>
              <a:ext cx="360" cy="360"/>
            </p14:xfrm>
          </p:contentPart>
        </mc:Choice>
        <mc:Fallback xmlns="">
          <p:pic>
            <p:nvPicPr>
              <p:cNvPr id="12" name="インク 11">
                <a:extLst>
                  <a:ext uri="{FF2B5EF4-FFF2-40B4-BE49-F238E27FC236}">
                    <a16:creationId xmlns:a16="http://schemas.microsoft.com/office/drawing/2014/main" id="{339EE906-98BF-4064-B4A7-02621EE91E5D}"/>
                  </a:ext>
                </a:extLst>
              </p:cNvPr>
              <p:cNvPicPr/>
              <p:nvPr/>
            </p:nvPicPr>
            <p:blipFill>
              <a:blip r:embed="rId5"/>
              <a:stretch>
                <a:fillRect/>
              </a:stretch>
            </p:blipFill>
            <p:spPr>
              <a:xfrm>
                <a:off x="4049093" y="4165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インク 12">
                <a:extLst>
                  <a:ext uri="{FF2B5EF4-FFF2-40B4-BE49-F238E27FC236}">
                    <a16:creationId xmlns:a16="http://schemas.microsoft.com/office/drawing/2014/main" id="{4D5BA19C-7A3A-4F89-BE0D-22649084AE5E}"/>
                  </a:ext>
                </a:extLst>
              </p14:cNvPr>
              <p14:cNvContentPartPr/>
              <p14:nvPr/>
            </p14:nvContentPartPr>
            <p14:xfrm>
              <a:off x="3685485" y="1126058"/>
              <a:ext cx="360" cy="360"/>
            </p14:xfrm>
          </p:contentPart>
        </mc:Choice>
        <mc:Fallback xmlns="">
          <p:pic>
            <p:nvPicPr>
              <p:cNvPr id="13" name="インク 12">
                <a:extLst>
                  <a:ext uri="{FF2B5EF4-FFF2-40B4-BE49-F238E27FC236}">
                    <a16:creationId xmlns:a16="http://schemas.microsoft.com/office/drawing/2014/main" id="{4D5BA19C-7A3A-4F89-BE0D-22649084AE5E}"/>
                  </a:ext>
                </a:extLst>
              </p:cNvPr>
              <p:cNvPicPr/>
              <p:nvPr/>
            </p:nvPicPr>
            <p:blipFill>
              <a:blip r:embed="rId7"/>
              <a:stretch>
                <a:fillRect/>
              </a:stretch>
            </p:blipFill>
            <p:spPr>
              <a:xfrm>
                <a:off x="3676485" y="111705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インク 13">
                <a:extLst>
                  <a:ext uri="{FF2B5EF4-FFF2-40B4-BE49-F238E27FC236}">
                    <a16:creationId xmlns:a16="http://schemas.microsoft.com/office/drawing/2014/main" id="{DC4A21BC-6415-4FAA-A832-4EDE048D57B8}"/>
                  </a:ext>
                </a:extLst>
              </p14:cNvPr>
              <p14:cNvContentPartPr/>
              <p14:nvPr/>
            </p14:nvContentPartPr>
            <p14:xfrm>
              <a:off x="3992565" y="1176098"/>
              <a:ext cx="360" cy="360"/>
            </p14:xfrm>
          </p:contentPart>
        </mc:Choice>
        <mc:Fallback xmlns="">
          <p:pic>
            <p:nvPicPr>
              <p:cNvPr id="14" name="インク 13">
                <a:extLst>
                  <a:ext uri="{FF2B5EF4-FFF2-40B4-BE49-F238E27FC236}">
                    <a16:creationId xmlns:a16="http://schemas.microsoft.com/office/drawing/2014/main" id="{DC4A21BC-6415-4FAA-A832-4EDE048D57B8}"/>
                  </a:ext>
                </a:extLst>
              </p:cNvPr>
              <p:cNvPicPr/>
              <p:nvPr/>
            </p:nvPicPr>
            <p:blipFill>
              <a:blip r:embed="rId7"/>
              <a:stretch>
                <a:fillRect/>
              </a:stretch>
            </p:blipFill>
            <p:spPr>
              <a:xfrm>
                <a:off x="3983565" y="1167098"/>
                <a:ext cx="18000" cy="18000"/>
              </a:xfrm>
              <a:prstGeom prst="rect">
                <a:avLst/>
              </a:prstGeom>
            </p:spPr>
          </p:pic>
        </mc:Fallback>
      </mc:AlternateContent>
    </p:spTree>
    <p:extLst>
      <p:ext uri="{BB962C8B-B14F-4D97-AF65-F5344CB8AC3E}">
        <p14:creationId xmlns:p14="http://schemas.microsoft.com/office/powerpoint/2010/main" val="1197619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a:xfrm>
            <a:off x="5865813" y="6400800"/>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pic>
        <p:nvPicPr>
          <p:cNvPr id="5"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bwMode="auto">
          <a:xfrm>
            <a:off x="457200" y="457200"/>
            <a:ext cx="7643192" cy="7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r>
              <a:rPr lang="ja-JP" altLang="en-US" sz="4000" kern="0" dirty="0"/>
              <a:t>考察</a:t>
            </a:r>
            <a:endParaRPr lang="en-US" altLang="ja-JP" sz="4000" kern="0" dirty="0"/>
          </a:p>
        </p:txBody>
      </p:sp>
      <p:sp>
        <p:nvSpPr>
          <p:cNvPr id="2" name="テキスト ボックス 1">
            <a:extLst>
              <a:ext uri="{FF2B5EF4-FFF2-40B4-BE49-F238E27FC236}">
                <a16:creationId xmlns:a16="http://schemas.microsoft.com/office/drawing/2014/main" id="{9874FC21-66F9-45F3-B3BB-62F400364E4F}"/>
              </a:ext>
            </a:extLst>
          </p:cNvPr>
          <p:cNvSpPr txBox="1"/>
          <p:nvPr/>
        </p:nvSpPr>
        <p:spPr>
          <a:xfrm>
            <a:off x="899592" y="1628800"/>
            <a:ext cx="5904656" cy="3416320"/>
          </a:xfrm>
          <a:prstGeom prst="rect">
            <a:avLst/>
          </a:prstGeom>
          <a:noFill/>
        </p:spPr>
        <p:txBody>
          <a:bodyPr wrap="square" rtlCol="0">
            <a:spAutoFit/>
          </a:bodyPr>
          <a:lstStyle/>
          <a:p>
            <a:r>
              <a:rPr lang="ja-JP" altLang="en-US" dirty="0"/>
              <a:t>脂質過酸化における特異的な抗酸化酵素である</a:t>
            </a:r>
            <a:r>
              <a:rPr lang="en-US" altLang="ja-JP" dirty="0"/>
              <a:t>GSH-Px</a:t>
            </a:r>
          </a:p>
          <a:p>
            <a:endParaRPr lang="en-US" altLang="ja-JP" dirty="0"/>
          </a:p>
          <a:p>
            <a:r>
              <a:rPr lang="en-US" altLang="ja-JP" dirty="0"/>
              <a:t>GSH-Px</a:t>
            </a:r>
            <a:r>
              <a:rPr lang="ja-JP" altLang="en-US" dirty="0"/>
              <a:t>の活性中心はセレノシステイン</a:t>
            </a:r>
            <a:endParaRPr lang="en-US" altLang="ja-JP" dirty="0"/>
          </a:p>
          <a:p>
            <a:endParaRPr lang="en-US" altLang="ja-JP" dirty="0"/>
          </a:p>
          <a:p>
            <a:r>
              <a:rPr lang="ja-JP" altLang="en-US" dirty="0"/>
              <a:t>有機セレンの飼料添加により</a:t>
            </a:r>
            <a:endParaRPr lang="en-US" altLang="ja-JP" dirty="0"/>
          </a:p>
          <a:p>
            <a:r>
              <a:rPr lang="en-US" altLang="ja-JP" dirty="0"/>
              <a:t>GSH-Px</a:t>
            </a:r>
            <a:r>
              <a:rPr lang="ja-JP" altLang="en-US" dirty="0"/>
              <a:t>として消費されたセレンを補充可能</a:t>
            </a:r>
            <a:endParaRPr lang="en-US" altLang="ja-JP" dirty="0"/>
          </a:p>
          <a:p>
            <a:endParaRPr lang="en-US" altLang="ja-JP" dirty="0"/>
          </a:p>
          <a:p>
            <a:r>
              <a:rPr lang="en-US" altLang="ja-JP" dirty="0"/>
              <a:t>β</a:t>
            </a:r>
            <a:r>
              <a:rPr lang="ja-JP" altLang="en-US" dirty="0"/>
              <a:t>カロテンやビタミン</a:t>
            </a:r>
            <a:r>
              <a:rPr lang="en-US" altLang="ja-JP" dirty="0"/>
              <a:t>E</a:t>
            </a:r>
            <a:r>
              <a:rPr lang="ja-JP" altLang="en-US" dirty="0"/>
              <a:t>の低下に関わらず</a:t>
            </a:r>
            <a:endParaRPr lang="en-US" altLang="ja-JP" dirty="0"/>
          </a:p>
          <a:p>
            <a:r>
              <a:rPr lang="ja-JP" altLang="en-US" dirty="0"/>
              <a:t>脂質過酸化に特異的な酸化ストレスを抑制できた可能性</a:t>
            </a:r>
            <a:endParaRPr lang="en-US" altLang="ja-JP" dirty="0"/>
          </a:p>
          <a:p>
            <a:endParaRPr lang="en-US" altLang="ja-JP" dirty="0"/>
          </a:p>
          <a:p>
            <a:r>
              <a:rPr lang="ja-JP" altLang="en-US" dirty="0"/>
              <a:t>しかし、肥育牛における酸化ストレスは莫大であり</a:t>
            </a:r>
            <a:endParaRPr lang="en-US" altLang="ja-JP" dirty="0"/>
          </a:p>
          <a:p>
            <a:endParaRPr lang="en-US" altLang="ja-JP" dirty="0"/>
          </a:p>
        </p:txBody>
      </p:sp>
    </p:spTree>
    <p:extLst>
      <p:ext uri="{BB962C8B-B14F-4D97-AF65-F5344CB8AC3E}">
        <p14:creationId xmlns:p14="http://schemas.microsoft.com/office/powerpoint/2010/main" val="3260680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a:xfrm>
            <a:off x="5865813" y="6400800"/>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pic>
        <p:nvPicPr>
          <p:cNvPr id="5"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bwMode="auto">
          <a:xfrm>
            <a:off x="457200" y="457200"/>
            <a:ext cx="7643192" cy="7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r>
              <a:rPr lang="ja-JP" altLang="en-US" sz="4000" b="1" kern="0" dirty="0"/>
              <a:t>はじめに</a:t>
            </a:r>
            <a:endParaRPr lang="en-US" altLang="ja-JP" sz="4000" b="1" kern="0" dirty="0"/>
          </a:p>
        </p:txBody>
      </p:sp>
      <p:sp>
        <p:nvSpPr>
          <p:cNvPr id="2" name="テキスト ボックス 1">
            <a:extLst>
              <a:ext uri="{FF2B5EF4-FFF2-40B4-BE49-F238E27FC236}">
                <a16:creationId xmlns:a16="http://schemas.microsoft.com/office/drawing/2014/main" id="{9870B828-EADE-43B5-BCB6-697B132C3D3F}"/>
              </a:ext>
            </a:extLst>
          </p:cNvPr>
          <p:cNvSpPr txBox="1"/>
          <p:nvPr/>
        </p:nvSpPr>
        <p:spPr>
          <a:xfrm>
            <a:off x="755576" y="1340768"/>
            <a:ext cx="1569660" cy="369332"/>
          </a:xfrm>
          <a:prstGeom prst="rect">
            <a:avLst/>
          </a:prstGeom>
          <a:noFill/>
        </p:spPr>
        <p:txBody>
          <a:bodyPr wrap="none" rtlCol="0">
            <a:spAutoFit/>
          </a:bodyPr>
          <a:lstStyle/>
          <a:p>
            <a:r>
              <a:rPr kumimoji="1" lang="ja-JP" altLang="en-US" dirty="0"/>
              <a:t>先行研究より</a:t>
            </a:r>
          </a:p>
        </p:txBody>
      </p:sp>
      <p:sp>
        <p:nvSpPr>
          <p:cNvPr id="3" name="テキスト ボックス 2">
            <a:extLst>
              <a:ext uri="{FF2B5EF4-FFF2-40B4-BE49-F238E27FC236}">
                <a16:creationId xmlns:a16="http://schemas.microsoft.com/office/drawing/2014/main" id="{E0C57165-EC72-4D63-9248-104FDD79BDC6}"/>
              </a:ext>
            </a:extLst>
          </p:cNvPr>
          <p:cNvSpPr txBox="1"/>
          <p:nvPr/>
        </p:nvSpPr>
        <p:spPr>
          <a:xfrm>
            <a:off x="971600" y="1710100"/>
            <a:ext cx="7802136" cy="1200329"/>
          </a:xfrm>
          <a:prstGeom prst="rect">
            <a:avLst/>
          </a:prstGeom>
          <a:noFill/>
        </p:spPr>
        <p:txBody>
          <a:bodyPr wrap="none" rtlCol="0">
            <a:spAutoFit/>
          </a:bodyPr>
          <a:lstStyle/>
          <a:p>
            <a:r>
              <a:rPr kumimoji="1" lang="ja-JP" altLang="en-US" dirty="0"/>
              <a:t>肥育牛における酸化ストレス</a:t>
            </a:r>
            <a:endParaRPr kumimoji="1" lang="en-US" altLang="ja-JP" dirty="0"/>
          </a:p>
          <a:p>
            <a:r>
              <a:rPr kumimoji="1" lang="ja-JP" altLang="en-US" dirty="0"/>
              <a:t>・</a:t>
            </a:r>
            <a:r>
              <a:rPr kumimoji="1" lang="ja-JP" altLang="en-US" b="1" dirty="0">
                <a:solidFill>
                  <a:srgbClr val="FF0000"/>
                </a:solidFill>
              </a:rPr>
              <a:t>特異的な飼養管理</a:t>
            </a:r>
            <a:r>
              <a:rPr kumimoji="1" lang="ja-JP" altLang="en-US" dirty="0"/>
              <a:t>が影響し、</a:t>
            </a:r>
            <a:r>
              <a:rPr kumimoji="1" lang="ja-JP" altLang="en-US" b="1" dirty="0">
                <a:solidFill>
                  <a:srgbClr val="FF0000"/>
                </a:solidFill>
              </a:rPr>
              <a:t>莫大な酸化ストレス</a:t>
            </a:r>
            <a:r>
              <a:rPr kumimoji="1" lang="ja-JP" altLang="en-US" dirty="0"/>
              <a:t>を受けている可能性</a:t>
            </a:r>
            <a:endParaRPr kumimoji="1" lang="en-US" altLang="ja-JP" dirty="0"/>
          </a:p>
          <a:p>
            <a:r>
              <a:rPr kumimoji="1" lang="ja-JP" altLang="en-US" dirty="0"/>
              <a:t>・</a:t>
            </a:r>
            <a:r>
              <a:rPr lang="ja-JP" altLang="en-US" dirty="0"/>
              <a:t>飼養</a:t>
            </a:r>
            <a:r>
              <a:rPr kumimoji="1" lang="ja-JP" altLang="en-US" dirty="0"/>
              <a:t>管理による</a:t>
            </a:r>
            <a:r>
              <a:rPr lang="ja-JP" altLang="en-US" dirty="0"/>
              <a:t>ビタミン類の減少に伴い、</a:t>
            </a:r>
            <a:r>
              <a:rPr kumimoji="1" lang="ja-JP" altLang="en-US" dirty="0"/>
              <a:t>酸化ストレスが増強する</a:t>
            </a:r>
            <a:endParaRPr kumimoji="1" lang="en-US" altLang="ja-JP" dirty="0"/>
          </a:p>
          <a:p>
            <a:r>
              <a:rPr lang="ja-JP" altLang="en-US" dirty="0"/>
              <a:t>・セレンが</a:t>
            </a:r>
            <a:r>
              <a:rPr lang="ja-JP" altLang="en-US" b="1" dirty="0">
                <a:solidFill>
                  <a:srgbClr val="FF0000"/>
                </a:solidFill>
              </a:rPr>
              <a:t>脂質過酸化</a:t>
            </a:r>
            <a:r>
              <a:rPr lang="ja-JP" altLang="en-US" dirty="0"/>
              <a:t>に特異的に作用して酸化ストレスに関連</a:t>
            </a:r>
            <a:endParaRPr lang="en-US" altLang="ja-JP" dirty="0"/>
          </a:p>
        </p:txBody>
      </p:sp>
      <p:sp>
        <p:nvSpPr>
          <p:cNvPr id="7" name="矢印: 下 6">
            <a:extLst>
              <a:ext uri="{FF2B5EF4-FFF2-40B4-BE49-F238E27FC236}">
                <a16:creationId xmlns:a16="http://schemas.microsoft.com/office/drawing/2014/main" id="{99DEC823-1B2F-4CA4-BB9B-02EBCB025443}"/>
              </a:ext>
            </a:extLst>
          </p:cNvPr>
          <p:cNvSpPr/>
          <p:nvPr/>
        </p:nvSpPr>
        <p:spPr>
          <a:xfrm>
            <a:off x="4103948" y="4815737"/>
            <a:ext cx="864096" cy="458300"/>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テキスト ボックス 7">
            <a:extLst>
              <a:ext uri="{FF2B5EF4-FFF2-40B4-BE49-F238E27FC236}">
                <a16:creationId xmlns:a16="http://schemas.microsoft.com/office/drawing/2014/main" id="{9BC3EB0F-0218-4812-BC98-F9D9FBCF9185}"/>
              </a:ext>
            </a:extLst>
          </p:cNvPr>
          <p:cNvSpPr txBox="1"/>
          <p:nvPr/>
        </p:nvSpPr>
        <p:spPr>
          <a:xfrm>
            <a:off x="2636785" y="5426060"/>
            <a:ext cx="3798422" cy="523220"/>
          </a:xfrm>
          <a:prstGeom prst="rect">
            <a:avLst/>
          </a:prstGeom>
          <a:noFill/>
        </p:spPr>
        <p:txBody>
          <a:bodyPr wrap="square" rtlCol="0">
            <a:spAutoFit/>
          </a:bodyPr>
          <a:lstStyle/>
          <a:p>
            <a:pPr algn="ctr"/>
            <a:r>
              <a:rPr kumimoji="1" lang="ja-JP" altLang="en-US" sz="2800" dirty="0"/>
              <a:t>有機セレンの飼料添加</a:t>
            </a:r>
          </a:p>
        </p:txBody>
      </p:sp>
      <p:sp>
        <p:nvSpPr>
          <p:cNvPr id="9" name="テキスト ボックス 8">
            <a:extLst>
              <a:ext uri="{FF2B5EF4-FFF2-40B4-BE49-F238E27FC236}">
                <a16:creationId xmlns:a16="http://schemas.microsoft.com/office/drawing/2014/main" id="{1D3FC181-08B5-4125-AB67-7722C0AF6514}"/>
              </a:ext>
            </a:extLst>
          </p:cNvPr>
          <p:cNvSpPr txBox="1"/>
          <p:nvPr/>
        </p:nvSpPr>
        <p:spPr>
          <a:xfrm>
            <a:off x="755576" y="3308791"/>
            <a:ext cx="7691512" cy="1200329"/>
          </a:xfrm>
          <a:prstGeom prst="rect">
            <a:avLst/>
          </a:prstGeom>
          <a:noFill/>
        </p:spPr>
        <p:txBody>
          <a:bodyPr wrap="square" rtlCol="0">
            <a:spAutoFit/>
          </a:bodyPr>
          <a:lstStyle/>
          <a:p>
            <a:r>
              <a:rPr kumimoji="1" lang="ja-JP" altLang="en-US" dirty="0"/>
              <a:t>セレンの抗酸化能</a:t>
            </a:r>
            <a:endParaRPr kumimoji="1" lang="en-US" altLang="ja-JP" dirty="0"/>
          </a:p>
          <a:p>
            <a:r>
              <a:rPr kumimoji="1" lang="en-US" altLang="ja-JP" dirty="0"/>
              <a:t> </a:t>
            </a:r>
            <a:r>
              <a:rPr kumimoji="1" lang="ja-JP" altLang="en-US" dirty="0"/>
              <a:t>  </a:t>
            </a:r>
            <a:r>
              <a:rPr lang="en-US" altLang="ja-JP" dirty="0"/>
              <a:t> </a:t>
            </a:r>
            <a:r>
              <a:rPr lang="ja-JP" altLang="en-US" dirty="0"/>
              <a:t>・セレンは体内でセレノシステインという形で抗酸化酵素である</a:t>
            </a:r>
            <a:endParaRPr lang="en-US" altLang="ja-JP" dirty="0"/>
          </a:p>
          <a:p>
            <a:r>
              <a:rPr lang="ja-JP" altLang="en-US" b="1" dirty="0">
                <a:solidFill>
                  <a:srgbClr val="FF0000"/>
                </a:solidFill>
              </a:rPr>
              <a:t>　    グルタチオンペルオキシダーゼ</a:t>
            </a:r>
            <a:r>
              <a:rPr lang="en-US" altLang="ja-JP" b="1" dirty="0">
                <a:solidFill>
                  <a:srgbClr val="FF0000"/>
                </a:solidFill>
              </a:rPr>
              <a:t>(GSH-Px)</a:t>
            </a:r>
            <a:r>
              <a:rPr lang="ja-JP" altLang="en-US" dirty="0"/>
              <a:t>の活性中心を担う物質</a:t>
            </a:r>
            <a:endParaRPr lang="en-US" altLang="ja-JP" dirty="0"/>
          </a:p>
          <a:p>
            <a:r>
              <a:rPr lang="ja-JP" altLang="en-US" dirty="0"/>
              <a:t>　・</a:t>
            </a:r>
            <a:r>
              <a:rPr lang="en-US" altLang="ja-JP" dirty="0"/>
              <a:t>GSH-Px4</a:t>
            </a:r>
            <a:r>
              <a:rPr lang="ja-JP" altLang="en-US" dirty="0" err="1"/>
              <a:t>が</a:t>
            </a:r>
            <a:r>
              <a:rPr lang="ja-JP" altLang="en-US" b="1" dirty="0" err="1">
                <a:solidFill>
                  <a:srgbClr val="FF0000"/>
                </a:solidFill>
              </a:rPr>
              <a:t>過</a:t>
            </a:r>
            <a:r>
              <a:rPr lang="ja-JP" altLang="en-US" b="1" dirty="0">
                <a:solidFill>
                  <a:srgbClr val="FF0000"/>
                </a:solidFill>
              </a:rPr>
              <a:t>酸化脂質に特異的</a:t>
            </a:r>
            <a:r>
              <a:rPr lang="ja-JP" altLang="en-US" dirty="0"/>
              <a:t>に働く</a:t>
            </a:r>
            <a:endParaRPr lang="en-US" altLang="ja-JP" dirty="0"/>
          </a:p>
        </p:txBody>
      </p:sp>
    </p:spTree>
    <p:extLst>
      <p:ext uri="{BB962C8B-B14F-4D97-AF65-F5344CB8AC3E}">
        <p14:creationId xmlns:p14="http://schemas.microsoft.com/office/powerpoint/2010/main" val="1815009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a:xfrm>
            <a:off x="5865813" y="6400800"/>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pic>
        <p:nvPicPr>
          <p:cNvPr id="5"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bwMode="auto">
          <a:xfrm>
            <a:off x="457200" y="457200"/>
            <a:ext cx="7643192" cy="7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r>
              <a:rPr lang="ja-JP" altLang="en-US" sz="4000" kern="0" dirty="0"/>
              <a:t>考察</a:t>
            </a:r>
            <a:endParaRPr lang="en-US" altLang="ja-JP" sz="4000" kern="0" dirty="0"/>
          </a:p>
        </p:txBody>
      </p:sp>
      <p:sp>
        <p:nvSpPr>
          <p:cNvPr id="2" name="テキスト ボックス 1">
            <a:extLst>
              <a:ext uri="{FF2B5EF4-FFF2-40B4-BE49-F238E27FC236}">
                <a16:creationId xmlns:a16="http://schemas.microsoft.com/office/drawing/2014/main" id="{5E6E8A9F-064B-4894-9F4D-8FFF133EF1E8}"/>
              </a:ext>
            </a:extLst>
          </p:cNvPr>
          <p:cNvSpPr txBox="1"/>
          <p:nvPr/>
        </p:nvSpPr>
        <p:spPr>
          <a:xfrm>
            <a:off x="899592" y="1484784"/>
            <a:ext cx="6386685" cy="2862322"/>
          </a:xfrm>
          <a:prstGeom prst="rect">
            <a:avLst/>
          </a:prstGeom>
          <a:noFill/>
        </p:spPr>
        <p:txBody>
          <a:bodyPr wrap="none" rtlCol="0">
            <a:spAutoFit/>
          </a:bodyPr>
          <a:lstStyle/>
          <a:p>
            <a:r>
              <a:rPr lang="ja-JP" altLang="en-US" dirty="0"/>
              <a:t>試験区は対照区に比べ強い酸化ストレスを受けている</a:t>
            </a:r>
            <a:endParaRPr lang="en-US" altLang="ja-JP" dirty="0"/>
          </a:p>
          <a:p>
            <a:endParaRPr lang="en-US" altLang="ja-JP" dirty="0"/>
          </a:p>
          <a:p>
            <a:r>
              <a:rPr lang="en-US" altLang="ja-JP" dirty="0"/>
              <a:t>VA</a:t>
            </a:r>
            <a:r>
              <a:rPr lang="ja-JP" altLang="en-US" dirty="0" err="1"/>
              <a:t>、</a:t>
            </a:r>
            <a:r>
              <a:rPr lang="en-US" altLang="ja-JP" dirty="0"/>
              <a:t>VE</a:t>
            </a:r>
            <a:r>
              <a:rPr lang="ja-JP" altLang="en-US" dirty="0"/>
              <a:t>や</a:t>
            </a:r>
            <a:r>
              <a:rPr lang="en-US" altLang="ja-JP" dirty="0"/>
              <a:t>BC</a:t>
            </a:r>
            <a:r>
              <a:rPr lang="ja-JP" altLang="en-US" dirty="0"/>
              <a:t>など抗酸化物質の血中濃度が低下しても</a:t>
            </a:r>
            <a:endParaRPr lang="en-US" altLang="ja-JP" dirty="0"/>
          </a:p>
          <a:p>
            <a:r>
              <a:rPr lang="ja-JP" altLang="en-US" dirty="0"/>
              <a:t>脂質過酸化に対する抗酸化力は維持</a:t>
            </a:r>
            <a:endParaRPr lang="en-US" altLang="ja-JP" dirty="0"/>
          </a:p>
          <a:p>
            <a:endParaRPr lang="en-US" altLang="ja-JP" dirty="0"/>
          </a:p>
          <a:p>
            <a:r>
              <a:rPr lang="ja-JP" altLang="en-US" dirty="0"/>
              <a:t>試験区よりも脂質過酸化による酸化ストレスは抑制していた</a:t>
            </a:r>
            <a:endParaRPr lang="en-US" altLang="ja-JP" dirty="0"/>
          </a:p>
          <a:p>
            <a:endParaRPr lang="en-US" altLang="ja-JP" dirty="0"/>
          </a:p>
          <a:p>
            <a:r>
              <a:rPr lang="ja-JP" altLang="en-US" dirty="0"/>
              <a:t>飼料にセレンが添加されることで</a:t>
            </a:r>
            <a:r>
              <a:rPr lang="en-US" altLang="ja-JP" dirty="0"/>
              <a:t>GSH-Px</a:t>
            </a:r>
            <a:r>
              <a:rPr lang="ja-JP" altLang="en-US" dirty="0"/>
              <a:t>の活性が上昇していた</a:t>
            </a:r>
            <a:endParaRPr lang="en-US" altLang="ja-JP" dirty="0"/>
          </a:p>
          <a:p>
            <a:endParaRPr lang="en-US" altLang="ja-JP" dirty="0"/>
          </a:p>
          <a:p>
            <a:r>
              <a:rPr lang="ja-JP" altLang="en-US" dirty="0"/>
              <a:t>消費されたセレンを補充することができた。</a:t>
            </a:r>
            <a:endParaRPr lang="en-US" altLang="ja-JP" dirty="0"/>
          </a:p>
        </p:txBody>
      </p:sp>
    </p:spTree>
    <p:extLst>
      <p:ext uri="{BB962C8B-B14F-4D97-AF65-F5344CB8AC3E}">
        <p14:creationId xmlns:p14="http://schemas.microsoft.com/office/powerpoint/2010/main" val="3900975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a:xfrm>
            <a:off x="5865813" y="6400800"/>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pic>
        <p:nvPicPr>
          <p:cNvPr id="5"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bwMode="auto">
          <a:xfrm>
            <a:off x="457200" y="457200"/>
            <a:ext cx="7643192" cy="7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r>
              <a:rPr lang="ja-JP" altLang="en-US" sz="4000" kern="0" dirty="0"/>
              <a:t>成績：対照区</a:t>
            </a:r>
          </a:p>
        </p:txBody>
      </p:sp>
      <p:graphicFrame>
        <p:nvGraphicFramePr>
          <p:cNvPr id="7" name="グラフ 6">
            <a:extLst>
              <a:ext uri="{FF2B5EF4-FFF2-40B4-BE49-F238E27FC236}">
                <a16:creationId xmlns:a16="http://schemas.microsoft.com/office/drawing/2014/main" id="{20894C3A-CF4A-4390-95AB-1618D867CCF3}"/>
              </a:ext>
            </a:extLst>
          </p:cNvPr>
          <p:cNvGraphicFramePr>
            <a:graphicFrameLocks/>
          </p:cNvGraphicFramePr>
          <p:nvPr>
            <p:extLst>
              <p:ext uri="{D42A27DB-BD31-4B8C-83A1-F6EECF244321}">
                <p14:modId xmlns:p14="http://schemas.microsoft.com/office/powerpoint/2010/main" val="1554352461"/>
              </p:ext>
            </p:extLst>
          </p:nvPr>
        </p:nvGraphicFramePr>
        <p:xfrm>
          <a:off x="179512" y="2277072"/>
          <a:ext cx="4464496" cy="24480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グラフ 7">
            <a:extLst>
              <a:ext uri="{FF2B5EF4-FFF2-40B4-BE49-F238E27FC236}">
                <a16:creationId xmlns:a16="http://schemas.microsoft.com/office/drawing/2014/main" id="{61A17302-4585-4EF7-BF65-4B0C7204BC44}"/>
              </a:ext>
            </a:extLst>
          </p:cNvPr>
          <p:cNvGraphicFramePr>
            <a:graphicFrameLocks/>
          </p:cNvGraphicFramePr>
          <p:nvPr>
            <p:extLst>
              <p:ext uri="{D42A27DB-BD31-4B8C-83A1-F6EECF244321}">
                <p14:modId xmlns:p14="http://schemas.microsoft.com/office/powerpoint/2010/main" val="3220651805"/>
              </p:ext>
            </p:extLst>
          </p:nvPr>
        </p:nvGraphicFramePr>
        <p:xfrm>
          <a:off x="4499992" y="2277072"/>
          <a:ext cx="4464496" cy="2448072"/>
        </p:xfrm>
        <a:graphic>
          <a:graphicData uri="http://schemas.openxmlformats.org/drawingml/2006/chart">
            <c:chart xmlns:c="http://schemas.openxmlformats.org/drawingml/2006/chart" xmlns:r="http://schemas.openxmlformats.org/officeDocument/2006/relationships" r:id="rId5"/>
          </a:graphicData>
        </a:graphic>
      </p:graphicFrame>
      <p:sp>
        <p:nvSpPr>
          <p:cNvPr id="9" name="テキスト ボックス 4">
            <a:extLst>
              <a:ext uri="{FF2B5EF4-FFF2-40B4-BE49-F238E27FC236}">
                <a16:creationId xmlns:a16="http://schemas.microsoft.com/office/drawing/2014/main" id="{B046D51F-DE41-4A5D-BBE5-4FE3457CCFAC}"/>
              </a:ext>
            </a:extLst>
          </p:cNvPr>
          <p:cNvSpPr txBox="1"/>
          <p:nvPr/>
        </p:nvSpPr>
        <p:spPr>
          <a:xfrm>
            <a:off x="2758223" y="2708920"/>
            <a:ext cx="1537600"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200" dirty="0"/>
              <a:t>相関係数</a:t>
            </a:r>
            <a:r>
              <a:rPr lang="en-US" altLang="ja-JP" sz="1200" dirty="0"/>
              <a:t>:</a:t>
            </a:r>
            <a:r>
              <a:rPr lang="en-US" altLang="ja-JP" sz="1200" b="1" dirty="0"/>
              <a:t>p=</a:t>
            </a:r>
            <a:r>
              <a:rPr kumimoji="1" lang="en-US" altLang="ja-JP" sz="1200" b="1" dirty="0"/>
              <a:t>-0.4502</a:t>
            </a:r>
            <a:endParaRPr kumimoji="1" lang="ja-JP" altLang="en-US" sz="1200" b="1" dirty="0"/>
          </a:p>
        </p:txBody>
      </p:sp>
      <p:sp>
        <p:nvSpPr>
          <p:cNvPr id="10" name="テキスト ボックス 4">
            <a:extLst>
              <a:ext uri="{FF2B5EF4-FFF2-40B4-BE49-F238E27FC236}">
                <a16:creationId xmlns:a16="http://schemas.microsoft.com/office/drawing/2014/main" id="{650C8B10-C0A6-47FA-9BB5-DAEC3D5530DA}"/>
              </a:ext>
            </a:extLst>
          </p:cNvPr>
          <p:cNvSpPr txBox="1"/>
          <p:nvPr/>
        </p:nvSpPr>
        <p:spPr>
          <a:xfrm>
            <a:off x="6804248" y="2689386"/>
            <a:ext cx="888385"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200" b="1" dirty="0"/>
              <a:t>p=</a:t>
            </a:r>
            <a:r>
              <a:rPr kumimoji="1" lang="en-US" altLang="ja-JP" sz="1200" b="1" dirty="0"/>
              <a:t>-0.4777</a:t>
            </a:r>
            <a:endParaRPr kumimoji="1" lang="ja-JP" altLang="en-US" sz="1200" b="1" dirty="0"/>
          </a:p>
        </p:txBody>
      </p:sp>
    </p:spTree>
    <p:extLst>
      <p:ext uri="{BB962C8B-B14F-4D97-AF65-F5344CB8AC3E}">
        <p14:creationId xmlns:p14="http://schemas.microsoft.com/office/powerpoint/2010/main" val="536788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a:xfrm>
            <a:off x="5865813" y="6400800"/>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pic>
        <p:nvPicPr>
          <p:cNvPr id="5"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bwMode="auto">
          <a:xfrm>
            <a:off x="457200" y="457200"/>
            <a:ext cx="7643192" cy="7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r>
              <a:rPr lang="ja-JP" altLang="en-US" sz="4000" kern="0" dirty="0"/>
              <a:t>成績：対照区 高月齢群</a:t>
            </a:r>
          </a:p>
        </p:txBody>
      </p:sp>
      <p:graphicFrame>
        <p:nvGraphicFramePr>
          <p:cNvPr id="7" name="グラフ 6">
            <a:extLst>
              <a:ext uri="{FF2B5EF4-FFF2-40B4-BE49-F238E27FC236}">
                <a16:creationId xmlns:a16="http://schemas.microsoft.com/office/drawing/2014/main" id="{D82422C7-B7B3-493A-B530-5E2E2B673E26}"/>
              </a:ext>
            </a:extLst>
          </p:cNvPr>
          <p:cNvGraphicFramePr>
            <a:graphicFrameLocks/>
          </p:cNvGraphicFramePr>
          <p:nvPr>
            <p:extLst>
              <p:ext uri="{D42A27DB-BD31-4B8C-83A1-F6EECF244321}">
                <p14:modId xmlns:p14="http://schemas.microsoft.com/office/powerpoint/2010/main" val="957584665"/>
              </p:ext>
            </p:extLst>
          </p:nvPr>
        </p:nvGraphicFramePr>
        <p:xfrm>
          <a:off x="35497" y="1124944"/>
          <a:ext cx="4176463" cy="28081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グラフ 7">
            <a:extLst>
              <a:ext uri="{FF2B5EF4-FFF2-40B4-BE49-F238E27FC236}">
                <a16:creationId xmlns:a16="http://schemas.microsoft.com/office/drawing/2014/main" id="{EF37F69B-BBD5-474E-BD15-88099744585E}"/>
              </a:ext>
            </a:extLst>
          </p:cNvPr>
          <p:cNvGraphicFramePr>
            <a:graphicFrameLocks/>
          </p:cNvGraphicFramePr>
          <p:nvPr>
            <p:extLst>
              <p:ext uri="{D42A27DB-BD31-4B8C-83A1-F6EECF244321}">
                <p14:modId xmlns:p14="http://schemas.microsoft.com/office/powerpoint/2010/main" val="4008139903"/>
              </p:ext>
            </p:extLst>
          </p:nvPr>
        </p:nvGraphicFramePr>
        <p:xfrm>
          <a:off x="4421624" y="1124944"/>
          <a:ext cx="4100471" cy="28081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グラフ 8">
            <a:extLst>
              <a:ext uri="{FF2B5EF4-FFF2-40B4-BE49-F238E27FC236}">
                <a16:creationId xmlns:a16="http://schemas.microsoft.com/office/drawing/2014/main" id="{28749B7A-F987-4004-AA18-DDD5F07C71A5}"/>
              </a:ext>
            </a:extLst>
          </p:cNvPr>
          <p:cNvGraphicFramePr>
            <a:graphicFrameLocks/>
          </p:cNvGraphicFramePr>
          <p:nvPr>
            <p:extLst>
              <p:ext uri="{D42A27DB-BD31-4B8C-83A1-F6EECF244321}">
                <p14:modId xmlns:p14="http://schemas.microsoft.com/office/powerpoint/2010/main" val="2740679372"/>
              </p:ext>
            </p:extLst>
          </p:nvPr>
        </p:nvGraphicFramePr>
        <p:xfrm>
          <a:off x="35496" y="3789240"/>
          <a:ext cx="4176463" cy="280811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グラフ 9">
            <a:extLst>
              <a:ext uri="{FF2B5EF4-FFF2-40B4-BE49-F238E27FC236}">
                <a16:creationId xmlns:a16="http://schemas.microsoft.com/office/drawing/2014/main" id="{0A264E5A-E722-45AA-B923-1F5AD866738B}"/>
              </a:ext>
            </a:extLst>
          </p:cNvPr>
          <p:cNvGraphicFramePr>
            <a:graphicFrameLocks/>
          </p:cNvGraphicFramePr>
          <p:nvPr>
            <p:extLst>
              <p:ext uri="{D42A27DB-BD31-4B8C-83A1-F6EECF244321}">
                <p14:modId xmlns:p14="http://schemas.microsoft.com/office/powerpoint/2010/main" val="1417273848"/>
              </p:ext>
            </p:extLst>
          </p:nvPr>
        </p:nvGraphicFramePr>
        <p:xfrm>
          <a:off x="4421625" y="3789240"/>
          <a:ext cx="4100470" cy="2808112"/>
        </p:xfrm>
        <a:graphic>
          <a:graphicData uri="http://schemas.openxmlformats.org/drawingml/2006/chart">
            <c:chart xmlns:c="http://schemas.openxmlformats.org/drawingml/2006/chart" xmlns:r="http://schemas.openxmlformats.org/officeDocument/2006/relationships" r:id="rId7"/>
          </a:graphicData>
        </a:graphic>
      </p:graphicFrame>
      <p:sp>
        <p:nvSpPr>
          <p:cNvPr id="11" name="テキスト ボックス 4">
            <a:extLst>
              <a:ext uri="{FF2B5EF4-FFF2-40B4-BE49-F238E27FC236}">
                <a16:creationId xmlns:a16="http://schemas.microsoft.com/office/drawing/2014/main" id="{A3E47EF3-CAFA-4BB2-8630-D107964D6AD9}"/>
              </a:ext>
            </a:extLst>
          </p:cNvPr>
          <p:cNvSpPr txBox="1"/>
          <p:nvPr/>
        </p:nvSpPr>
        <p:spPr>
          <a:xfrm>
            <a:off x="2411760" y="1484784"/>
            <a:ext cx="920393"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200" b="1" dirty="0"/>
              <a:t>p=</a:t>
            </a:r>
            <a:r>
              <a:rPr kumimoji="1" lang="en-US" altLang="ja-JP" sz="1200" b="1" dirty="0"/>
              <a:t>-0.7944</a:t>
            </a:r>
            <a:endParaRPr kumimoji="1" lang="ja-JP" altLang="en-US" sz="1200" b="1" dirty="0"/>
          </a:p>
        </p:txBody>
      </p:sp>
      <p:sp>
        <p:nvSpPr>
          <p:cNvPr id="12" name="テキスト ボックス 4">
            <a:extLst>
              <a:ext uri="{FF2B5EF4-FFF2-40B4-BE49-F238E27FC236}">
                <a16:creationId xmlns:a16="http://schemas.microsoft.com/office/drawing/2014/main" id="{8428AE9A-BB81-4D8D-BC50-A0688D18A504}"/>
              </a:ext>
            </a:extLst>
          </p:cNvPr>
          <p:cNvSpPr txBox="1"/>
          <p:nvPr/>
        </p:nvSpPr>
        <p:spPr>
          <a:xfrm>
            <a:off x="6553857" y="1484783"/>
            <a:ext cx="878767"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200" b="1" dirty="0"/>
              <a:t>p=</a:t>
            </a:r>
            <a:r>
              <a:rPr kumimoji="1" lang="en-US" altLang="ja-JP" sz="1200" b="1" dirty="0"/>
              <a:t>-0.744</a:t>
            </a:r>
            <a:endParaRPr kumimoji="1" lang="ja-JP" altLang="en-US" sz="1200" b="1" dirty="0"/>
          </a:p>
        </p:txBody>
      </p:sp>
      <p:sp>
        <p:nvSpPr>
          <p:cNvPr id="13" name="テキスト ボックス 4">
            <a:extLst>
              <a:ext uri="{FF2B5EF4-FFF2-40B4-BE49-F238E27FC236}">
                <a16:creationId xmlns:a16="http://schemas.microsoft.com/office/drawing/2014/main" id="{69CE530E-0ACA-47EE-B109-58D6457D1B43}"/>
              </a:ext>
            </a:extLst>
          </p:cNvPr>
          <p:cNvSpPr txBox="1"/>
          <p:nvPr/>
        </p:nvSpPr>
        <p:spPr>
          <a:xfrm>
            <a:off x="2123727" y="4116024"/>
            <a:ext cx="878767"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200" b="1" dirty="0"/>
              <a:t>p=0.6864</a:t>
            </a:r>
            <a:endParaRPr kumimoji="1" lang="ja-JP" altLang="en-US" sz="1200" b="1" dirty="0"/>
          </a:p>
        </p:txBody>
      </p:sp>
    </p:spTree>
    <p:extLst>
      <p:ext uri="{BB962C8B-B14F-4D97-AF65-F5344CB8AC3E}">
        <p14:creationId xmlns:p14="http://schemas.microsoft.com/office/powerpoint/2010/main" val="1731420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a:xfrm>
            <a:off x="5865813" y="6400800"/>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pic>
        <p:nvPicPr>
          <p:cNvPr id="5"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bwMode="auto">
          <a:xfrm>
            <a:off x="457200" y="457200"/>
            <a:ext cx="7643192" cy="7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r>
              <a:rPr lang="ja-JP" altLang="en-US" sz="4000" b="1" kern="0" dirty="0"/>
              <a:t>材料・方法</a:t>
            </a:r>
            <a:endParaRPr lang="en-US" altLang="ja-JP" sz="4000" b="1" kern="0" dirty="0"/>
          </a:p>
        </p:txBody>
      </p:sp>
      <p:grpSp>
        <p:nvGrpSpPr>
          <p:cNvPr id="11" name="グループ化 10">
            <a:extLst>
              <a:ext uri="{FF2B5EF4-FFF2-40B4-BE49-F238E27FC236}">
                <a16:creationId xmlns:a16="http://schemas.microsoft.com/office/drawing/2014/main" id="{9C0F2D2F-78A2-4D3D-8770-AE3CF2D14631}"/>
              </a:ext>
            </a:extLst>
          </p:cNvPr>
          <p:cNvGrpSpPr/>
          <p:nvPr/>
        </p:nvGrpSpPr>
        <p:grpSpPr>
          <a:xfrm>
            <a:off x="1865758" y="2455727"/>
            <a:ext cx="7674794" cy="1477329"/>
            <a:chOff x="-17080" y="2690335"/>
            <a:chExt cx="7757131" cy="1477329"/>
          </a:xfrm>
        </p:grpSpPr>
        <p:sp>
          <p:nvSpPr>
            <p:cNvPr id="2" name="テキスト ボックス 1">
              <a:extLst>
                <a:ext uri="{FF2B5EF4-FFF2-40B4-BE49-F238E27FC236}">
                  <a16:creationId xmlns:a16="http://schemas.microsoft.com/office/drawing/2014/main" id="{616C886B-353D-4A25-A5AE-EE3091253179}"/>
                </a:ext>
              </a:extLst>
            </p:cNvPr>
            <p:cNvSpPr txBox="1"/>
            <p:nvPr/>
          </p:nvSpPr>
          <p:spPr>
            <a:xfrm>
              <a:off x="1115615" y="2690336"/>
              <a:ext cx="2476025" cy="1477328"/>
            </a:xfrm>
            <a:prstGeom prst="rect">
              <a:avLst/>
            </a:prstGeom>
            <a:noFill/>
          </p:spPr>
          <p:txBody>
            <a:bodyPr wrap="square" rtlCol="0">
              <a:spAutoFit/>
            </a:bodyPr>
            <a:lstStyle/>
            <a:p>
              <a:r>
                <a:rPr kumimoji="1" lang="ja-JP" altLang="en-US" dirty="0"/>
                <a:t>①前期  </a:t>
              </a:r>
              <a:r>
                <a:rPr kumimoji="1" lang="en-US" altLang="ja-JP" dirty="0"/>
                <a:t>(</a:t>
              </a:r>
              <a:r>
                <a:rPr kumimoji="1" lang="ja-JP" altLang="en-US" dirty="0"/>
                <a:t>約</a:t>
              </a:r>
              <a:r>
                <a:rPr kumimoji="1" lang="en-US" altLang="ja-JP" dirty="0"/>
                <a:t>13</a:t>
              </a:r>
              <a:r>
                <a:rPr kumimoji="1" lang="ja-JP" altLang="en-US" dirty="0"/>
                <a:t>ヵ月齢</a:t>
              </a:r>
              <a:r>
                <a:rPr kumimoji="1" lang="en-US" altLang="ja-JP" dirty="0"/>
                <a:t>)</a:t>
              </a:r>
            </a:p>
            <a:p>
              <a:r>
                <a:rPr lang="ja-JP" altLang="en-US" dirty="0"/>
                <a:t>②後期</a:t>
              </a:r>
              <a:r>
                <a:rPr lang="en-US" altLang="ja-JP" dirty="0"/>
                <a:t>1(</a:t>
              </a:r>
              <a:r>
                <a:rPr lang="ja-JP" altLang="en-US" dirty="0"/>
                <a:t>約</a:t>
              </a:r>
              <a:r>
                <a:rPr lang="en-US" altLang="ja-JP" dirty="0"/>
                <a:t>19</a:t>
              </a:r>
              <a:r>
                <a:rPr lang="ja-JP" altLang="en-US" dirty="0"/>
                <a:t>ヵ月齢</a:t>
              </a:r>
              <a:r>
                <a:rPr lang="en-US" altLang="ja-JP" dirty="0"/>
                <a:t>)</a:t>
              </a:r>
            </a:p>
            <a:p>
              <a:r>
                <a:rPr kumimoji="1" lang="ja-JP" altLang="en-US" dirty="0"/>
                <a:t>③後期</a:t>
              </a:r>
              <a:r>
                <a:rPr kumimoji="1" lang="en-US" altLang="ja-JP" dirty="0"/>
                <a:t>2(</a:t>
              </a:r>
              <a:r>
                <a:rPr kumimoji="1" lang="ja-JP" altLang="en-US" dirty="0"/>
                <a:t>約</a:t>
              </a:r>
              <a:r>
                <a:rPr kumimoji="1" lang="en-US" altLang="ja-JP" dirty="0"/>
                <a:t>20</a:t>
              </a:r>
              <a:r>
                <a:rPr lang="ja-JP" altLang="en-US" dirty="0"/>
                <a:t>ヵ月齢</a:t>
              </a:r>
              <a:r>
                <a:rPr kumimoji="1" lang="en-US" altLang="ja-JP" dirty="0"/>
                <a:t>)</a:t>
              </a:r>
            </a:p>
            <a:p>
              <a:r>
                <a:rPr lang="ja-JP" altLang="en-US" dirty="0"/>
                <a:t>④後期</a:t>
              </a:r>
              <a:r>
                <a:rPr lang="en-US" altLang="ja-JP" dirty="0"/>
                <a:t>3(</a:t>
              </a:r>
              <a:r>
                <a:rPr lang="ja-JP" altLang="en-US" dirty="0"/>
                <a:t>約</a:t>
              </a:r>
              <a:r>
                <a:rPr lang="en-US" altLang="ja-JP" dirty="0">
                  <a:solidFill>
                    <a:srgbClr val="FF0000"/>
                  </a:solidFill>
                </a:rPr>
                <a:t>26</a:t>
              </a:r>
              <a:r>
                <a:rPr lang="ja-JP" altLang="en-US" dirty="0"/>
                <a:t>ヵ月齢</a:t>
              </a:r>
              <a:r>
                <a:rPr lang="en-US" altLang="ja-JP" dirty="0"/>
                <a:t>)</a:t>
              </a:r>
            </a:p>
            <a:p>
              <a:r>
                <a:rPr lang="ja-JP" altLang="en-US" dirty="0"/>
                <a:t>⑤後期</a:t>
              </a:r>
              <a:r>
                <a:rPr lang="en-US" altLang="ja-JP" dirty="0"/>
                <a:t>4(</a:t>
              </a:r>
              <a:r>
                <a:rPr lang="ja-JP" altLang="en-US" dirty="0"/>
                <a:t>約</a:t>
              </a:r>
              <a:r>
                <a:rPr lang="en-US" altLang="ja-JP" dirty="0">
                  <a:solidFill>
                    <a:srgbClr val="FF0000"/>
                  </a:solidFill>
                </a:rPr>
                <a:t>30</a:t>
              </a:r>
              <a:r>
                <a:rPr lang="ja-JP" altLang="en-US" dirty="0"/>
                <a:t>ヵ月齢</a:t>
              </a:r>
              <a:r>
                <a:rPr lang="en-US" altLang="ja-JP" dirty="0"/>
                <a:t>)</a:t>
              </a:r>
            </a:p>
          </p:txBody>
        </p:sp>
        <p:sp>
          <p:nvSpPr>
            <p:cNvPr id="3" name="左大かっこ 2">
              <a:extLst>
                <a:ext uri="{FF2B5EF4-FFF2-40B4-BE49-F238E27FC236}">
                  <a16:creationId xmlns:a16="http://schemas.microsoft.com/office/drawing/2014/main" id="{FC39EBFB-D72F-4265-A47D-CA4FDBF12489}"/>
                </a:ext>
              </a:extLst>
            </p:cNvPr>
            <p:cNvSpPr/>
            <p:nvPr/>
          </p:nvSpPr>
          <p:spPr>
            <a:xfrm rot="10800000">
              <a:off x="3446081" y="2690335"/>
              <a:ext cx="46210" cy="1451351"/>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78EBA63F-C680-4E4B-ABF9-822685E08C17}"/>
                </a:ext>
              </a:extLst>
            </p:cNvPr>
            <p:cNvSpPr txBox="1"/>
            <p:nvPr/>
          </p:nvSpPr>
          <p:spPr>
            <a:xfrm>
              <a:off x="3591639" y="3241722"/>
              <a:ext cx="4148412" cy="369332"/>
            </a:xfrm>
            <a:prstGeom prst="rect">
              <a:avLst/>
            </a:prstGeom>
            <a:noFill/>
          </p:spPr>
          <p:txBody>
            <a:bodyPr wrap="square" rtlCol="0">
              <a:spAutoFit/>
            </a:bodyPr>
            <a:lstStyle/>
            <a:p>
              <a:r>
                <a:rPr kumimoji="1" lang="ja-JP" altLang="en-US" dirty="0"/>
                <a:t>全供試牛群　</a:t>
              </a:r>
              <a:r>
                <a:rPr lang="en-US" altLang="ja-JP" dirty="0"/>
                <a:t>(</a:t>
              </a:r>
              <a:r>
                <a:rPr kumimoji="1" lang="ja-JP" altLang="en-US" dirty="0"/>
                <a:t>各ステージ</a:t>
              </a:r>
              <a:r>
                <a:rPr kumimoji="1" lang="en-US" altLang="ja-JP" dirty="0"/>
                <a:t>8</a:t>
              </a:r>
              <a:r>
                <a:rPr kumimoji="1" lang="ja-JP" altLang="en-US" dirty="0"/>
                <a:t>頭ずつ</a:t>
              </a:r>
              <a:r>
                <a:rPr kumimoji="1" lang="en-US" altLang="ja-JP" dirty="0"/>
                <a:t>)</a:t>
              </a:r>
            </a:p>
          </p:txBody>
        </p:sp>
        <p:sp>
          <p:nvSpPr>
            <p:cNvPr id="8" name="左大かっこ 7">
              <a:extLst>
                <a:ext uri="{FF2B5EF4-FFF2-40B4-BE49-F238E27FC236}">
                  <a16:creationId xmlns:a16="http://schemas.microsoft.com/office/drawing/2014/main" id="{BEEBD302-1149-48BE-A368-7F632E066259}"/>
                </a:ext>
              </a:extLst>
            </p:cNvPr>
            <p:cNvSpPr/>
            <p:nvPr/>
          </p:nvSpPr>
          <p:spPr>
            <a:xfrm>
              <a:off x="1115616" y="3573017"/>
              <a:ext cx="46209" cy="472698"/>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ADA8E1AE-D6F0-4855-B40B-9929F7C0B370}"/>
                </a:ext>
              </a:extLst>
            </p:cNvPr>
            <p:cNvSpPr txBox="1"/>
            <p:nvPr/>
          </p:nvSpPr>
          <p:spPr>
            <a:xfrm>
              <a:off x="-17080" y="3625295"/>
              <a:ext cx="1178416" cy="369332"/>
            </a:xfrm>
            <a:prstGeom prst="rect">
              <a:avLst/>
            </a:prstGeom>
            <a:noFill/>
          </p:spPr>
          <p:txBody>
            <a:bodyPr wrap="square" rtlCol="0">
              <a:spAutoFit/>
            </a:bodyPr>
            <a:lstStyle/>
            <a:p>
              <a:r>
                <a:rPr kumimoji="1" lang="ja-JP" altLang="en-US" dirty="0">
                  <a:solidFill>
                    <a:srgbClr val="FF0000"/>
                  </a:solidFill>
                </a:rPr>
                <a:t>高月齢</a:t>
              </a:r>
              <a:r>
                <a:rPr kumimoji="1" lang="ja-JP" altLang="en-US" dirty="0"/>
                <a:t>群</a:t>
              </a:r>
            </a:p>
          </p:txBody>
        </p:sp>
      </p:grpSp>
      <p:sp>
        <p:nvSpPr>
          <p:cNvPr id="10" name="テキスト ボックス 9">
            <a:extLst>
              <a:ext uri="{FF2B5EF4-FFF2-40B4-BE49-F238E27FC236}">
                <a16:creationId xmlns:a16="http://schemas.microsoft.com/office/drawing/2014/main" id="{7A5FE2C9-1E3E-4053-BFC8-9B75743564BD}"/>
              </a:ext>
            </a:extLst>
          </p:cNvPr>
          <p:cNvSpPr txBox="1"/>
          <p:nvPr/>
        </p:nvSpPr>
        <p:spPr>
          <a:xfrm>
            <a:off x="971600" y="2071222"/>
            <a:ext cx="5519460" cy="369332"/>
          </a:xfrm>
          <a:prstGeom prst="rect">
            <a:avLst/>
          </a:prstGeom>
          <a:noFill/>
        </p:spPr>
        <p:txBody>
          <a:bodyPr wrap="none" rtlCol="0">
            <a:spAutoFit/>
          </a:bodyPr>
          <a:lstStyle/>
          <a:p>
            <a:r>
              <a:rPr kumimoji="1" lang="ja-JP" altLang="en-US" dirty="0"/>
              <a:t>試験区：繁殖肥育一貫牧場の黒毛和種去勢雄　</a:t>
            </a:r>
            <a:r>
              <a:rPr lang="en-US" altLang="ja-JP" dirty="0"/>
              <a:t>40</a:t>
            </a:r>
            <a:r>
              <a:rPr kumimoji="1" lang="ja-JP" altLang="en-US" dirty="0"/>
              <a:t>頭</a:t>
            </a:r>
          </a:p>
        </p:txBody>
      </p:sp>
      <p:sp>
        <p:nvSpPr>
          <p:cNvPr id="12" name="テキスト ボックス 11">
            <a:extLst>
              <a:ext uri="{FF2B5EF4-FFF2-40B4-BE49-F238E27FC236}">
                <a16:creationId xmlns:a16="http://schemas.microsoft.com/office/drawing/2014/main" id="{697256F9-5DED-4F11-BC0F-5DED7FDB3C5C}"/>
              </a:ext>
            </a:extLst>
          </p:cNvPr>
          <p:cNvSpPr txBox="1"/>
          <p:nvPr/>
        </p:nvSpPr>
        <p:spPr>
          <a:xfrm>
            <a:off x="740322" y="1268760"/>
            <a:ext cx="1224136" cy="369332"/>
          </a:xfrm>
          <a:prstGeom prst="rect">
            <a:avLst/>
          </a:prstGeom>
          <a:noFill/>
        </p:spPr>
        <p:txBody>
          <a:bodyPr wrap="square" rtlCol="0">
            <a:spAutoFit/>
          </a:bodyPr>
          <a:lstStyle/>
          <a:p>
            <a:r>
              <a:rPr kumimoji="1" lang="ja-JP" altLang="en-US" dirty="0"/>
              <a:t>〇供試牛</a:t>
            </a:r>
          </a:p>
        </p:txBody>
      </p:sp>
      <p:sp>
        <p:nvSpPr>
          <p:cNvPr id="13" name="テキスト ボックス 12">
            <a:extLst>
              <a:ext uri="{FF2B5EF4-FFF2-40B4-BE49-F238E27FC236}">
                <a16:creationId xmlns:a16="http://schemas.microsoft.com/office/drawing/2014/main" id="{0FB59647-32FB-41DC-B766-58E7060198A0}"/>
              </a:ext>
            </a:extLst>
          </p:cNvPr>
          <p:cNvSpPr txBox="1"/>
          <p:nvPr/>
        </p:nvSpPr>
        <p:spPr>
          <a:xfrm>
            <a:off x="732647" y="4050375"/>
            <a:ext cx="7763664" cy="2031325"/>
          </a:xfrm>
          <a:prstGeom prst="rect">
            <a:avLst/>
          </a:prstGeom>
          <a:noFill/>
        </p:spPr>
        <p:txBody>
          <a:bodyPr wrap="none" rtlCol="0">
            <a:spAutoFit/>
          </a:bodyPr>
          <a:lstStyle/>
          <a:p>
            <a:r>
              <a:rPr kumimoji="1" lang="ja-JP" altLang="en-US" dirty="0"/>
              <a:t>〇測定項目</a:t>
            </a:r>
            <a:endParaRPr kumimoji="1" lang="en-US" altLang="ja-JP" dirty="0"/>
          </a:p>
          <a:p>
            <a:r>
              <a:rPr lang="ja-JP" altLang="en-US" dirty="0"/>
              <a:t>    酸化ストレスマーカー    　</a:t>
            </a:r>
            <a:r>
              <a:rPr lang="ja-JP" altLang="en-US" b="1" dirty="0"/>
              <a:t>    </a:t>
            </a:r>
            <a:r>
              <a:rPr lang="en-US" altLang="ja-JP" b="1" dirty="0">
                <a:solidFill>
                  <a:srgbClr val="FF0000"/>
                </a:solidFill>
              </a:rPr>
              <a:t>d-ROMs</a:t>
            </a:r>
            <a:r>
              <a:rPr lang="en-US" altLang="ja-JP" b="1" dirty="0"/>
              <a:t>,</a:t>
            </a:r>
            <a:r>
              <a:rPr lang="en-US" altLang="ja-JP" b="1" dirty="0">
                <a:solidFill>
                  <a:srgbClr val="FF0000"/>
                </a:solidFill>
              </a:rPr>
              <a:t> TBARS</a:t>
            </a:r>
          </a:p>
          <a:p>
            <a:r>
              <a:rPr kumimoji="1" lang="en-US" altLang="ja-JP" dirty="0"/>
              <a:t>    </a:t>
            </a:r>
            <a:r>
              <a:rPr kumimoji="1" lang="ja-JP" altLang="en-US" dirty="0"/>
              <a:t>抗酸化能マーカー     </a:t>
            </a:r>
            <a:r>
              <a:rPr lang="ja-JP" altLang="en-US" dirty="0"/>
              <a:t>　</a:t>
            </a:r>
            <a:r>
              <a:rPr lang="ja-JP" altLang="en-US" b="1" dirty="0"/>
              <a:t>         </a:t>
            </a:r>
            <a:r>
              <a:rPr kumimoji="1" lang="ja-JP" altLang="en-US" b="1" dirty="0"/>
              <a:t> </a:t>
            </a:r>
            <a:r>
              <a:rPr kumimoji="1" lang="en-US" altLang="ja-JP" b="1" dirty="0">
                <a:solidFill>
                  <a:srgbClr val="FF0000"/>
                </a:solidFill>
              </a:rPr>
              <a:t>BAP</a:t>
            </a:r>
            <a:r>
              <a:rPr kumimoji="1" lang="en-US" altLang="ja-JP" b="1" dirty="0"/>
              <a:t>, </a:t>
            </a:r>
            <a:r>
              <a:rPr kumimoji="1" lang="en-US" altLang="ja-JP" b="1" dirty="0">
                <a:solidFill>
                  <a:srgbClr val="FF0000"/>
                </a:solidFill>
              </a:rPr>
              <a:t>SH</a:t>
            </a:r>
          </a:p>
          <a:p>
            <a:r>
              <a:rPr lang="en-US" altLang="ja-JP" dirty="0"/>
              <a:t>    </a:t>
            </a:r>
            <a:r>
              <a:rPr lang="ja-JP" altLang="en-US" dirty="0"/>
              <a:t>酸化ストレスの指標               </a:t>
            </a:r>
            <a:r>
              <a:rPr lang="en-US" altLang="ja-JP" b="1" dirty="0">
                <a:solidFill>
                  <a:srgbClr val="FF0000"/>
                </a:solidFill>
              </a:rPr>
              <a:t>OSI</a:t>
            </a:r>
          </a:p>
          <a:p>
            <a:r>
              <a:rPr kumimoji="1" lang="en-US" altLang="ja-JP" dirty="0"/>
              <a:t>    </a:t>
            </a:r>
            <a:r>
              <a:rPr kumimoji="1" lang="ja-JP" altLang="en-US" dirty="0"/>
              <a:t>ビタミン・ミネラル類           </a:t>
            </a:r>
            <a:r>
              <a:rPr kumimoji="1" lang="ja-JP" altLang="en-US" b="1" dirty="0">
                <a:solidFill>
                  <a:srgbClr val="FF0000"/>
                </a:solidFill>
              </a:rPr>
              <a:t>ビタミン</a:t>
            </a:r>
            <a:r>
              <a:rPr kumimoji="1" lang="en-US" altLang="ja-JP" b="1" dirty="0">
                <a:solidFill>
                  <a:srgbClr val="FF0000"/>
                </a:solidFill>
              </a:rPr>
              <a:t>A</a:t>
            </a:r>
            <a:r>
              <a:rPr kumimoji="1" lang="en-US" altLang="ja-JP" b="1" dirty="0"/>
              <a:t>, </a:t>
            </a:r>
            <a:r>
              <a:rPr kumimoji="1" lang="en-US" altLang="ja-JP" b="1" dirty="0">
                <a:solidFill>
                  <a:srgbClr val="FF0000"/>
                </a:solidFill>
              </a:rPr>
              <a:t>β</a:t>
            </a:r>
            <a:r>
              <a:rPr kumimoji="1" lang="ja-JP" altLang="en-US" b="1" dirty="0">
                <a:solidFill>
                  <a:srgbClr val="FF0000"/>
                </a:solidFill>
              </a:rPr>
              <a:t>カロチン</a:t>
            </a:r>
            <a:r>
              <a:rPr kumimoji="1" lang="en-US" altLang="ja-JP" b="1" dirty="0"/>
              <a:t>, </a:t>
            </a:r>
            <a:r>
              <a:rPr kumimoji="1" lang="ja-JP" altLang="en-US" b="1" dirty="0">
                <a:solidFill>
                  <a:srgbClr val="FF0000"/>
                </a:solidFill>
              </a:rPr>
              <a:t>ビタミン</a:t>
            </a:r>
            <a:r>
              <a:rPr kumimoji="1" lang="en-US" altLang="ja-JP" b="1" dirty="0">
                <a:solidFill>
                  <a:srgbClr val="FF0000"/>
                </a:solidFill>
              </a:rPr>
              <a:t>E</a:t>
            </a:r>
            <a:r>
              <a:rPr kumimoji="1" lang="en-US" altLang="ja-JP" b="1" dirty="0"/>
              <a:t>, </a:t>
            </a:r>
            <a:r>
              <a:rPr kumimoji="1" lang="ja-JP" altLang="en-US" b="1" dirty="0">
                <a:solidFill>
                  <a:srgbClr val="FF0000"/>
                </a:solidFill>
              </a:rPr>
              <a:t>セレン</a:t>
            </a:r>
            <a:endParaRPr lang="en-US" altLang="ja-JP" b="1" dirty="0">
              <a:solidFill>
                <a:srgbClr val="FF0000"/>
              </a:solidFill>
            </a:endParaRPr>
          </a:p>
          <a:p>
            <a:r>
              <a:rPr kumimoji="1" lang="ja-JP" altLang="en-US" dirty="0"/>
              <a:t>    </a:t>
            </a:r>
            <a:r>
              <a:rPr lang="ja-JP" altLang="en-US" dirty="0"/>
              <a:t>試験期間における全出荷牛の</a:t>
            </a:r>
            <a:r>
              <a:rPr kumimoji="1" lang="ja-JP" altLang="en-US" b="1" dirty="0">
                <a:solidFill>
                  <a:srgbClr val="FF0000"/>
                </a:solidFill>
              </a:rPr>
              <a:t>出荷成績</a:t>
            </a:r>
            <a:r>
              <a:rPr kumimoji="1" lang="ja-JP" altLang="en-US" b="1" dirty="0"/>
              <a:t>、</a:t>
            </a:r>
            <a:r>
              <a:rPr kumimoji="1" lang="ja-JP" altLang="en-US" b="1" dirty="0">
                <a:solidFill>
                  <a:srgbClr val="FF0000"/>
                </a:solidFill>
              </a:rPr>
              <a:t>脂肪壊死症の発生</a:t>
            </a:r>
            <a:endParaRPr kumimoji="1" lang="en-US" altLang="ja-JP" b="1" dirty="0">
              <a:solidFill>
                <a:srgbClr val="FF0000"/>
              </a:solidFill>
            </a:endParaRPr>
          </a:p>
          <a:p>
            <a:r>
              <a:rPr kumimoji="1" lang="ja-JP" altLang="en-US" dirty="0"/>
              <a:t>    　  </a:t>
            </a:r>
          </a:p>
        </p:txBody>
      </p:sp>
      <p:sp>
        <p:nvSpPr>
          <p:cNvPr id="14" name="テキスト ボックス 13">
            <a:extLst>
              <a:ext uri="{FF2B5EF4-FFF2-40B4-BE49-F238E27FC236}">
                <a16:creationId xmlns:a16="http://schemas.microsoft.com/office/drawing/2014/main" id="{EB121048-98D8-43C9-80FB-D1D2CEDA9BC7}"/>
              </a:ext>
            </a:extLst>
          </p:cNvPr>
          <p:cNvSpPr txBox="1"/>
          <p:nvPr/>
        </p:nvSpPr>
        <p:spPr>
          <a:xfrm>
            <a:off x="971600" y="1649612"/>
            <a:ext cx="3672800" cy="369332"/>
          </a:xfrm>
          <a:prstGeom prst="rect">
            <a:avLst/>
          </a:prstGeom>
          <a:noFill/>
        </p:spPr>
        <p:txBody>
          <a:bodyPr wrap="none" rtlCol="0">
            <a:spAutoFit/>
          </a:bodyPr>
          <a:lstStyle/>
          <a:p>
            <a:r>
              <a:rPr kumimoji="1" lang="ja-JP" altLang="en-US" dirty="0"/>
              <a:t>対照区：先行研究に供試した</a:t>
            </a:r>
            <a:r>
              <a:rPr kumimoji="1" lang="en-US" altLang="ja-JP" dirty="0"/>
              <a:t>40</a:t>
            </a:r>
            <a:r>
              <a:rPr kumimoji="1" lang="ja-JP" altLang="en-US" dirty="0"/>
              <a:t>頭</a:t>
            </a:r>
          </a:p>
        </p:txBody>
      </p:sp>
    </p:spTree>
    <p:extLst>
      <p:ext uri="{BB962C8B-B14F-4D97-AF65-F5344CB8AC3E}">
        <p14:creationId xmlns:p14="http://schemas.microsoft.com/office/powerpoint/2010/main" val="3542993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a:xfrm>
            <a:off x="5865813" y="6400800"/>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pic>
        <p:nvPicPr>
          <p:cNvPr id="5"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bwMode="auto">
          <a:xfrm>
            <a:off x="457200" y="457200"/>
            <a:ext cx="7643192" cy="7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r>
              <a:rPr lang="ja-JP" altLang="en-US" sz="4000" b="1" kern="0" dirty="0"/>
              <a:t>成績：試験区　全供試牛群</a:t>
            </a:r>
          </a:p>
        </p:txBody>
      </p:sp>
      <p:graphicFrame>
        <p:nvGraphicFramePr>
          <p:cNvPr id="11" name="グラフ 10">
            <a:extLst>
              <a:ext uri="{FF2B5EF4-FFF2-40B4-BE49-F238E27FC236}">
                <a16:creationId xmlns:a16="http://schemas.microsoft.com/office/drawing/2014/main" id="{5080E3A9-06C3-41B4-8077-CB6B267643CD}"/>
              </a:ext>
            </a:extLst>
          </p:cNvPr>
          <p:cNvGraphicFramePr>
            <a:graphicFrameLocks/>
          </p:cNvGraphicFramePr>
          <p:nvPr>
            <p:extLst>
              <p:ext uri="{D42A27DB-BD31-4B8C-83A1-F6EECF244321}">
                <p14:modId xmlns:p14="http://schemas.microsoft.com/office/powerpoint/2010/main" val="563879924"/>
              </p:ext>
            </p:extLst>
          </p:nvPr>
        </p:nvGraphicFramePr>
        <p:xfrm>
          <a:off x="110144" y="1052736"/>
          <a:ext cx="4168652" cy="27818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グラフ 11">
            <a:extLst>
              <a:ext uri="{FF2B5EF4-FFF2-40B4-BE49-F238E27FC236}">
                <a16:creationId xmlns:a16="http://schemas.microsoft.com/office/drawing/2014/main" id="{572C2020-11DD-4A73-B8AB-778DF05F213E}"/>
              </a:ext>
            </a:extLst>
          </p:cNvPr>
          <p:cNvGraphicFramePr>
            <a:graphicFrameLocks/>
          </p:cNvGraphicFramePr>
          <p:nvPr>
            <p:extLst>
              <p:ext uri="{D42A27DB-BD31-4B8C-83A1-F6EECF244321}">
                <p14:modId xmlns:p14="http://schemas.microsoft.com/office/powerpoint/2010/main" val="3264755753"/>
              </p:ext>
            </p:extLst>
          </p:nvPr>
        </p:nvGraphicFramePr>
        <p:xfrm>
          <a:off x="110144" y="3671492"/>
          <a:ext cx="4168652" cy="27818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グラフ 12">
            <a:extLst>
              <a:ext uri="{FF2B5EF4-FFF2-40B4-BE49-F238E27FC236}">
                <a16:creationId xmlns:a16="http://schemas.microsoft.com/office/drawing/2014/main" id="{24E62A22-7E25-4A46-87A3-E767908F801F}"/>
              </a:ext>
            </a:extLst>
          </p:cNvPr>
          <p:cNvGraphicFramePr>
            <a:graphicFrameLocks/>
          </p:cNvGraphicFramePr>
          <p:nvPr>
            <p:extLst>
              <p:ext uri="{D42A27DB-BD31-4B8C-83A1-F6EECF244321}">
                <p14:modId xmlns:p14="http://schemas.microsoft.com/office/powerpoint/2010/main" val="2749894464"/>
              </p:ext>
            </p:extLst>
          </p:nvPr>
        </p:nvGraphicFramePr>
        <p:xfrm>
          <a:off x="4358616" y="3743500"/>
          <a:ext cx="4168652" cy="278184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グラフ 13">
            <a:extLst>
              <a:ext uri="{FF2B5EF4-FFF2-40B4-BE49-F238E27FC236}">
                <a16:creationId xmlns:a16="http://schemas.microsoft.com/office/drawing/2014/main" id="{4176738E-1E24-4ED7-B39D-D33FE1014EF3}"/>
              </a:ext>
            </a:extLst>
          </p:cNvPr>
          <p:cNvGraphicFramePr>
            <a:graphicFrameLocks/>
          </p:cNvGraphicFramePr>
          <p:nvPr>
            <p:extLst>
              <p:ext uri="{D42A27DB-BD31-4B8C-83A1-F6EECF244321}">
                <p14:modId xmlns:p14="http://schemas.microsoft.com/office/powerpoint/2010/main" val="3843789509"/>
              </p:ext>
            </p:extLst>
          </p:nvPr>
        </p:nvGraphicFramePr>
        <p:xfrm>
          <a:off x="4358616" y="1052736"/>
          <a:ext cx="4168652" cy="2782800"/>
        </p:xfrm>
        <a:graphic>
          <a:graphicData uri="http://schemas.openxmlformats.org/drawingml/2006/chart">
            <c:chart xmlns:c="http://schemas.openxmlformats.org/drawingml/2006/chart" xmlns:r="http://schemas.openxmlformats.org/officeDocument/2006/relationships" r:id="rId7"/>
          </a:graphicData>
        </a:graphic>
      </p:graphicFrame>
      <p:sp>
        <p:nvSpPr>
          <p:cNvPr id="9" name="テキスト ボックス 4">
            <a:extLst>
              <a:ext uri="{FF2B5EF4-FFF2-40B4-BE49-F238E27FC236}">
                <a16:creationId xmlns:a16="http://schemas.microsoft.com/office/drawing/2014/main" id="{F4D2D255-BBEA-478A-AD0D-51E56782E647}"/>
              </a:ext>
            </a:extLst>
          </p:cNvPr>
          <p:cNvSpPr txBox="1"/>
          <p:nvPr/>
        </p:nvSpPr>
        <p:spPr>
          <a:xfrm>
            <a:off x="2411760" y="1412776"/>
            <a:ext cx="936104"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200" b="1" dirty="0"/>
              <a:t>r =</a:t>
            </a:r>
            <a:r>
              <a:rPr kumimoji="1" lang="en-US" altLang="ja-JP" sz="1200" b="1" dirty="0"/>
              <a:t>-0.5486</a:t>
            </a:r>
            <a:endParaRPr kumimoji="1" lang="ja-JP" altLang="en-US" sz="1200" b="1" dirty="0"/>
          </a:p>
        </p:txBody>
      </p:sp>
      <p:sp>
        <p:nvSpPr>
          <p:cNvPr id="10" name="テキスト ボックス 4">
            <a:extLst>
              <a:ext uri="{FF2B5EF4-FFF2-40B4-BE49-F238E27FC236}">
                <a16:creationId xmlns:a16="http://schemas.microsoft.com/office/drawing/2014/main" id="{31D850F9-21CE-4B39-A27D-B2917DB76A77}"/>
              </a:ext>
            </a:extLst>
          </p:cNvPr>
          <p:cNvSpPr txBox="1"/>
          <p:nvPr/>
        </p:nvSpPr>
        <p:spPr>
          <a:xfrm>
            <a:off x="6732240" y="1412776"/>
            <a:ext cx="936104"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200" b="1" dirty="0"/>
              <a:t>r =</a:t>
            </a:r>
            <a:r>
              <a:rPr kumimoji="1" lang="en-US" altLang="ja-JP" sz="1200" b="1" dirty="0"/>
              <a:t>-0.5843</a:t>
            </a:r>
            <a:endParaRPr kumimoji="1" lang="ja-JP" altLang="en-US" sz="1200" b="1" dirty="0"/>
          </a:p>
        </p:txBody>
      </p:sp>
      <p:sp>
        <p:nvSpPr>
          <p:cNvPr id="15" name="テキスト ボックス 4">
            <a:extLst>
              <a:ext uri="{FF2B5EF4-FFF2-40B4-BE49-F238E27FC236}">
                <a16:creationId xmlns:a16="http://schemas.microsoft.com/office/drawing/2014/main" id="{B6137BF4-8FB5-4B8D-ABF5-CC0E202C5E88}"/>
              </a:ext>
            </a:extLst>
          </p:cNvPr>
          <p:cNvSpPr txBox="1"/>
          <p:nvPr/>
        </p:nvSpPr>
        <p:spPr>
          <a:xfrm>
            <a:off x="2411760" y="4149080"/>
            <a:ext cx="878767"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200" b="1" dirty="0"/>
              <a:t>r =</a:t>
            </a:r>
            <a:r>
              <a:rPr kumimoji="1" lang="en-US" altLang="ja-JP" sz="1200" b="1" dirty="0"/>
              <a:t>-0.725</a:t>
            </a:r>
            <a:endParaRPr kumimoji="1" lang="ja-JP" altLang="en-US" sz="1200" b="1" dirty="0"/>
          </a:p>
        </p:txBody>
      </p:sp>
      <p:sp>
        <p:nvSpPr>
          <p:cNvPr id="16" name="テキスト ボックス 4">
            <a:extLst>
              <a:ext uri="{FF2B5EF4-FFF2-40B4-BE49-F238E27FC236}">
                <a16:creationId xmlns:a16="http://schemas.microsoft.com/office/drawing/2014/main" id="{3A5D7AF3-E83B-479A-AEAA-2C2205C7D06B}"/>
              </a:ext>
            </a:extLst>
          </p:cNvPr>
          <p:cNvSpPr txBox="1"/>
          <p:nvPr/>
        </p:nvSpPr>
        <p:spPr>
          <a:xfrm>
            <a:off x="6732240" y="4160113"/>
            <a:ext cx="936104"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200" b="1" dirty="0"/>
              <a:t>r =</a:t>
            </a:r>
            <a:r>
              <a:rPr kumimoji="1" lang="en-US" altLang="ja-JP" sz="1200" b="1" dirty="0"/>
              <a:t>-0.6236</a:t>
            </a:r>
            <a:endParaRPr kumimoji="1" lang="ja-JP" altLang="en-US" sz="1200" b="1" dirty="0"/>
          </a:p>
        </p:txBody>
      </p:sp>
    </p:spTree>
    <p:extLst>
      <p:ext uri="{BB962C8B-B14F-4D97-AF65-F5344CB8AC3E}">
        <p14:creationId xmlns:p14="http://schemas.microsoft.com/office/powerpoint/2010/main" val="130005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a:xfrm>
            <a:off x="5865813" y="6400800"/>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pic>
        <p:nvPicPr>
          <p:cNvPr id="5"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bwMode="auto">
          <a:xfrm>
            <a:off x="457200" y="457200"/>
            <a:ext cx="7643192" cy="7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r>
              <a:rPr lang="ja-JP" altLang="en-US" sz="4000" b="1" kern="0" dirty="0"/>
              <a:t>成績：試験区　高月齢群</a:t>
            </a:r>
          </a:p>
        </p:txBody>
      </p:sp>
      <p:graphicFrame>
        <p:nvGraphicFramePr>
          <p:cNvPr id="9" name="グラフ 8">
            <a:extLst>
              <a:ext uri="{FF2B5EF4-FFF2-40B4-BE49-F238E27FC236}">
                <a16:creationId xmlns:a16="http://schemas.microsoft.com/office/drawing/2014/main" id="{D21F4FCA-DA4B-4B66-83EA-D176AE46EDF0}"/>
              </a:ext>
            </a:extLst>
          </p:cNvPr>
          <p:cNvGraphicFramePr>
            <a:graphicFrameLocks/>
          </p:cNvGraphicFramePr>
          <p:nvPr>
            <p:extLst>
              <p:ext uri="{D42A27DB-BD31-4B8C-83A1-F6EECF244321}">
                <p14:modId xmlns:p14="http://schemas.microsoft.com/office/powerpoint/2010/main" val="3860589552"/>
              </p:ext>
            </p:extLst>
          </p:nvPr>
        </p:nvGraphicFramePr>
        <p:xfrm>
          <a:off x="43160" y="1124744"/>
          <a:ext cx="4168800" cy="27818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グラフ 9">
            <a:extLst>
              <a:ext uri="{FF2B5EF4-FFF2-40B4-BE49-F238E27FC236}">
                <a16:creationId xmlns:a16="http://schemas.microsoft.com/office/drawing/2014/main" id="{BB7C4070-30F4-4F39-B521-86254A4D41D5}"/>
              </a:ext>
            </a:extLst>
          </p:cNvPr>
          <p:cNvGraphicFramePr>
            <a:graphicFrameLocks/>
          </p:cNvGraphicFramePr>
          <p:nvPr>
            <p:extLst>
              <p:ext uri="{D42A27DB-BD31-4B8C-83A1-F6EECF244321}">
                <p14:modId xmlns:p14="http://schemas.microsoft.com/office/powerpoint/2010/main" val="2308489759"/>
              </p:ext>
            </p:extLst>
          </p:nvPr>
        </p:nvGraphicFramePr>
        <p:xfrm>
          <a:off x="4067945" y="1151212"/>
          <a:ext cx="4168800" cy="27818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グラフ 14">
            <a:extLst>
              <a:ext uri="{FF2B5EF4-FFF2-40B4-BE49-F238E27FC236}">
                <a16:creationId xmlns:a16="http://schemas.microsoft.com/office/drawing/2014/main" id="{24FB240D-F3D6-4625-A312-893722D6DA1D}"/>
              </a:ext>
            </a:extLst>
          </p:cNvPr>
          <p:cNvGraphicFramePr>
            <a:graphicFrameLocks/>
          </p:cNvGraphicFramePr>
          <p:nvPr>
            <p:extLst>
              <p:ext uri="{D42A27DB-BD31-4B8C-83A1-F6EECF244321}">
                <p14:modId xmlns:p14="http://schemas.microsoft.com/office/powerpoint/2010/main" val="1485025941"/>
              </p:ext>
            </p:extLst>
          </p:nvPr>
        </p:nvGraphicFramePr>
        <p:xfrm>
          <a:off x="-26208" y="3738516"/>
          <a:ext cx="4168800" cy="2782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グラフ 15">
            <a:extLst>
              <a:ext uri="{FF2B5EF4-FFF2-40B4-BE49-F238E27FC236}">
                <a16:creationId xmlns:a16="http://schemas.microsoft.com/office/drawing/2014/main" id="{8BF3EA93-F99D-4C21-812B-811AD3FB6596}"/>
              </a:ext>
            </a:extLst>
          </p:cNvPr>
          <p:cNvGraphicFramePr>
            <a:graphicFrameLocks/>
          </p:cNvGraphicFramePr>
          <p:nvPr>
            <p:extLst>
              <p:ext uri="{D42A27DB-BD31-4B8C-83A1-F6EECF244321}">
                <p14:modId xmlns:p14="http://schemas.microsoft.com/office/powerpoint/2010/main" val="1513299488"/>
              </p:ext>
            </p:extLst>
          </p:nvPr>
        </p:nvGraphicFramePr>
        <p:xfrm>
          <a:off x="4067944" y="3815508"/>
          <a:ext cx="4168800" cy="2781844"/>
        </p:xfrm>
        <a:graphic>
          <a:graphicData uri="http://schemas.openxmlformats.org/drawingml/2006/chart">
            <c:chart xmlns:c="http://schemas.openxmlformats.org/drawingml/2006/chart" xmlns:r="http://schemas.openxmlformats.org/officeDocument/2006/relationships" r:id="rId7"/>
          </a:graphicData>
        </a:graphic>
      </p:graphicFrame>
      <p:sp>
        <p:nvSpPr>
          <p:cNvPr id="11" name="テキスト ボックス 4">
            <a:extLst>
              <a:ext uri="{FF2B5EF4-FFF2-40B4-BE49-F238E27FC236}">
                <a16:creationId xmlns:a16="http://schemas.microsoft.com/office/drawing/2014/main" id="{38DE3DBE-24C7-4609-BBE2-17F25775F7D5}"/>
              </a:ext>
            </a:extLst>
          </p:cNvPr>
          <p:cNvSpPr txBox="1"/>
          <p:nvPr/>
        </p:nvSpPr>
        <p:spPr>
          <a:xfrm>
            <a:off x="2411760" y="1196752"/>
            <a:ext cx="956824"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200" b="1" dirty="0"/>
              <a:t>r =</a:t>
            </a:r>
            <a:r>
              <a:rPr kumimoji="1" lang="en-US" altLang="ja-JP" sz="1200" b="1" dirty="0"/>
              <a:t>-0.4382</a:t>
            </a:r>
            <a:endParaRPr kumimoji="1" lang="ja-JP" altLang="en-US" sz="1200" b="1" dirty="0"/>
          </a:p>
        </p:txBody>
      </p:sp>
      <p:sp>
        <p:nvSpPr>
          <p:cNvPr id="12" name="テキスト ボックス 4">
            <a:extLst>
              <a:ext uri="{FF2B5EF4-FFF2-40B4-BE49-F238E27FC236}">
                <a16:creationId xmlns:a16="http://schemas.microsoft.com/office/drawing/2014/main" id="{123829A1-8EBE-4A9D-80E2-70171AF09693}"/>
              </a:ext>
            </a:extLst>
          </p:cNvPr>
          <p:cNvSpPr txBox="1"/>
          <p:nvPr/>
        </p:nvSpPr>
        <p:spPr>
          <a:xfrm>
            <a:off x="6717569" y="1196752"/>
            <a:ext cx="878767"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200" b="1" dirty="0"/>
              <a:t>r =</a:t>
            </a:r>
            <a:r>
              <a:rPr kumimoji="1" lang="en-US" altLang="ja-JP" sz="1200" b="1" dirty="0"/>
              <a:t>-0.695</a:t>
            </a:r>
            <a:endParaRPr kumimoji="1" lang="ja-JP" altLang="en-US" sz="1200" b="1" dirty="0"/>
          </a:p>
        </p:txBody>
      </p:sp>
      <p:sp>
        <p:nvSpPr>
          <p:cNvPr id="13" name="テキスト ボックス 4">
            <a:extLst>
              <a:ext uri="{FF2B5EF4-FFF2-40B4-BE49-F238E27FC236}">
                <a16:creationId xmlns:a16="http://schemas.microsoft.com/office/drawing/2014/main" id="{7F57FA28-04C0-479F-8F11-0BB8830504A6}"/>
              </a:ext>
            </a:extLst>
          </p:cNvPr>
          <p:cNvSpPr txBox="1"/>
          <p:nvPr/>
        </p:nvSpPr>
        <p:spPr>
          <a:xfrm>
            <a:off x="2411760" y="3944089"/>
            <a:ext cx="976122"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200" b="1" dirty="0"/>
              <a:t>r =</a:t>
            </a:r>
            <a:r>
              <a:rPr kumimoji="1" lang="en-US" altLang="ja-JP" sz="1200" b="1" dirty="0"/>
              <a:t>-0.4874</a:t>
            </a:r>
            <a:endParaRPr kumimoji="1" lang="ja-JP" altLang="en-US" sz="1200" b="1" dirty="0"/>
          </a:p>
        </p:txBody>
      </p:sp>
      <p:sp>
        <p:nvSpPr>
          <p:cNvPr id="14" name="テキスト ボックス 4">
            <a:extLst>
              <a:ext uri="{FF2B5EF4-FFF2-40B4-BE49-F238E27FC236}">
                <a16:creationId xmlns:a16="http://schemas.microsoft.com/office/drawing/2014/main" id="{F89CA0ED-8888-48CE-8FE9-70D5E2162A16}"/>
              </a:ext>
            </a:extLst>
          </p:cNvPr>
          <p:cNvSpPr txBox="1"/>
          <p:nvPr/>
        </p:nvSpPr>
        <p:spPr>
          <a:xfrm>
            <a:off x="6740747" y="3861048"/>
            <a:ext cx="927597"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200" b="1" dirty="0"/>
              <a:t>r =</a:t>
            </a:r>
            <a:r>
              <a:rPr kumimoji="1" lang="en-US" altLang="ja-JP" sz="1200" b="1" dirty="0"/>
              <a:t>-0.4321</a:t>
            </a:r>
            <a:endParaRPr kumimoji="1" lang="ja-JP" altLang="en-US" sz="1200" b="1" dirty="0"/>
          </a:p>
        </p:txBody>
      </p:sp>
    </p:spTree>
    <p:extLst>
      <p:ext uri="{BB962C8B-B14F-4D97-AF65-F5344CB8AC3E}">
        <p14:creationId xmlns:p14="http://schemas.microsoft.com/office/powerpoint/2010/main" val="270877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a:xfrm>
            <a:off x="5865813" y="6400800"/>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pic>
        <p:nvPicPr>
          <p:cNvPr id="5"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bwMode="auto">
          <a:xfrm>
            <a:off x="457200" y="457200"/>
            <a:ext cx="7643192" cy="7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r>
              <a:rPr lang="ja-JP" altLang="en-US" sz="4000" b="1" kern="0" dirty="0"/>
              <a:t>成績：相関係数</a:t>
            </a:r>
          </a:p>
        </p:txBody>
      </p:sp>
      <p:graphicFrame>
        <p:nvGraphicFramePr>
          <p:cNvPr id="2" name="表 1">
            <a:extLst>
              <a:ext uri="{FF2B5EF4-FFF2-40B4-BE49-F238E27FC236}">
                <a16:creationId xmlns:a16="http://schemas.microsoft.com/office/drawing/2014/main" id="{5EBA6ED0-9EC6-4AB2-908D-A92F5347C26F}"/>
              </a:ext>
            </a:extLst>
          </p:cNvPr>
          <p:cNvGraphicFramePr>
            <a:graphicFrameLocks noGrp="1"/>
          </p:cNvGraphicFramePr>
          <p:nvPr>
            <p:extLst>
              <p:ext uri="{D42A27DB-BD31-4B8C-83A1-F6EECF244321}">
                <p14:modId xmlns:p14="http://schemas.microsoft.com/office/powerpoint/2010/main" val="3057796951"/>
              </p:ext>
            </p:extLst>
          </p:nvPr>
        </p:nvGraphicFramePr>
        <p:xfrm>
          <a:off x="507378" y="1466936"/>
          <a:ext cx="3478214" cy="2225040"/>
        </p:xfrm>
        <a:graphic>
          <a:graphicData uri="http://schemas.openxmlformats.org/drawingml/2006/table">
            <a:tbl>
              <a:tblPr firstRow="1" bandRow="1">
                <a:tableStyleId>{5C22544A-7EE6-4342-B048-85BDC9FD1C3A}</a:tableStyleId>
              </a:tblPr>
              <a:tblGrid>
                <a:gridCol w="750888">
                  <a:extLst>
                    <a:ext uri="{9D8B030D-6E8A-4147-A177-3AD203B41FA5}">
                      <a16:colId xmlns:a16="http://schemas.microsoft.com/office/drawing/2014/main" val="847492178"/>
                    </a:ext>
                  </a:extLst>
                </a:gridCol>
                <a:gridCol w="706438">
                  <a:extLst>
                    <a:ext uri="{9D8B030D-6E8A-4147-A177-3AD203B41FA5}">
                      <a16:colId xmlns:a16="http://schemas.microsoft.com/office/drawing/2014/main" val="2969181983"/>
                    </a:ext>
                  </a:extLst>
                </a:gridCol>
                <a:gridCol w="750888">
                  <a:extLst>
                    <a:ext uri="{9D8B030D-6E8A-4147-A177-3AD203B41FA5}">
                      <a16:colId xmlns:a16="http://schemas.microsoft.com/office/drawing/2014/main" val="2119078136"/>
                    </a:ext>
                  </a:extLst>
                </a:gridCol>
                <a:gridCol w="701675">
                  <a:extLst>
                    <a:ext uri="{9D8B030D-6E8A-4147-A177-3AD203B41FA5}">
                      <a16:colId xmlns:a16="http://schemas.microsoft.com/office/drawing/2014/main" val="479736270"/>
                    </a:ext>
                  </a:extLst>
                </a:gridCol>
                <a:gridCol w="568325">
                  <a:extLst>
                    <a:ext uri="{9D8B030D-6E8A-4147-A177-3AD203B41FA5}">
                      <a16:colId xmlns:a16="http://schemas.microsoft.com/office/drawing/2014/main" val="3361832889"/>
                    </a:ext>
                  </a:extLst>
                </a:gridCol>
              </a:tblGrid>
              <a:tr h="370840">
                <a:tc>
                  <a:txBody>
                    <a:bodyPr/>
                    <a:lstStyle/>
                    <a:p>
                      <a:pPr algn="ctr" fontAlgn="ctr"/>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全供試牛群</a:t>
                      </a:r>
                    </a:p>
                  </a:txBody>
                  <a:tcPr marL="6350" marR="6350" marT="6350" marB="0" anchor="ctr"/>
                </a:tc>
                <a:tc>
                  <a:txBody>
                    <a:bodyPr/>
                    <a:lstStyle/>
                    <a:p>
                      <a:pPr algn="ctr" fontAlgn="ctr"/>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ビタミン</a:t>
                      </a: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A</a:t>
                      </a:r>
                      <a:endParaRPr 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fontAlgn="ctr"/>
                      <a:r>
                        <a:rPr lang="el-GR" sz="1100" b="1" i="0" u="none" strike="noStrike" dirty="0">
                          <a:solidFill>
                            <a:srgbClr val="000000"/>
                          </a:solidFill>
                          <a:effectLst/>
                          <a:latin typeface="游ゴシック" panose="020B0400000000000000" pitchFamily="50" charset="-128"/>
                          <a:ea typeface="游ゴシック" panose="020B0400000000000000" pitchFamily="50" charset="-128"/>
                        </a:rPr>
                        <a:t>β</a:t>
                      </a:r>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カロテン</a:t>
                      </a:r>
                    </a:p>
                  </a:txBody>
                  <a:tcPr marL="6350" marR="6350" marT="6350" marB="0" anchor="ctr"/>
                </a:tc>
                <a:tc>
                  <a:txBody>
                    <a:bodyPr/>
                    <a:lstStyle/>
                    <a:p>
                      <a:pPr algn="ctr" fontAlgn="ctr"/>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ビタミン</a:t>
                      </a: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E</a:t>
                      </a:r>
                      <a:endParaRPr 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fontAlgn="ctr"/>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セレン</a:t>
                      </a:r>
                    </a:p>
                  </a:txBody>
                  <a:tcPr marL="6350" marR="6350" marT="6350" marB="0" anchor="ctr"/>
                </a:tc>
                <a:extLst>
                  <a:ext uri="{0D108BD9-81ED-4DB2-BD59-A6C34878D82A}">
                    <a16:rowId xmlns:a16="http://schemas.microsoft.com/office/drawing/2014/main" val="3557194603"/>
                  </a:ext>
                </a:extLst>
              </a:tr>
              <a:tr h="370840">
                <a:tc>
                  <a:txBody>
                    <a:bodyPr/>
                    <a:lstStyle/>
                    <a:p>
                      <a:pPr algn="ctr" fontAlgn="ctr"/>
                      <a:r>
                        <a:rPr lang="en-US" sz="1100" b="1" i="0" u="none" strike="noStrike" dirty="0">
                          <a:solidFill>
                            <a:srgbClr val="000000"/>
                          </a:solidFill>
                          <a:effectLst/>
                          <a:latin typeface="游ゴシック" panose="020B0400000000000000" pitchFamily="50" charset="-128"/>
                          <a:ea typeface="游ゴシック" panose="020B0400000000000000" pitchFamily="50" charset="-128"/>
                        </a:rPr>
                        <a:t>d-ROMs</a:t>
                      </a:r>
                    </a:p>
                  </a:txBody>
                  <a:tcPr marL="6350" marR="6350" marT="6350" marB="0" anchor="ctr"/>
                </a:tc>
                <a:tc>
                  <a:txBody>
                    <a:bodyPr/>
                    <a:lstStyle/>
                    <a:p>
                      <a:pPr algn="ctr" fontAlgn="ctr"/>
                      <a:r>
                        <a:rPr lang="en-US" altLang="ja-JP" sz="1100" b="1" i="0" u="none" strike="noStrike" dirty="0">
                          <a:solidFill>
                            <a:srgbClr val="0070C0"/>
                          </a:solidFill>
                          <a:effectLst/>
                          <a:latin typeface="游ゴシック" panose="020B0400000000000000" pitchFamily="50" charset="-128"/>
                          <a:ea typeface="游ゴシック" panose="020B0400000000000000" pitchFamily="50" charset="-128"/>
                        </a:rPr>
                        <a:t>-0.4502</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-0.2724</a:t>
                      </a:r>
                    </a:p>
                  </a:txBody>
                  <a:tcPr marL="6350" marR="6350" marT="6350" marB="0" anchor="ct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-0.1157</a:t>
                      </a:r>
                    </a:p>
                  </a:txBody>
                  <a:tcPr marL="6350" marR="6350" marT="6350" marB="0" anchor="ct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0.02286</a:t>
                      </a:r>
                    </a:p>
                  </a:txBody>
                  <a:tcPr marL="6350" marR="6350" marT="6350" marB="0" anchor="ctr"/>
                </a:tc>
                <a:extLst>
                  <a:ext uri="{0D108BD9-81ED-4DB2-BD59-A6C34878D82A}">
                    <a16:rowId xmlns:a16="http://schemas.microsoft.com/office/drawing/2014/main" val="2719415698"/>
                  </a:ext>
                </a:extLst>
              </a:tr>
              <a:tr h="370840">
                <a:tc>
                  <a:txBody>
                    <a:bodyPr/>
                    <a:lstStyle/>
                    <a:p>
                      <a:pPr algn="ctr" fontAlgn="ctr"/>
                      <a:r>
                        <a:rPr lang="en-US" sz="1100" b="1" i="0" u="none" strike="noStrike" dirty="0">
                          <a:solidFill>
                            <a:srgbClr val="000000"/>
                          </a:solidFill>
                          <a:effectLst/>
                          <a:latin typeface="游ゴシック" panose="020B0400000000000000" pitchFamily="50" charset="-128"/>
                          <a:ea typeface="游ゴシック" panose="020B0400000000000000" pitchFamily="50" charset="-128"/>
                        </a:rPr>
                        <a:t>BAP</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0.16674</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0.09521</a:t>
                      </a:r>
                    </a:p>
                  </a:txBody>
                  <a:tcPr marL="6350" marR="6350" marT="6350" marB="0" anchor="ct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-0.1056</a:t>
                      </a:r>
                    </a:p>
                  </a:txBody>
                  <a:tcPr marL="6350" marR="6350" marT="6350" marB="0" anchor="ct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-0.1746</a:t>
                      </a:r>
                    </a:p>
                  </a:txBody>
                  <a:tcPr marL="6350" marR="6350" marT="6350" marB="0" anchor="ctr"/>
                </a:tc>
                <a:extLst>
                  <a:ext uri="{0D108BD9-81ED-4DB2-BD59-A6C34878D82A}">
                    <a16:rowId xmlns:a16="http://schemas.microsoft.com/office/drawing/2014/main" val="3319881684"/>
                  </a:ext>
                </a:extLst>
              </a:tr>
              <a:tr h="370840">
                <a:tc>
                  <a:txBody>
                    <a:bodyPr/>
                    <a:lstStyle/>
                    <a:p>
                      <a:pPr algn="ctr" fontAlgn="ctr"/>
                      <a:r>
                        <a:rPr lang="en-US" sz="1100" b="1" i="0" u="none" strike="noStrike" dirty="0">
                          <a:solidFill>
                            <a:srgbClr val="000000"/>
                          </a:solidFill>
                          <a:effectLst/>
                          <a:latin typeface="游ゴシック" panose="020B0400000000000000" pitchFamily="50" charset="-128"/>
                          <a:ea typeface="游ゴシック" panose="020B0400000000000000" pitchFamily="50" charset="-128"/>
                        </a:rPr>
                        <a:t>OSI</a:t>
                      </a:r>
                    </a:p>
                  </a:txBody>
                  <a:tcPr marL="6350" marR="6350" marT="6350" marB="0" anchor="ctr"/>
                </a:tc>
                <a:tc>
                  <a:txBody>
                    <a:bodyPr/>
                    <a:lstStyle/>
                    <a:p>
                      <a:pPr algn="ctr" fontAlgn="ctr"/>
                      <a:r>
                        <a:rPr lang="en-US" altLang="ja-JP" sz="1100" b="1" i="0" u="none" strike="noStrike" dirty="0">
                          <a:solidFill>
                            <a:srgbClr val="0070C0"/>
                          </a:solidFill>
                          <a:effectLst/>
                          <a:latin typeface="游ゴシック" panose="020B0400000000000000" pitchFamily="50" charset="-128"/>
                          <a:ea typeface="游ゴシック" panose="020B0400000000000000" pitchFamily="50" charset="-128"/>
                        </a:rPr>
                        <a:t>-0.4777</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-0.3003</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-0.0854</a:t>
                      </a:r>
                    </a:p>
                  </a:txBody>
                  <a:tcPr marL="6350" marR="6350" marT="6350" marB="0" anchor="ct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0.10346</a:t>
                      </a:r>
                    </a:p>
                  </a:txBody>
                  <a:tcPr marL="6350" marR="6350" marT="6350" marB="0" anchor="ctr"/>
                </a:tc>
                <a:extLst>
                  <a:ext uri="{0D108BD9-81ED-4DB2-BD59-A6C34878D82A}">
                    <a16:rowId xmlns:a16="http://schemas.microsoft.com/office/drawing/2014/main" val="2801397511"/>
                  </a:ext>
                </a:extLst>
              </a:tr>
              <a:tr h="370840">
                <a:tc>
                  <a:txBody>
                    <a:bodyPr/>
                    <a:lstStyle/>
                    <a:p>
                      <a:pPr algn="ctr" fontAlgn="ctr"/>
                      <a:r>
                        <a:rPr lang="en-US" sz="1100" b="1" i="0" u="none" strike="noStrike" dirty="0">
                          <a:solidFill>
                            <a:srgbClr val="000000"/>
                          </a:solidFill>
                          <a:effectLst/>
                          <a:latin typeface="游ゴシック" panose="020B0400000000000000" pitchFamily="50" charset="-128"/>
                          <a:ea typeface="游ゴシック" panose="020B0400000000000000" pitchFamily="50" charset="-128"/>
                        </a:rPr>
                        <a:t>T-BARs</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0.12761</a:t>
                      </a:r>
                    </a:p>
                  </a:txBody>
                  <a:tcPr marL="6350" marR="6350" marT="6350" marB="0" anchor="ct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0.33747</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-0.1425</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-0.0489</a:t>
                      </a:r>
                    </a:p>
                  </a:txBody>
                  <a:tcPr marL="6350" marR="6350" marT="6350" marB="0" anchor="ctr"/>
                </a:tc>
                <a:extLst>
                  <a:ext uri="{0D108BD9-81ED-4DB2-BD59-A6C34878D82A}">
                    <a16:rowId xmlns:a16="http://schemas.microsoft.com/office/drawing/2014/main" val="1897481747"/>
                  </a:ext>
                </a:extLst>
              </a:tr>
              <a:tr h="370840">
                <a:tc>
                  <a:txBody>
                    <a:bodyPr/>
                    <a:lstStyle/>
                    <a:p>
                      <a:pPr algn="ctr" fontAlgn="ctr"/>
                      <a:r>
                        <a:rPr lang="en-US" sz="1100" b="1" i="0" u="none" strike="noStrike" dirty="0">
                          <a:solidFill>
                            <a:srgbClr val="000000"/>
                          </a:solidFill>
                          <a:effectLst/>
                          <a:latin typeface="游ゴシック" panose="020B0400000000000000" pitchFamily="50" charset="-128"/>
                          <a:ea typeface="游ゴシック" panose="020B0400000000000000" pitchFamily="50" charset="-128"/>
                        </a:rPr>
                        <a:t>SH</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0.31445</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0.21239</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0.00609</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-0.2643</a:t>
                      </a:r>
                    </a:p>
                  </a:txBody>
                  <a:tcPr marL="6350" marR="6350" marT="6350" marB="0" anchor="ctr"/>
                </a:tc>
                <a:extLst>
                  <a:ext uri="{0D108BD9-81ED-4DB2-BD59-A6C34878D82A}">
                    <a16:rowId xmlns:a16="http://schemas.microsoft.com/office/drawing/2014/main" val="502577568"/>
                  </a:ext>
                </a:extLst>
              </a:tr>
            </a:tbl>
          </a:graphicData>
        </a:graphic>
      </p:graphicFrame>
      <p:graphicFrame>
        <p:nvGraphicFramePr>
          <p:cNvPr id="17" name="表 16">
            <a:extLst>
              <a:ext uri="{FF2B5EF4-FFF2-40B4-BE49-F238E27FC236}">
                <a16:creationId xmlns:a16="http://schemas.microsoft.com/office/drawing/2014/main" id="{9EB56B51-A37C-4A77-A0FF-98A19226DAE9}"/>
              </a:ext>
            </a:extLst>
          </p:cNvPr>
          <p:cNvGraphicFramePr>
            <a:graphicFrameLocks noGrp="1"/>
          </p:cNvGraphicFramePr>
          <p:nvPr>
            <p:extLst>
              <p:ext uri="{D42A27DB-BD31-4B8C-83A1-F6EECF244321}">
                <p14:modId xmlns:p14="http://schemas.microsoft.com/office/powerpoint/2010/main" val="1869788645"/>
              </p:ext>
            </p:extLst>
          </p:nvPr>
        </p:nvGraphicFramePr>
        <p:xfrm>
          <a:off x="507378" y="4105301"/>
          <a:ext cx="3478214" cy="2225040"/>
        </p:xfrm>
        <a:graphic>
          <a:graphicData uri="http://schemas.openxmlformats.org/drawingml/2006/table">
            <a:tbl>
              <a:tblPr firstRow="1" bandRow="1">
                <a:tableStyleId>{5C22544A-7EE6-4342-B048-85BDC9FD1C3A}</a:tableStyleId>
              </a:tblPr>
              <a:tblGrid>
                <a:gridCol w="750888">
                  <a:extLst>
                    <a:ext uri="{9D8B030D-6E8A-4147-A177-3AD203B41FA5}">
                      <a16:colId xmlns:a16="http://schemas.microsoft.com/office/drawing/2014/main" val="847492178"/>
                    </a:ext>
                  </a:extLst>
                </a:gridCol>
                <a:gridCol w="706438">
                  <a:extLst>
                    <a:ext uri="{9D8B030D-6E8A-4147-A177-3AD203B41FA5}">
                      <a16:colId xmlns:a16="http://schemas.microsoft.com/office/drawing/2014/main" val="2969181983"/>
                    </a:ext>
                  </a:extLst>
                </a:gridCol>
                <a:gridCol w="750888">
                  <a:extLst>
                    <a:ext uri="{9D8B030D-6E8A-4147-A177-3AD203B41FA5}">
                      <a16:colId xmlns:a16="http://schemas.microsoft.com/office/drawing/2014/main" val="2119078136"/>
                    </a:ext>
                  </a:extLst>
                </a:gridCol>
                <a:gridCol w="701675">
                  <a:extLst>
                    <a:ext uri="{9D8B030D-6E8A-4147-A177-3AD203B41FA5}">
                      <a16:colId xmlns:a16="http://schemas.microsoft.com/office/drawing/2014/main" val="479736270"/>
                    </a:ext>
                  </a:extLst>
                </a:gridCol>
                <a:gridCol w="568325">
                  <a:extLst>
                    <a:ext uri="{9D8B030D-6E8A-4147-A177-3AD203B41FA5}">
                      <a16:colId xmlns:a16="http://schemas.microsoft.com/office/drawing/2014/main" val="3361832889"/>
                    </a:ext>
                  </a:extLst>
                </a:gridCol>
              </a:tblGrid>
              <a:tr h="370840">
                <a:tc>
                  <a:txBody>
                    <a:bodyPr/>
                    <a:lstStyle/>
                    <a:p>
                      <a:pPr algn="ctr" fontAlgn="ctr"/>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高月齢群</a:t>
                      </a:r>
                    </a:p>
                  </a:txBody>
                  <a:tcPr marL="6350" marR="6350" marT="6350" marB="0" anchor="ctr"/>
                </a:tc>
                <a:tc>
                  <a:txBody>
                    <a:bodyPr/>
                    <a:lstStyle/>
                    <a:p>
                      <a:pPr algn="ctr" fontAlgn="ctr"/>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ビタミン</a:t>
                      </a: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A</a:t>
                      </a:r>
                      <a:endParaRPr 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fontAlgn="ctr"/>
                      <a:r>
                        <a:rPr lang="el-GR" sz="1100" b="1" i="0" u="none" strike="noStrike" dirty="0">
                          <a:solidFill>
                            <a:srgbClr val="000000"/>
                          </a:solidFill>
                          <a:effectLst/>
                          <a:latin typeface="游ゴシック" panose="020B0400000000000000" pitchFamily="50" charset="-128"/>
                          <a:ea typeface="游ゴシック" panose="020B0400000000000000" pitchFamily="50" charset="-128"/>
                        </a:rPr>
                        <a:t>β</a:t>
                      </a:r>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カロテン</a:t>
                      </a:r>
                    </a:p>
                  </a:txBody>
                  <a:tcPr marL="6350" marR="6350" marT="6350" marB="0" anchor="ctr"/>
                </a:tc>
                <a:tc>
                  <a:txBody>
                    <a:bodyPr/>
                    <a:lstStyle/>
                    <a:p>
                      <a:pPr algn="ctr" fontAlgn="ctr"/>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ビタミン</a:t>
                      </a: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E</a:t>
                      </a:r>
                      <a:endParaRPr 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fontAlgn="ctr"/>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セレン</a:t>
                      </a:r>
                    </a:p>
                  </a:txBody>
                  <a:tcPr marL="6350" marR="6350" marT="6350" marB="0" anchor="ctr"/>
                </a:tc>
                <a:extLst>
                  <a:ext uri="{0D108BD9-81ED-4DB2-BD59-A6C34878D82A}">
                    <a16:rowId xmlns:a16="http://schemas.microsoft.com/office/drawing/2014/main" val="3557194603"/>
                  </a:ext>
                </a:extLst>
              </a:tr>
              <a:tr h="370840">
                <a:tc>
                  <a:txBody>
                    <a:bodyPr/>
                    <a:lstStyle/>
                    <a:p>
                      <a:pPr algn="ctr" fontAlgn="ctr"/>
                      <a:r>
                        <a:rPr lang="en-US" sz="1100" b="1" i="0" u="none" strike="noStrike">
                          <a:solidFill>
                            <a:srgbClr val="000000"/>
                          </a:solidFill>
                          <a:effectLst/>
                          <a:latin typeface="游ゴシック" panose="020B0400000000000000" pitchFamily="50" charset="-128"/>
                          <a:ea typeface="游ゴシック" panose="020B0400000000000000" pitchFamily="50" charset="-128"/>
                        </a:rPr>
                        <a:t>d-ROMs</a:t>
                      </a:r>
                    </a:p>
                  </a:txBody>
                  <a:tcPr marL="6350" marR="6350" marT="6350" marB="0" anchor="ctr"/>
                </a:tc>
                <a:tc>
                  <a:txBody>
                    <a:bodyPr/>
                    <a:lstStyle/>
                    <a:p>
                      <a:pPr algn="ctr" fontAlgn="ctr"/>
                      <a:r>
                        <a:rPr lang="en-US" altLang="ja-JP" sz="1100" b="1" i="0" u="none" strike="noStrike" dirty="0">
                          <a:solidFill>
                            <a:srgbClr val="0070C0"/>
                          </a:solidFill>
                          <a:effectLst/>
                          <a:latin typeface="游ゴシック" panose="020B0400000000000000" pitchFamily="50" charset="-128"/>
                          <a:ea typeface="游ゴシック" panose="020B0400000000000000" pitchFamily="50" charset="-128"/>
                        </a:rPr>
                        <a:t>-0.7944</a:t>
                      </a:r>
                    </a:p>
                  </a:txBody>
                  <a:tcPr marL="6350" marR="6350" marT="6350" marB="0" anchor="ctr"/>
                </a:tc>
                <a:tc>
                  <a:txBody>
                    <a:bodyPr/>
                    <a:lstStyle/>
                    <a:p>
                      <a:pPr algn="ctr" fontAlgn="ctr"/>
                      <a:r>
                        <a:rPr lang="en-US" altLang="ja-JP" sz="1100" b="1" i="0" u="none" strike="noStrike" dirty="0">
                          <a:solidFill>
                            <a:srgbClr val="0070C0"/>
                          </a:solidFill>
                          <a:effectLst/>
                          <a:latin typeface="游ゴシック" panose="020B0400000000000000" pitchFamily="50" charset="-128"/>
                          <a:ea typeface="游ゴシック" panose="020B0400000000000000" pitchFamily="50" charset="-128"/>
                        </a:rPr>
                        <a:t>-0.4899</a:t>
                      </a:r>
                    </a:p>
                  </a:txBody>
                  <a:tcPr marL="6350" marR="6350" marT="6350" marB="0" anchor="ctr"/>
                </a:tc>
                <a:tc>
                  <a:txBody>
                    <a:bodyPr/>
                    <a:lstStyle/>
                    <a:p>
                      <a:pPr algn="ctr" fontAlgn="ctr"/>
                      <a:r>
                        <a:rPr lang="en-US" altLang="ja-JP" sz="1100" b="1" i="0" u="none" strike="noStrike" dirty="0">
                          <a:solidFill>
                            <a:srgbClr val="0070C0"/>
                          </a:solidFill>
                          <a:effectLst/>
                          <a:latin typeface="游ゴシック" panose="020B0400000000000000" pitchFamily="50" charset="-128"/>
                          <a:ea typeface="游ゴシック" panose="020B0400000000000000" pitchFamily="50" charset="-128"/>
                        </a:rPr>
                        <a:t>-0.5629</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0.34728</a:t>
                      </a:r>
                    </a:p>
                  </a:txBody>
                  <a:tcPr marL="6350" marR="6350" marT="6350" marB="0" anchor="ctr"/>
                </a:tc>
                <a:extLst>
                  <a:ext uri="{0D108BD9-81ED-4DB2-BD59-A6C34878D82A}">
                    <a16:rowId xmlns:a16="http://schemas.microsoft.com/office/drawing/2014/main" val="2719415698"/>
                  </a:ext>
                </a:extLst>
              </a:tr>
              <a:tr h="370840">
                <a:tc>
                  <a:txBody>
                    <a:bodyPr/>
                    <a:lstStyle/>
                    <a:p>
                      <a:pPr algn="ctr" fontAlgn="ctr"/>
                      <a:r>
                        <a:rPr lang="en-US" sz="1100" b="1" i="0" u="none" strike="noStrike">
                          <a:solidFill>
                            <a:srgbClr val="000000"/>
                          </a:solidFill>
                          <a:effectLst/>
                          <a:latin typeface="游ゴシック" panose="020B0400000000000000" pitchFamily="50" charset="-128"/>
                          <a:ea typeface="游ゴシック" panose="020B0400000000000000" pitchFamily="50" charset="-128"/>
                        </a:rPr>
                        <a:t>BAP</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0.18148</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0.08623</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0.00059</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-0.1693</a:t>
                      </a:r>
                    </a:p>
                  </a:txBody>
                  <a:tcPr marL="6350" marR="6350" marT="6350" marB="0" anchor="ctr"/>
                </a:tc>
                <a:extLst>
                  <a:ext uri="{0D108BD9-81ED-4DB2-BD59-A6C34878D82A}">
                    <a16:rowId xmlns:a16="http://schemas.microsoft.com/office/drawing/2014/main" val="3319881684"/>
                  </a:ext>
                </a:extLst>
              </a:tr>
              <a:tr h="370840">
                <a:tc>
                  <a:txBody>
                    <a:bodyPr/>
                    <a:lstStyle/>
                    <a:p>
                      <a:pPr algn="ctr" fontAlgn="ctr"/>
                      <a:r>
                        <a:rPr lang="en-US" sz="1100" b="1" i="0" u="none" strike="noStrike">
                          <a:solidFill>
                            <a:srgbClr val="000000"/>
                          </a:solidFill>
                          <a:effectLst/>
                          <a:latin typeface="游ゴシック" panose="020B0400000000000000" pitchFamily="50" charset="-128"/>
                          <a:ea typeface="游ゴシック" panose="020B0400000000000000" pitchFamily="50" charset="-128"/>
                        </a:rPr>
                        <a:t>OSI</a:t>
                      </a:r>
                    </a:p>
                  </a:txBody>
                  <a:tcPr marL="6350" marR="6350" marT="6350" marB="0" anchor="ctr"/>
                </a:tc>
                <a:tc>
                  <a:txBody>
                    <a:bodyPr/>
                    <a:lstStyle/>
                    <a:p>
                      <a:pPr algn="ctr" fontAlgn="ctr"/>
                      <a:r>
                        <a:rPr lang="en-US" altLang="ja-JP" sz="1100" b="1" i="0" u="none" strike="noStrike" dirty="0">
                          <a:solidFill>
                            <a:srgbClr val="0070C0"/>
                          </a:solidFill>
                          <a:effectLst/>
                          <a:latin typeface="游ゴシック" panose="020B0400000000000000" pitchFamily="50" charset="-128"/>
                          <a:ea typeface="游ゴシック" panose="020B0400000000000000" pitchFamily="50" charset="-128"/>
                        </a:rPr>
                        <a:t>-0.744</a:t>
                      </a:r>
                    </a:p>
                  </a:txBody>
                  <a:tcPr marL="6350" marR="6350" marT="6350" marB="0" anchor="ctr"/>
                </a:tc>
                <a:tc>
                  <a:txBody>
                    <a:bodyPr/>
                    <a:lstStyle/>
                    <a:p>
                      <a:pPr algn="ctr" fontAlgn="ctr"/>
                      <a:r>
                        <a:rPr lang="en-US" altLang="ja-JP" sz="1100" b="1" i="0" u="none" strike="noStrike" dirty="0">
                          <a:solidFill>
                            <a:srgbClr val="0070C0"/>
                          </a:solidFill>
                          <a:effectLst/>
                          <a:latin typeface="游ゴシック" panose="020B0400000000000000" pitchFamily="50" charset="-128"/>
                          <a:ea typeface="游ゴシック" panose="020B0400000000000000" pitchFamily="50" charset="-128"/>
                        </a:rPr>
                        <a:t>-0.446</a:t>
                      </a:r>
                    </a:p>
                  </a:txBody>
                  <a:tcPr marL="6350" marR="6350" marT="6350" marB="0" anchor="ctr"/>
                </a:tc>
                <a:tc>
                  <a:txBody>
                    <a:bodyPr/>
                    <a:lstStyle/>
                    <a:p>
                      <a:pPr algn="ctr" fontAlgn="ctr"/>
                      <a:r>
                        <a:rPr lang="en-US" altLang="ja-JP" sz="1100" b="1" i="0" u="none" strike="noStrike" dirty="0">
                          <a:solidFill>
                            <a:srgbClr val="0070C0"/>
                          </a:solidFill>
                          <a:effectLst/>
                          <a:latin typeface="游ゴシック" panose="020B0400000000000000" pitchFamily="50" charset="-128"/>
                          <a:ea typeface="游ゴシック" panose="020B0400000000000000" pitchFamily="50" charset="-128"/>
                        </a:rPr>
                        <a:t>-0.4664</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0.34377</a:t>
                      </a:r>
                    </a:p>
                  </a:txBody>
                  <a:tcPr marL="6350" marR="6350" marT="6350" marB="0" anchor="ctr"/>
                </a:tc>
                <a:extLst>
                  <a:ext uri="{0D108BD9-81ED-4DB2-BD59-A6C34878D82A}">
                    <a16:rowId xmlns:a16="http://schemas.microsoft.com/office/drawing/2014/main" val="2801397511"/>
                  </a:ext>
                </a:extLst>
              </a:tr>
              <a:tr h="370840">
                <a:tc>
                  <a:txBody>
                    <a:bodyPr/>
                    <a:lstStyle/>
                    <a:p>
                      <a:pPr algn="ctr" fontAlgn="ctr"/>
                      <a:r>
                        <a:rPr lang="en-US" sz="1100" b="1" i="0" u="none" strike="noStrike">
                          <a:solidFill>
                            <a:srgbClr val="000000"/>
                          </a:solidFill>
                          <a:effectLst/>
                          <a:latin typeface="游ゴシック" panose="020B0400000000000000" pitchFamily="50" charset="-128"/>
                          <a:ea typeface="游ゴシック" panose="020B0400000000000000" pitchFamily="50" charset="-128"/>
                        </a:rPr>
                        <a:t>T-BARs</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0.00474</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0.30982</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0.02225</a:t>
                      </a:r>
                    </a:p>
                  </a:txBody>
                  <a:tcPr marL="6350" marR="6350" marT="6350" marB="0" anchor="ctr"/>
                </a:tc>
                <a:tc>
                  <a:txBody>
                    <a:bodyPr/>
                    <a:lstStyle/>
                    <a:p>
                      <a:pPr algn="ctr" fontAlgn="ctr"/>
                      <a:r>
                        <a:rPr lang="en-US" altLang="ja-JP" sz="1100" b="1" i="0" u="none" strike="noStrike" dirty="0">
                          <a:solidFill>
                            <a:srgbClr val="0070C0"/>
                          </a:solidFill>
                          <a:effectLst/>
                          <a:latin typeface="游ゴシック" panose="020B0400000000000000" pitchFamily="50" charset="-128"/>
                          <a:ea typeface="游ゴシック" panose="020B0400000000000000" pitchFamily="50" charset="-128"/>
                        </a:rPr>
                        <a:t>-0.6263</a:t>
                      </a:r>
                    </a:p>
                  </a:txBody>
                  <a:tcPr marL="6350" marR="6350" marT="6350" marB="0" anchor="ctr"/>
                </a:tc>
                <a:extLst>
                  <a:ext uri="{0D108BD9-81ED-4DB2-BD59-A6C34878D82A}">
                    <a16:rowId xmlns:a16="http://schemas.microsoft.com/office/drawing/2014/main" val="1897481747"/>
                  </a:ext>
                </a:extLst>
              </a:tr>
              <a:tr h="370840">
                <a:tc>
                  <a:txBody>
                    <a:bodyPr/>
                    <a:lstStyle/>
                    <a:p>
                      <a:pPr algn="ctr" fontAlgn="ctr"/>
                      <a:r>
                        <a:rPr lang="en-US" sz="1100" b="1" i="0" u="none" strike="noStrike">
                          <a:solidFill>
                            <a:srgbClr val="000000"/>
                          </a:solidFill>
                          <a:effectLst/>
                          <a:latin typeface="游ゴシック" panose="020B0400000000000000" pitchFamily="50" charset="-128"/>
                          <a:ea typeface="游ゴシック" panose="020B0400000000000000" pitchFamily="50" charset="-128"/>
                        </a:rPr>
                        <a:t>SH</a:t>
                      </a:r>
                    </a:p>
                  </a:txBody>
                  <a:tcPr marL="6350" marR="6350" marT="6350" marB="0" anchor="ctr"/>
                </a:tc>
                <a:tc>
                  <a:txBody>
                    <a:bodyPr/>
                    <a:lstStyle/>
                    <a:p>
                      <a:pPr algn="ctr" fontAlgn="ctr"/>
                      <a:r>
                        <a:rPr lang="en-US" altLang="ja-JP" sz="1100" b="1" i="0" u="none" strike="noStrike" dirty="0">
                          <a:solidFill>
                            <a:srgbClr val="FF0000"/>
                          </a:solidFill>
                          <a:effectLst/>
                          <a:latin typeface="游ゴシック" panose="020B0400000000000000" pitchFamily="50" charset="-128"/>
                          <a:ea typeface="游ゴシック" panose="020B0400000000000000" pitchFamily="50" charset="-128"/>
                        </a:rPr>
                        <a:t>0.68638</a:t>
                      </a:r>
                    </a:p>
                  </a:txBody>
                  <a:tcPr marL="6350" marR="6350" marT="6350" marB="0" anchor="ctr"/>
                </a:tc>
                <a:tc>
                  <a:txBody>
                    <a:bodyPr/>
                    <a:lstStyle/>
                    <a:p>
                      <a:pPr algn="ctr" fontAlgn="ctr"/>
                      <a:r>
                        <a:rPr lang="en-US" altLang="ja-JP" sz="1100" b="1" i="0" u="none" strike="noStrike" dirty="0">
                          <a:solidFill>
                            <a:srgbClr val="FF0000"/>
                          </a:solidFill>
                          <a:effectLst/>
                          <a:latin typeface="游ゴシック" panose="020B0400000000000000" pitchFamily="50" charset="-128"/>
                          <a:ea typeface="游ゴシック" panose="020B0400000000000000" pitchFamily="50" charset="-128"/>
                        </a:rPr>
                        <a:t>0.56126</a:t>
                      </a:r>
                    </a:p>
                  </a:txBody>
                  <a:tcPr marL="6350" marR="6350" marT="6350" marB="0" anchor="ctr"/>
                </a:tc>
                <a:tc>
                  <a:txBody>
                    <a:bodyPr/>
                    <a:lstStyle/>
                    <a:p>
                      <a:pPr algn="ctr" fontAlgn="ctr"/>
                      <a:r>
                        <a:rPr lang="en-US" altLang="ja-JP" sz="1100" b="1" i="0" u="none" strike="noStrike" dirty="0">
                          <a:solidFill>
                            <a:srgbClr val="FF0000"/>
                          </a:solidFill>
                          <a:effectLst/>
                          <a:latin typeface="游ゴシック" panose="020B0400000000000000" pitchFamily="50" charset="-128"/>
                          <a:ea typeface="游ゴシック" panose="020B0400000000000000" pitchFamily="50" charset="-128"/>
                        </a:rPr>
                        <a:t>0.62721</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-0.2948</a:t>
                      </a:r>
                    </a:p>
                  </a:txBody>
                  <a:tcPr marL="6350" marR="6350" marT="6350" marB="0" anchor="ctr"/>
                </a:tc>
                <a:extLst>
                  <a:ext uri="{0D108BD9-81ED-4DB2-BD59-A6C34878D82A}">
                    <a16:rowId xmlns:a16="http://schemas.microsoft.com/office/drawing/2014/main" val="502577568"/>
                  </a:ext>
                </a:extLst>
              </a:tr>
            </a:tbl>
          </a:graphicData>
        </a:graphic>
      </p:graphicFrame>
      <p:graphicFrame>
        <p:nvGraphicFramePr>
          <p:cNvPr id="18" name="表 17">
            <a:extLst>
              <a:ext uri="{FF2B5EF4-FFF2-40B4-BE49-F238E27FC236}">
                <a16:creationId xmlns:a16="http://schemas.microsoft.com/office/drawing/2014/main" id="{E4078707-0C4D-449D-90EF-E87742967962}"/>
              </a:ext>
            </a:extLst>
          </p:cNvPr>
          <p:cNvGraphicFramePr>
            <a:graphicFrameLocks noGrp="1"/>
          </p:cNvGraphicFramePr>
          <p:nvPr>
            <p:extLst>
              <p:ext uri="{D42A27DB-BD31-4B8C-83A1-F6EECF244321}">
                <p14:modId xmlns:p14="http://schemas.microsoft.com/office/powerpoint/2010/main" val="299537911"/>
              </p:ext>
            </p:extLst>
          </p:nvPr>
        </p:nvGraphicFramePr>
        <p:xfrm>
          <a:off x="4622178" y="4105301"/>
          <a:ext cx="3478214" cy="2225040"/>
        </p:xfrm>
        <a:graphic>
          <a:graphicData uri="http://schemas.openxmlformats.org/drawingml/2006/table">
            <a:tbl>
              <a:tblPr firstRow="1" bandRow="1">
                <a:tableStyleId>{5C22544A-7EE6-4342-B048-85BDC9FD1C3A}</a:tableStyleId>
              </a:tblPr>
              <a:tblGrid>
                <a:gridCol w="750888">
                  <a:extLst>
                    <a:ext uri="{9D8B030D-6E8A-4147-A177-3AD203B41FA5}">
                      <a16:colId xmlns:a16="http://schemas.microsoft.com/office/drawing/2014/main" val="847492178"/>
                    </a:ext>
                  </a:extLst>
                </a:gridCol>
                <a:gridCol w="706438">
                  <a:extLst>
                    <a:ext uri="{9D8B030D-6E8A-4147-A177-3AD203B41FA5}">
                      <a16:colId xmlns:a16="http://schemas.microsoft.com/office/drawing/2014/main" val="2969181983"/>
                    </a:ext>
                  </a:extLst>
                </a:gridCol>
                <a:gridCol w="750888">
                  <a:extLst>
                    <a:ext uri="{9D8B030D-6E8A-4147-A177-3AD203B41FA5}">
                      <a16:colId xmlns:a16="http://schemas.microsoft.com/office/drawing/2014/main" val="2119078136"/>
                    </a:ext>
                  </a:extLst>
                </a:gridCol>
                <a:gridCol w="701675">
                  <a:extLst>
                    <a:ext uri="{9D8B030D-6E8A-4147-A177-3AD203B41FA5}">
                      <a16:colId xmlns:a16="http://schemas.microsoft.com/office/drawing/2014/main" val="479736270"/>
                    </a:ext>
                  </a:extLst>
                </a:gridCol>
                <a:gridCol w="568325">
                  <a:extLst>
                    <a:ext uri="{9D8B030D-6E8A-4147-A177-3AD203B41FA5}">
                      <a16:colId xmlns:a16="http://schemas.microsoft.com/office/drawing/2014/main" val="3361832889"/>
                    </a:ext>
                  </a:extLst>
                </a:gridCol>
              </a:tblGrid>
              <a:tr h="370840">
                <a:tc>
                  <a:txBody>
                    <a:bodyPr/>
                    <a:lstStyle/>
                    <a:p>
                      <a:pPr algn="ctr" fontAlgn="ctr"/>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高月齢群</a:t>
                      </a:r>
                    </a:p>
                  </a:txBody>
                  <a:tcPr marL="6350" marR="6350" marT="6350" marB="0" anchor="ctr"/>
                </a:tc>
                <a:tc>
                  <a:txBody>
                    <a:bodyPr/>
                    <a:lstStyle/>
                    <a:p>
                      <a:pPr algn="ctr" fontAlgn="ctr"/>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ビタミン</a:t>
                      </a: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A</a:t>
                      </a:r>
                      <a:endParaRPr 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fontAlgn="ctr"/>
                      <a:r>
                        <a:rPr lang="el-GR" sz="1100" b="1" i="0" u="none" strike="noStrike" dirty="0">
                          <a:solidFill>
                            <a:srgbClr val="000000"/>
                          </a:solidFill>
                          <a:effectLst/>
                          <a:latin typeface="游ゴシック" panose="020B0400000000000000" pitchFamily="50" charset="-128"/>
                          <a:ea typeface="游ゴシック" panose="020B0400000000000000" pitchFamily="50" charset="-128"/>
                        </a:rPr>
                        <a:t>β</a:t>
                      </a:r>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カロテン</a:t>
                      </a:r>
                    </a:p>
                  </a:txBody>
                  <a:tcPr marL="6350" marR="6350" marT="6350" marB="0" anchor="ctr"/>
                </a:tc>
                <a:tc>
                  <a:txBody>
                    <a:bodyPr/>
                    <a:lstStyle/>
                    <a:p>
                      <a:pPr algn="ctr" fontAlgn="ctr"/>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ビタミン</a:t>
                      </a: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E</a:t>
                      </a:r>
                      <a:endParaRPr 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fontAlgn="ctr"/>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セレン</a:t>
                      </a:r>
                    </a:p>
                  </a:txBody>
                  <a:tcPr marL="6350" marR="6350" marT="6350" marB="0" anchor="ctr"/>
                </a:tc>
                <a:extLst>
                  <a:ext uri="{0D108BD9-81ED-4DB2-BD59-A6C34878D82A}">
                    <a16:rowId xmlns:a16="http://schemas.microsoft.com/office/drawing/2014/main" val="3557194603"/>
                  </a:ext>
                </a:extLst>
              </a:tr>
              <a:tr h="370840">
                <a:tc>
                  <a:txBody>
                    <a:bodyPr/>
                    <a:lstStyle/>
                    <a:p>
                      <a:pPr algn="ctr" fontAlgn="ctr"/>
                      <a:r>
                        <a:rPr lang="en-US" sz="1100" b="1" i="0" u="none" strike="noStrike">
                          <a:solidFill>
                            <a:srgbClr val="000000"/>
                          </a:solidFill>
                          <a:effectLst/>
                          <a:latin typeface="游ゴシック" panose="020B0400000000000000" pitchFamily="50" charset="-128"/>
                          <a:ea typeface="游ゴシック" panose="020B0400000000000000" pitchFamily="50" charset="-128"/>
                        </a:rPr>
                        <a:t>d-ROMs</a:t>
                      </a:r>
                    </a:p>
                  </a:txBody>
                  <a:tcPr marL="6350" marR="6350" marT="6350" marB="0" anchor="ctr"/>
                </a:tc>
                <a:tc>
                  <a:txBody>
                    <a:bodyPr/>
                    <a:lstStyle/>
                    <a:p>
                      <a:pPr algn="ctr" fontAlgn="ctr"/>
                      <a:r>
                        <a:rPr lang="en-US" altLang="ja-JP" sz="1100" b="1" i="0" u="none" strike="noStrike" dirty="0">
                          <a:solidFill>
                            <a:srgbClr val="0070C0"/>
                          </a:solidFill>
                          <a:effectLst/>
                          <a:latin typeface="游ゴシック" panose="020B0400000000000000" pitchFamily="50" charset="-128"/>
                          <a:ea typeface="游ゴシック" panose="020B0400000000000000" pitchFamily="50" charset="-128"/>
                        </a:rPr>
                        <a:t>-0.4382</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-0.1268</a:t>
                      </a:r>
                    </a:p>
                  </a:txBody>
                  <a:tcPr marL="6350" marR="6350" marT="6350" marB="0" anchor="ct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-0.0824</a:t>
                      </a:r>
                    </a:p>
                  </a:txBody>
                  <a:tcPr marL="6350" marR="6350" marT="6350" marB="0" anchor="ctr"/>
                </a:tc>
                <a:tc>
                  <a:txBody>
                    <a:bodyPr/>
                    <a:lstStyle/>
                    <a:p>
                      <a:pPr algn="ctr" fontAlgn="ctr"/>
                      <a:r>
                        <a:rPr lang="en-US" altLang="ja-JP" sz="1100" b="1" i="0" u="none" strike="noStrike" dirty="0">
                          <a:solidFill>
                            <a:srgbClr val="FF0000"/>
                          </a:solidFill>
                          <a:effectLst/>
                          <a:latin typeface="游ゴシック" panose="020B0400000000000000" pitchFamily="50" charset="-128"/>
                          <a:ea typeface="游ゴシック" panose="020B0400000000000000" pitchFamily="50" charset="-128"/>
                        </a:rPr>
                        <a:t>0.48427</a:t>
                      </a:r>
                    </a:p>
                  </a:txBody>
                  <a:tcPr marL="6350" marR="6350" marT="6350" marB="0" anchor="ctr"/>
                </a:tc>
                <a:extLst>
                  <a:ext uri="{0D108BD9-81ED-4DB2-BD59-A6C34878D82A}">
                    <a16:rowId xmlns:a16="http://schemas.microsoft.com/office/drawing/2014/main" val="2719415698"/>
                  </a:ext>
                </a:extLst>
              </a:tr>
              <a:tr h="370840">
                <a:tc>
                  <a:txBody>
                    <a:bodyPr/>
                    <a:lstStyle/>
                    <a:p>
                      <a:pPr algn="ctr" fontAlgn="ctr"/>
                      <a:r>
                        <a:rPr lang="en-US" sz="1100" b="1" i="0" u="none" strike="noStrike" dirty="0">
                          <a:solidFill>
                            <a:srgbClr val="000000"/>
                          </a:solidFill>
                          <a:effectLst/>
                          <a:latin typeface="游ゴシック" panose="020B0400000000000000" pitchFamily="50" charset="-128"/>
                          <a:ea typeface="游ゴシック" panose="020B0400000000000000" pitchFamily="50" charset="-128"/>
                        </a:rPr>
                        <a:t>BAP</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-0.293</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-0.0081</a:t>
                      </a:r>
                    </a:p>
                  </a:txBody>
                  <a:tcPr marL="6350" marR="6350" marT="6350" marB="0" anchor="ct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0.01133</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-0.2074</a:t>
                      </a:r>
                    </a:p>
                  </a:txBody>
                  <a:tcPr marL="6350" marR="6350" marT="6350" marB="0" anchor="ctr"/>
                </a:tc>
                <a:extLst>
                  <a:ext uri="{0D108BD9-81ED-4DB2-BD59-A6C34878D82A}">
                    <a16:rowId xmlns:a16="http://schemas.microsoft.com/office/drawing/2014/main" val="3319881684"/>
                  </a:ext>
                </a:extLst>
              </a:tr>
              <a:tr h="370840">
                <a:tc>
                  <a:txBody>
                    <a:bodyPr/>
                    <a:lstStyle/>
                    <a:p>
                      <a:pPr algn="ctr" fontAlgn="ctr"/>
                      <a:r>
                        <a:rPr lang="en-US" sz="1100" b="1" i="0" u="none" strike="noStrike">
                          <a:solidFill>
                            <a:srgbClr val="000000"/>
                          </a:solidFill>
                          <a:effectLst/>
                          <a:latin typeface="游ゴシック" panose="020B0400000000000000" pitchFamily="50" charset="-128"/>
                          <a:ea typeface="游ゴシック" panose="020B0400000000000000" pitchFamily="50" charset="-128"/>
                        </a:rPr>
                        <a:t>OSI</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-0.3601</a:t>
                      </a:r>
                    </a:p>
                  </a:txBody>
                  <a:tcPr marL="6350" marR="6350" marT="6350" marB="0" anchor="ct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-0.152</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-0.1356</a:t>
                      </a:r>
                    </a:p>
                  </a:txBody>
                  <a:tcPr marL="6350" marR="6350" marT="6350" marB="0" anchor="ctr"/>
                </a:tc>
                <a:tc>
                  <a:txBody>
                    <a:bodyPr/>
                    <a:lstStyle/>
                    <a:p>
                      <a:pPr algn="ctr" fontAlgn="ctr"/>
                      <a:r>
                        <a:rPr lang="en-US" altLang="ja-JP" sz="1100" b="1" i="0" u="none" strike="noStrike" dirty="0">
                          <a:solidFill>
                            <a:srgbClr val="FF0000"/>
                          </a:solidFill>
                          <a:effectLst/>
                          <a:latin typeface="游ゴシック" panose="020B0400000000000000" pitchFamily="50" charset="-128"/>
                          <a:ea typeface="游ゴシック" panose="020B0400000000000000" pitchFamily="50" charset="-128"/>
                        </a:rPr>
                        <a:t>0.57363</a:t>
                      </a:r>
                    </a:p>
                  </a:txBody>
                  <a:tcPr marL="6350" marR="6350" marT="6350" marB="0" anchor="ctr"/>
                </a:tc>
                <a:extLst>
                  <a:ext uri="{0D108BD9-81ED-4DB2-BD59-A6C34878D82A}">
                    <a16:rowId xmlns:a16="http://schemas.microsoft.com/office/drawing/2014/main" val="2801397511"/>
                  </a:ext>
                </a:extLst>
              </a:tr>
              <a:tr h="370840">
                <a:tc>
                  <a:txBody>
                    <a:bodyPr/>
                    <a:lstStyle/>
                    <a:p>
                      <a:pPr algn="ctr" fontAlgn="ctr"/>
                      <a:r>
                        <a:rPr lang="en-US" sz="1100" b="1" i="0" u="none" strike="noStrike">
                          <a:solidFill>
                            <a:srgbClr val="000000"/>
                          </a:solidFill>
                          <a:effectLst/>
                          <a:latin typeface="游ゴシック" panose="020B0400000000000000" pitchFamily="50" charset="-128"/>
                          <a:ea typeface="游ゴシック" panose="020B0400000000000000" pitchFamily="50" charset="-128"/>
                        </a:rPr>
                        <a:t>T-BARs</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-0.3516</a:t>
                      </a:r>
                    </a:p>
                  </a:txBody>
                  <a:tcPr marL="6350" marR="6350" marT="6350" marB="0" anchor="ct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-0.1918</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-0.0698</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-0.0173</a:t>
                      </a:r>
                    </a:p>
                  </a:txBody>
                  <a:tcPr marL="6350" marR="6350" marT="6350" marB="0" anchor="ctr"/>
                </a:tc>
                <a:extLst>
                  <a:ext uri="{0D108BD9-81ED-4DB2-BD59-A6C34878D82A}">
                    <a16:rowId xmlns:a16="http://schemas.microsoft.com/office/drawing/2014/main" val="1897481747"/>
                  </a:ext>
                </a:extLst>
              </a:tr>
              <a:tr h="370840">
                <a:tc>
                  <a:txBody>
                    <a:bodyPr/>
                    <a:lstStyle/>
                    <a:p>
                      <a:pPr algn="ctr" fontAlgn="ctr"/>
                      <a:r>
                        <a:rPr lang="en-US" sz="1100" b="1" i="0" u="none" strike="noStrike">
                          <a:solidFill>
                            <a:srgbClr val="000000"/>
                          </a:solidFill>
                          <a:effectLst/>
                          <a:latin typeface="游ゴシック" panose="020B0400000000000000" pitchFamily="50" charset="-128"/>
                          <a:ea typeface="游ゴシック" panose="020B0400000000000000" pitchFamily="50" charset="-128"/>
                        </a:rPr>
                        <a:t>SH</a:t>
                      </a:r>
                    </a:p>
                  </a:txBody>
                  <a:tcPr marL="6350" marR="6350" marT="6350" marB="0" anchor="ctr"/>
                </a:tc>
                <a:tc>
                  <a:txBody>
                    <a:bodyPr/>
                    <a:lstStyle/>
                    <a:p>
                      <a:pPr algn="ctr" fontAlgn="ctr"/>
                      <a:r>
                        <a:rPr lang="en-US" altLang="ja-JP" sz="1100" b="1" i="0" u="none" strike="noStrike">
                          <a:solidFill>
                            <a:srgbClr val="0070C0"/>
                          </a:solidFill>
                          <a:effectLst/>
                          <a:latin typeface="游ゴシック" panose="020B0400000000000000" pitchFamily="50" charset="-128"/>
                          <a:ea typeface="游ゴシック" panose="020B0400000000000000" pitchFamily="50" charset="-128"/>
                        </a:rPr>
                        <a:t>-0.695</a:t>
                      </a:r>
                    </a:p>
                  </a:txBody>
                  <a:tcPr marL="6350" marR="6350" marT="6350" marB="0" anchor="ctr"/>
                </a:tc>
                <a:tc>
                  <a:txBody>
                    <a:bodyPr/>
                    <a:lstStyle/>
                    <a:p>
                      <a:pPr algn="ctr" fontAlgn="ctr"/>
                      <a:r>
                        <a:rPr lang="en-US" altLang="ja-JP" sz="1100" b="1" i="0" u="none" strike="noStrike">
                          <a:solidFill>
                            <a:srgbClr val="0070C0"/>
                          </a:solidFill>
                          <a:effectLst/>
                          <a:latin typeface="游ゴシック" panose="020B0400000000000000" pitchFamily="50" charset="-128"/>
                          <a:ea typeface="游ゴシック" panose="020B0400000000000000" pitchFamily="50" charset="-128"/>
                        </a:rPr>
                        <a:t>-0.4874</a:t>
                      </a:r>
                    </a:p>
                  </a:txBody>
                  <a:tcPr marL="6350" marR="6350" marT="6350" marB="0" anchor="ctr"/>
                </a:tc>
                <a:tc>
                  <a:txBody>
                    <a:bodyPr/>
                    <a:lstStyle/>
                    <a:p>
                      <a:pPr algn="ctr" fontAlgn="ctr"/>
                      <a:r>
                        <a:rPr lang="en-US" altLang="ja-JP" sz="1100" b="1" i="0" u="none" strike="noStrike" dirty="0">
                          <a:solidFill>
                            <a:srgbClr val="0070C0"/>
                          </a:solidFill>
                          <a:effectLst/>
                          <a:latin typeface="游ゴシック" panose="020B0400000000000000" pitchFamily="50" charset="-128"/>
                          <a:ea typeface="游ゴシック" panose="020B0400000000000000" pitchFamily="50" charset="-128"/>
                        </a:rPr>
                        <a:t>-0.4321</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0.00449</a:t>
                      </a:r>
                    </a:p>
                  </a:txBody>
                  <a:tcPr marL="6350" marR="6350" marT="6350" marB="0" anchor="ctr"/>
                </a:tc>
                <a:extLst>
                  <a:ext uri="{0D108BD9-81ED-4DB2-BD59-A6C34878D82A}">
                    <a16:rowId xmlns:a16="http://schemas.microsoft.com/office/drawing/2014/main" val="502577568"/>
                  </a:ext>
                </a:extLst>
              </a:tr>
            </a:tbl>
          </a:graphicData>
        </a:graphic>
      </p:graphicFrame>
      <p:graphicFrame>
        <p:nvGraphicFramePr>
          <p:cNvPr id="19" name="表 18">
            <a:extLst>
              <a:ext uri="{FF2B5EF4-FFF2-40B4-BE49-F238E27FC236}">
                <a16:creationId xmlns:a16="http://schemas.microsoft.com/office/drawing/2014/main" id="{72314DB0-992C-45E2-B22C-C580F990ECC7}"/>
              </a:ext>
            </a:extLst>
          </p:cNvPr>
          <p:cNvGraphicFramePr>
            <a:graphicFrameLocks noGrp="1"/>
          </p:cNvGraphicFramePr>
          <p:nvPr>
            <p:extLst>
              <p:ext uri="{D42A27DB-BD31-4B8C-83A1-F6EECF244321}">
                <p14:modId xmlns:p14="http://schemas.microsoft.com/office/powerpoint/2010/main" val="2345947392"/>
              </p:ext>
            </p:extLst>
          </p:nvPr>
        </p:nvGraphicFramePr>
        <p:xfrm>
          <a:off x="4622178" y="1466936"/>
          <a:ext cx="3478214" cy="2225040"/>
        </p:xfrm>
        <a:graphic>
          <a:graphicData uri="http://schemas.openxmlformats.org/drawingml/2006/table">
            <a:tbl>
              <a:tblPr firstRow="1" bandRow="1">
                <a:tableStyleId>{5C22544A-7EE6-4342-B048-85BDC9FD1C3A}</a:tableStyleId>
              </a:tblPr>
              <a:tblGrid>
                <a:gridCol w="750888">
                  <a:extLst>
                    <a:ext uri="{9D8B030D-6E8A-4147-A177-3AD203B41FA5}">
                      <a16:colId xmlns:a16="http://schemas.microsoft.com/office/drawing/2014/main" val="847492178"/>
                    </a:ext>
                  </a:extLst>
                </a:gridCol>
                <a:gridCol w="706438">
                  <a:extLst>
                    <a:ext uri="{9D8B030D-6E8A-4147-A177-3AD203B41FA5}">
                      <a16:colId xmlns:a16="http://schemas.microsoft.com/office/drawing/2014/main" val="2969181983"/>
                    </a:ext>
                  </a:extLst>
                </a:gridCol>
                <a:gridCol w="750888">
                  <a:extLst>
                    <a:ext uri="{9D8B030D-6E8A-4147-A177-3AD203B41FA5}">
                      <a16:colId xmlns:a16="http://schemas.microsoft.com/office/drawing/2014/main" val="2119078136"/>
                    </a:ext>
                  </a:extLst>
                </a:gridCol>
                <a:gridCol w="701675">
                  <a:extLst>
                    <a:ext uri="{9D8B030D-6E8A-4147-A177-3AD203B41FA5}">
                      <a16:colId xmlns:a16="http://schemas.microsoft.com/office/drawing/2014/main" val="479736270"/>
                    </a:ext>
                  </a:extLst>
                </a:gridCol>
                <a:gridCol w="568325">
                  <a:extLst>
                    <a:ext uri="{9D8B030D-6E8A-4147-A177-3AD203B41FA5}">
                      <a16:colId xmlns:a16="http://schemas.microsoft.com/office/drawing/2014/main" val="3361832889"/>
                    </a:ext>
                  </a:extLst>
                </a:gridCol>
              </a:tblGrid>
              <a:tr h="370840">
                <a:tc>
                  <a:txBody>
                    <a:bodyPr/>
                    <a:lstStyle/>
                    <a:p>
                      <a:pPr algn="ctr" fontAlgn="ctr"/>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全供試牛群</a:t>
                      </a:r>
                    </a:p>
                  </a:txBody>
                  <a:tcPr marL="6350" marR="6350" marT="6350" marB="0" anchor="ctr"/>
                </a:tc>
                <a:tc>
                  <a:txBody>
                    <a:bodyPr/>
                    <a:lstStyle/>
                    <a:p>
                      <a:pPr algn="ctr" fontAlgn="ctr"/>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ビタミン</a:t>
                      </a: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A</a:t>
                      </a:r>
                      <a:endParaRPr 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fontAlgn="ctr"/>
                      <a:r>
                        <a:rPr lang="el-GR" sz="1100" b="1" i="0" u="none" strike="noStrike" dirty="0">
                          <a:solidFill>
                            <a:srgbClr val="000000"/>
                          </a:solidFill>
                          <a:effectLst/>
                          <a:latin typeface="游ゴシック" panose="020B0400000000000000" pitchFamily="50" charset="-128"/>
                          <a:ea typeface="游ゴシック" panose="020B0400000000000000" pitchFamily="50" charset="-128"/>
                        </a:rPr>
                        <a:t>β</a:t>
                      </a:r>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カロテン</a:t>
                      </a:r>
                    </a:p>
                  </a:txBody>
                  <a:tcPr marL="6350" marR="6350" marT="6350" marB="0" anchor="ctr"/>
                </a:tc>
                <a:tc>
                  <a:txBody>
                    <a:bodyPr/>
                    <a:lstStyle/>
                    <a:p>
                      <a:pPr algn="ctr" fontAlgn="ctr"/>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ビタミン</a:t>
                      </a: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E</a:t>
                      </a:r>
                      <a:endParaRPr 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fontAlgn="ctr"/>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セレン</a:t>
                      </a:r>
                    </a:p>
                  </a:txBody>
                  <a:tcPr marL="6350" marR="6350" marT="6350" marB="0" anchor="ctr"/>
                </a:tc>
                <a:extLst>
                  <a:ext uri="{0D108BD9-81ED-4DB2-BD59-A6C34878D82A}">
                    <a16:rowId xmlns:a16="http://schemas.microsoft.com/office/drawing/2014/main" val="3557194603"/>
                  </a:ext>
                </a:extLst>
              </a:tr>
              <a:tr h="370840">
                <a:tc>
                  <a:txBody>
                    <a:bodyPr/>
                    <a:lstStyle/>
                    <a:p>
                      <a:pPr algn="ctr" fontAlgn="ctr"/>
                      <a:r>
                        <a:rPr lang="en-US" sz="1100" b="1" i="0" u="none" strike="noStrike">
                          <a:solidFill>
                            <a:srgbClr val="000000"/>
                          </a:solidFill>
                          <a:effectLst/>
                          <a:latin typeface="游ゴシック" panose="020B0400000000000000" pitchFamily="50" charset="-128"/>
                          <a:ea typeface="游ゴシック" panose="020B0400000000000000" pitchFamily="50" charset="-128"/>
                        </a:rPr>
                        <a:t>d-ROMs</a:t>
                      </a:r>
                    </a:p>
                  </a:txBody>
                  <a:tcPr marL="6350" marR="6350" marT="6350" marB="0" anchor="ctr"/>
                </a:tc>
                <a:tc>
                  <a:txBody>
                    <a:bodyPr/>
                    <a:lstStyle/>
                    <a:p>
                      <a:pPr algn="ctr" fontAlgn="ctr"/>
                      <a:r>
                        <a:rPr lang="en-US" altLang="ja-JP" sz="1100" b="1" i="0" u="none" strike="noStrike" dirty="0">
                          <a:solidFill>
                            <a:srgbClr val="0070C0"/>
                          </a:solidFill>
                          <a:effectLst/>
                          <a:latin typeface="游ゴシック" panose="020B0400000000000000" pitchFamily="50" charset="-128"/>
                          <a:ea typeface="游ゴシック" panose="020B0400000000000000" pitchFamily="50" charset="-128"/>
                        </a:rPr>
                        <a:t>-0.5486</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-0.2258</a:t>
                      </a:r>
                    </a:p>
                  </a:txBody>
                  <a:tcPr marL="6350" marR="6350" marT="6350" marB="0" anchor="ct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0.20125</a:t>
                      </a:r>
                    </a:p>
                  </a:txBody>
                  <a:tcPr marL="6350" marR="6350" marT="6350" marB="0" anchor="ct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0.1838</a:t>
                      </a:r>
                    </a:p>
                  </a:txBody>
                  <a:tcPr marL="6350" marR="6350" marT="6350" marB="0" anchor="ctr"/>
                </a:tc>
                <a:extLst>
                  <a:ext uri="{0D108BD9-81ED-4DB2-BD59-A6C34878D82A}">
                    <a16:rowId xmlns:a16="http://schemas.microsoft.com/office/drawing/2014/main" val="2719415698"/>
                  </a:ext>
                </a:extLst>
              </a:tr>
              <a:tr h="370840">
                <a:tc>
                  <a:txBody>
                    <a:bodyPr/>
                    <a:lstStyle/>
                    <a:p>
                      <a:pPr algn="ctr" fontAlgn="ctr"/>
                      <a:r>
                        <a:rPr lang="en-US" sz="1100" b="1" i="0" u="none" strike="noStrike">
                          <a:solidFill>
                            <a:srgbClr val="000000"/>
                          </a:solidFill>
                          <a:effectLst/>
                          <a:latin typeface="游ゴシック" panose="020B0400000000000000" pitchFamily="50" charset="-128"/>
                          <a:ea typeface="游ゴシック" panose="020B0400000000000000" pitchFamily="50" charset="-128"/>
                        </a:rPr>
                        <a:t>BAP</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0.14068</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0.11489</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-0.1073</a:t>
                      </a:r>
                    </a:p>
                  </a:txBody>
                  <a:tcPr marL="6350" marR="6350" marT="6350" marB="0" anchor="ct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0.05752</a:t>
                      </a:r>
                    </a:p>
                  </a:txBody>
                  <a:tcPr marL="6350" marR="6350" marT="6350" marB="0" anchor="ctr"/>
                </a:tc>
                <a:extLst>
                  <a:ext uri="{0D108BD9-81ED-4DB2-BD59-A6C34878D82A}">
                    <a16:rowId xmlns:a16="http://schemas.microsoft.com/office/drawing/2014/main" val="3319881684"/>
                  </a:ext>
                </a:extLst>
              </a:tr>
              <a:tr h="370840">
                <a:tc>
                  <a:txBody>
                    <a:bodyPr/>
                    <a:lstStyle/>
                    <a:p>
                      <a:pPr algn="ctr" fontAlgn="ctr"/>
                      <a:r>
                        <a:rPr lang="en-US" sz="1100" b="1" i="0" u="none" strike="noStrike">
                          <a:solidFill>
                            <a:srgbClr val="000000"/>
                          </a:solidFill>
                          <a:effectLst/>
                          <a:latin typeface="游ゴシック" panose="020B0400000000000000" pitchFamily="50" charset="-128"/>
                          <a:ea typeface="游ゴシック" panose="020B0400000000000000" pitchFamily="50" charset="-128"/>
                        </a:rPr>
                        <a:t>OSI</a:t>
                      </a:r>
                    </a:p>
                  </a:txBody>
                  <a:tcPr marL="6350" marR="6350" marT="6350" marB="0" anchor="ctr"/>
                </a:tc>
                <a:tc>
                  <a:txBody>
                    <a:bodyPr/>
                    <a:lstStyle/>
                    <a:p>
                      <a:pPr algn="ctr" fontAlgn="ctr"/>
                      <a:r>
                        <a:rPr lang="en-US" altLang="ja-JP" sz="1100" b="1" i="0" u="none" strike="noStrike" dirty="0">
                          <a:solidFill>
                            <a:srgbClr val="0070C0"/>
                          </a:solidFill>
                          <a:effectLst/>
                          <a:latin typeface="游ゴシック" panose="020B0400000000000000" pitchFamily="50" charset="-128"/>
                          <a:ea typeface="游ゴシック" panose="020B0400000000000000" pitchFamily="50" charset="-128"/>
                        </a:rPr>
                        <a:t>-0.5843</a:t>
                      </a:r>
                    </a:p>
                  </a:txBody>
                  <a:tcPr marL="6350" marR="6350" marT="6350" marB="0" anchor="ct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-0.261</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0.21885</a:t>
                      </a:r>
                    </a:p>
                  </a:txBody>
                  <a:tcPr marL="6350" marR="6350" marT="6350" marB="0" anchor="ct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0.18023</a:t>
                      </a:r>
                    </a:p>
                  </a:txBody>
                  <a:tcPr marL="6350" marR="6350" marT="6350" marB="0" anchor="ctr"/>
                </a:tc>
                <a:extLst>
                  <a:ext uri="{0D108BD9-81ED-4DB2-BD59-A6C34878D82A}">
                    <a16:rowId xmlns:a16="http://schemas.microsoft.com/office/drawing/2014/main" val="2801397511"/>
                  </a:ext>
                </a:extLst>
              </a:tr>
              <a:tr h="370840">
                <a:tc>
                  <a:txBody>
                    <a:bodyPr/>
                    <a:lstStyle/>
                    <a:p>
                      <a:pPr algn="ctr" fontAlgn="ctr"/>
                      <a:r>
                        <a:rPr lang="en-US" sz="1100" b="1" i="0" u="none" strike="noStrike">
                          <a:solidFill>
                            <a:srgbClr val="000000"/>
                          </a:solidFill>
                          <a:effectLst/>
                          <a:latin typeface="游ゴシック" panose="020B0400000000000000" pitchFamily="50" charset="-128"/>
                          <a:ea typeface="游ゴシック" panose="020B0400000000000000" pitchFamily="50" charset="-128"/>
                        </a:rPr>
                        <a:t>T-BARs</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-0.3659</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-0.229</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0.25246</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-0.1093</a:t>
                      </a:r>
                    </a:p>
                  </a:txBody>
                  <a:tcPr marL="6350" marR="6350" marT="6350" marB="0" anchor="ctr"/>
                </a:tc>
                <a:extLst>
                  <a:ext uri="{0D108BD9-81ED-4DB2-BD59-A6C34878D82A}">
                    <a16:rowId xmlns:a16="http://schemas.microsoft.com/office/drawing/2014/main" val="1897481747"/>
                  </a:ext>
                </a:extLst>
              </a:tr>
              <a:tr h="370840">
                <a:tc>
                  <a:txBody>
                    <a:bodyPr/>
                    <a:lstStyle/>
                    <a:p>
                      <a:pPr algn="ctr" fontAlgn="ctr"/>
                      <a:r>
                        <a:rPr lang="en-US" sz="1100" b="1" i="0" u="none" strike="noStrike">
                          <a:solidFill>
                            <a:srgbClr val="000000"/>
                          </a:solidFill>
                          <a:effectLst/>
                          <a:latin typeface="游ゴシック" panose="020B0400000000000000" pitchFamily="50" charset="-128"/>
                          <a:ea typeface="游ゴシック" panose="020B0400000000000000" pitchFamily="50" charset="-128"/>
                        </a:rPr>
                        <a:t>SH</a:t>
                      </a:r>
                    </a:p>
                  </a:txBody>
                  <a:tcPr marL="6350" marR="6350" marT="6350" marB="0" anchor="ctr"/>
                </a:tc>
                <a:tc>
                  <a:txBody>
                    <a:bodyPr/>
                    <a:lstStyle/>
                    <a:p>
                      <a:pPr algn="ctr" fontAlgn="ctr"/>
                      <a:r>
                        <a:rPr lang="en-US" altLang="ja-JP" sz="1100" b="1" i="0" u="none" strike="noStrike" dirty="0">
                          <a:solidFill>
                            <a:srgbClr val="0070C0"/>
                          </a:solidFill>
                          <a:effectLst/>
                          <a:latin typeface="游ゴシック" panose="020B0400000000000000" pitchFamily="50" charset="-128"/>
                          <a:ea typeface="游ゴシック" panose="020B0400000000000000" pitchFamily="50" charset="-128"/>
                        </a:rPr>
                        <a:t>-0.725</a:t>
                      </a:r>
                    </a:p>
                  </a:txBody>
                  <a:tcPr marL="6350" marR="6350" marT="6350" marB="0" anchor="ctr"/>
                </a:tc>
                <a:tc>
                  <a:txBody>
                    <a:bodyPr/>
                    <a:lstStyle/>
                    <a:p>
                      <a:pPr algn="ctr" fontAlgn="ctr"/>
                      <a:r>
                        <a:rPr lang="en-US" altLang="ja-JP" sz="1100" b="1" i="0" u="none" strike="noStrike" dirty="0">
                          <a:solidFill>
                            <a:srgbClr val="0070C0"/>
                          </a:solidFill>
                          <a:effectLst/>
                          <a:latin typeface="游ゴシック" panose="020B0400000000000000" pitchFamily="50" charset="-128"/>
                          <a:ea typeface="游ゴシック" panose="020B0400000000000000" pitchFamily="50" charset="-128"/>
                        </a:rPr>
                        <a:t>-0.6236</a:t>
                      </a:r>
                    </a:p>
                  </a:txBody>
                  <a:tcPr marL="6350" marR="6350" marT="6350" marB="0" anchor="ctr"/>
                </a:tc>
                <a:tc>
                  <a:txBody>
                    <a:bodyPr/>
                    <a:lstStyle/>
                    <a:p>
                      <a:pPr algn="ctr" fontAlgn="ctr"/>
                      <a:r>
                        <a:rPr lang="en-US" altLang="ja-JP" sz="1100" b="1" i="0" u="none" strike="noStrike" dirty="0">
                          <a:solidFill>
                            <a:srgbClr val="FF0000"/>
                          </a:solidFill>
                          <a:effectLst/>
                          <a:latin typeface="游ゴシック" panose="020B0400000000000000" pitchFamily="50" charset="-128"/>
                          <a:ea typeface="游ゴシック" panose="020B0400000000000000" pitchFamily="50" charset="-128"/>
                        </a:rPr>
                        <a:t>0.48323</a:t>
                      </a:r>
                    </a:p>
                  </a:txBody>
                  <a:tcPr marL="6350" marR="6350" marT="6350" marB="0" anchor="ct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-0.1204</a:t>
                      </a:r>
                    </a:p>
                  </a:txBody>
                  <a:tcPr marL="6350" marR="6350" marT="6350" marB="0" anchor="ctr"/>
                </a:tc>
                <a:extLst>
                  <a:ext uri="{0D108BD9-81ED-4DB2-BD59-A6C34878D82A}">
                    <a16:rowId xmlns:a16="http://schemas.microsoft.com/office/drawing/2014/main" val="502577568"/>
                  </a:ext>
                </a:extLst>
              </a:tr>
            </a:tbl>
          </a:graphicData>
        </a:graphic>
      </p:graphicFrame>
      <p:sp>
        <p:nvSpPr>
          <p:cNvPr id="3" name="テキスト ボックス 2">
            <a:extLst>
              <a:ext uri="{FF2B5EF4-FFF2-40B4-BE49-F238E27FC236}">
                <a16:creationId xmlns:a16="http://schemas.microsoft.com/office/drawing/2014/main" id="{0DA3A852-EFF8-4600-8234-BF64720FD6C8}"/>
              </a:ext>
            </a:extLst>
          </p:cNvPr>
          <p:cNvSpPr txBox="1"/>
          <p:nvPr/>
        </p:nvSpPr>
        <p:spPr>
          <a:xfrm>
            <a:off x="507378" y="1052736"/>
            <a:ext cx="877163" cy="369332"/>
          </a:xfrm>
          <a:prstGeom prst="rect">
            <a:avLst/>
          </a:prstGeom>
          <a:noFill/>
        </p:spPr>
        <p:txBody>
          <a:bodyPr wrap="none" rtlCol="0">
            <a:spAutoFit/>
          </a:bodyPr>
          <a:lstStyle/>
          <a:p>
            <a:r>
              <a:rPr lang="ja-JP" altLang="en-US" b="1" dirty="0"/>
              <a:t>対照区</a:t>
            </a:r>
            <a:endParaRPr kumimoji="1" lang="ja-JP" altLang="en-US" b="1" dirty="0"/>
          </a:p>
        </p:txBody>
      </p:sp>
      <p:sp>
        <p:nvSpPr>
          <p:cNvPr id="7" name="テキスト ボックス 6">
            <a:extLst>
              <a:ext uri="{FF2B5EF4-FFF2-40B4-BE49-F238E27FC236}">
                <a16:creationId xmlns:a16="http://schemas.microsoft.com/office/drawing/2014/main" id="{7E76639F-C95A-442A-BB69-46D1971144D0}"/>
              </a:ext>
            </a:extLst>
          </p:cNvPr>
          <p:cNvSpPr txBox="1"/>
          <p:nvPr/>
        </p:nvSpPr>
        <p:spPr>
          <a:xfrm>
            <a:off x="4622178" y="1052736"/>
            <a:ext cx="877163" cy="369332"/>
          </a:xfrm>
          <a:prstGeom prst="rect">
            <a:avLst/>
          </a:prstGeom>
          <a:noFill/>
        </p:spPr>
        <p:txBody>
          <a:bodyPr wrap="none" rtlCol="0">
            <a:spAutoFit/>
          </a:bodyPr>
          <a:lstStyle/>
          <a:p>
            <a:r>
              <a:rPr kumimoji="1" lang="ja-JP" altLang="en-US" b="1" dirty="0"/>
              <a:t>試験区</a:t>
            </a:r>
          </a:p>
        </p:txBody>
      </p:sp>
    </p:spTree>
    <p:extLst>
      <p:ext uri="{BB962C8B-B14F-4D97-AF65-F5344CB8AC3E}">
        <p14:creationId xmlns:p14="http://schemas.microsoft.com/office/powerpoint/2010/main" val="384086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a:xfrm>
            <a:off x="5865813" y="6400800"/>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pic>
        <p:nvPicPr>
          <p:cNvPr id="5"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bwMode="auto">
          <a:xfrm>
            <a:off x="457200" y="457200"/>
            <a:ext cx="7643192" cy="7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r>
              <a:rPr lang="ja-JP" altLang="en-US" sz="4000" b="1" kern="0" dirty="0"/>
              <a:t>成績</a:t>
            </a:r>
            <a:r>
              <a:rPr lang="en-US" altLang="ja-JP" sz="4000" b="1" kern="0" dirty="0"/>
              <a:t>:</a:t>
            </a:r>
            <a:r>
              <a:rPr lang="ja-JP" altLang="en-US" sz="4000" b="1" kern="0" dirty="0"/>
              <a:t>ビタミン</a:t>
            </a:r>
            <a:r>
              <a:rPr lang="en-US" altLang="ja-JP" sz="4000" b="1" kern="0" dirty="0"/>
              <a:t>E </a:t>
            </a:r>
            <a:endParaRPr lang="ja-JP" altLang="en-US" sz="4000" b="1" kern="0" dirty="0"/>
          </a:p>
        </p:txBody>
      </p:sp>
      <p:graphicFrame>
        <p:nvGraphicFramePr>
          <p:cNvPr id="17" name="グラフ 16">
            <a:extLst>
              <a:ext uri="{FF2B5EF4-FFF2-40B4-BE49-F238E27FC236}">
                <a16:creationId xmlns:a16="http://schemas.microsoft.com/office/drawing/2014/main" id="{FA2E8F43-D1BE-4787-BB0D-4E028D3EE0A7}"/>
              </a:ext>
            </a:extLst>
          </p:cNvPr>
          <p:cNvGraphicFramePr>
            <a:graphicFrameLocks/>
          </p:cNvGraphicFramePr>
          <p:nvPr>
            <p:extLst>
              <p:ext uri="{D42A27DB-BD31-4B8C-83A1-F6EECF244321}">
                <p14:modId xmlns:p14="http://schemas.microsoft.com/office/powerpoint/2010/main" val="1342216857"/>
              </p:ext>
            </p:extLst>
          </p:nvPr>
        </p:nvGraphicFramePr>
        <p:xfrm>
          <a:off x="0" y="2636912"/>
          <a:ext cx="4572000" cy="3038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グラフ 17">
            <a:extLst>
              <a:ext uri="{FF2B5EF4-FFF2-40B4-BE49-F238E27FC236}">
                <a16:creationId xmlns:a16="http://schemas.microsoft.com/office/drawing/2014/main" id="{A37BD518-9343-4354-829A-DC4A856E1841}"/>
              </a:ext>
            </a:extLst>
          </p:cNvPr>
          <p:cNvGraphicFramePr>
            <a:graphicFrameLocks/>
          </p:cNvGraphicFramePr>
          <p:nvPr>
            <p:extLst>
              <p:ext uri="{D42A27DB-BD31-4B8C-83A1-F6EECF244321}">
                <p14:modId xmlns:p14="http://schemas.microsoft.com/office/powerpoint/2010/main" val="3305263512"/>
              </p:ext>
            </p:extLst>
          </p:nvPr>
        </p:nvGraphicFramePr>
        <p:xfrm>
          <a:off x="4572000" y="2636912"/>
          <a:ext cx="4572000" cy="3038400"/>
        </p:xfrm>
        <a:graphic>
          <a:graphicData uri="http://schemas.openxmlformats.org/drawingml/2006/chart">
            <c:chart xmlns:c="http://schemas.openxmlformats.org/drawingml/2006/chart" xmlns:r="http://schemas.openxmlformats.org/officeDocument/2006/relationships" r:id="rId5"/>
          </a:graphicData>
        </a:graphic>
      </p:graphicFrame>
      <p:sp>
        <p:nvSpPr>
          <p:cNvPr id="10" name="フリーフォーム: 図形 9">
            <a:extLst>
              <a:ext uri="{FF2B5EF4-FFF2-40B4-BE49-F238E27FC236}">
                <a16:creationId xmlns:a16="http://schemas.microsoft.com/office/drawing/2014/main" id="{2667F2F7-5DF7-4CB5-ACC1-D8ECD8A6FDF1}"/>
              </a:ext>
            </a:extLst>
          </p:cNvPr>
          <p:cNvSpPr/>
          <p:nvPr/>
        </p:nvSpPr>
        <p:spPr>
          <a:xfrm>
            <a:off x="6211518" y="1988840"/>
            <a:ext cx="1888874" cy="1723900"/>
          </a:xfrm>
          <a:custGeom>
            <a:avLst/>
            <a:gdLst>
              <a:gd name="connsiteX0" fmla="*/ 0 w 1835379"/>
              <a:gd name="connsiteY0" fmla="*/ 315764 h 1795908"/>
              <a:gd name="connsiteX1" fmla="*/ 6579 w 1835379"/>
              <a:gd name="connsiteY1" fmla="*/ 0 h 1795908"/>
              <a:gd name="connsiteX2" fmla="*/ 1835379 w 1835379"/>
              <a:gd name="connsiteY2" fmla="*/ 13157 h 1795908"/>
              <a:gd name="connsiteX3" fmla="*/ 1835379 w 1835379"/>
              <a:gd name="connsiteY3" fmla="*/ 1795908 h 1795908"/>
            </a:gdLst>
            <a:ahLst/>
            <a:cxnLst>
              <a:cxn ang="0">
                <a:pos x="connsiteX0" y="connsiteY0"/>
              </a:cxn>
              <a:cxn ang="0">
                <a:pos x="connsiteX1" y="connsiteY1"/>
              </a:cxn>
              <a:cxn ang="0">
                <a:pos x="connsiteX2" y="connsiteY2"/>
              </a:cxn>
              <a:cxn ang="0">
                <a:pos x="connsiteX3" y="connsiteY3"/>
              </a:cxn>
            </a:cxnLst>
            <a:rect l="l" t="t" r="r" b="b"/>
            <a:pathLst>
              <a:path w="1835379" h="1795908">
                <a:moveTo>
                  <a:pt x="0" y="315764"/>
                </a:moveTo>
                <a:lnTo>
                  <a:pt x="6579" y="0"/>
                </a:lnTo>
                <a:lnTo>
                  <a:pt x="1835379" y="13157"/>
                </a:lnTo>
                <a:lnTo>
                  <a:pt x="1835379" y="179590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6B8AECF5-CFF5-4C0E-AD06-CDB680FEC008}"/>
              </a:ext>
            </a:extLst>
          </p:cNvPr>
          <p:cNvSpPr/>
          <p:nvPr/>
        </p:nvSpPr>
        <p:spPr>
          <a:xfrm>
            <a:off x="1643345" y="1988840"/>
            <a:ext cx="1848535" cy="1584176"/>
          </a:xfrm>
          <a:custGeom>
            <a:avLst/>
            <a:gdLst>
              <a:gd name="connsiteX0" fmla="*/ 0 w 1848535"/>
              <a:gd name="connsiteY0" fmla="*/ 335499 h 1230164"/>
              <a:gd name="connsiteX1" fmla="*/ 0 w 1848535"/>
              <a:gd name="connsiteY1" fmla="*/ 6578 h 1230164"/>
              <a:gd name="connsiteX2" fmla="*/ 1848535 w 1848535"/>
              <a:gd name="connsiteY2" fmla="*/ 0 h 1230164"/>
              <a:gd name="connsiteX3" fmla="*/ 1841957 w 1848535"/>
              <a:gd name="connsiteY3" fmla="*/ 1230164 h 1230164"/>
            </a:gdLst>
            <a:ahLst/>
            <a:cxnLst>
              <a:cxn ang="0">
                <a:pos x="connsiteX0" y="connsiteY0"/>
              </a:cxn>
              <a:cxn ang="0">
                <a:pos x="connsiteX1" y="connsiteY1"/>
              </a:cxn>
              <a:cxn ang="0">
                <a:pos x="connsiteX2" y="connsiteY2"/>
              </a:cxn>
              <a:cxn ang="0">
                <a:pos x="connsiteX3" y="connsiteY3"/>
              </a:cxn>
            </a:cxnLst>
            <a:rect l="l" t="t" r="r" b="b"/>
            <a:pathLst>
              <a:path w="1848535" h="1230164">
                <a:moveTo>
                  <a:pt x="0" y="335499"/>
                </a:moveTo>
                <a:lnTo>
                  <a:pt x="0" y="6578"/>
                </a:lnTo>
                <a:lnTo>
                  <a:pt x="1848535" y="0"/>
                </a:lnTo>
                <a:cubicBezTo>
                  <a:pt x="1846342" y="410055"/>
                  <a:pt x="1844150" y="820109"/>
                  <a:pt x="1841957" y="123016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1" name="正方形/長方形 20">
            <a:extLst>
              <a:ext uri="{FF2B5EF4-FFF2-40B4-BE49-F238E27FC236}">
                <a16:creationId xmlns:a16="http://schemas.microsoft.com/office/drawing/2014/main" id="{C5A59C10-8DC2-4113-A991-C7B5DF89757B}"/>
              </a:ext>
            </a:extLst>
          </p:cNvPr>
          <p:cNvSpPr/>
          <p:nvPr/>
        </p:nvSpPr>
        <p:spPr>
          <a:xfrm>
            <a:off x="2244446" y="1614912"/>
            <a:ext cx="646331" cy="369332"/>
          </a:xfrm>
          <a:prstGeom prst="rect">
            <a:avLst/>
          </a:prstGeom>
        </p:spPr>
        <p:txBody>
          <a:bodyPr wrap="none">
            <a:spAutoFit/>
          </a:bodyPr>
          <a:lstStyle/>
          <a:p>
            <a:pPr algn="ctr"/>
            <a:r>
              <a:rPr lang="ja-JP" altLang="en-US" b="1" dirty="0"/>
              <a:t>＊＊</a:t>
            </a:r>
          </a:p>
        </p:txBody>
      </p:sp>
      <p:sp>
        <p:nvSpPr>
          <p:cNvPr id="22" name="正方形/長方形 21">
            <a:extLst>
              <a:ext uri="{FF2B5EF4-FFF2-40B4-BE49-F238E27FC236}">
                <a16:creationId xmlns:a16="http://schemas.microsoft.com/office/drawing/2014/main" id="{2E03FCF4-396A-4F2F-9C4E-54772D3F9799}"/>
              </a:ext>
            </a:extLst>
          </p:cNvPr>
          <p:cNvSpPr/>
          <p:nvPr/>
        </p:nvSpPr>
        <p:spPr>
          <a:xfrm>
            <a:off x="6832789" y="1619508"/>
            <a:ext cx="646331" cy="369332"/>
          </a:xfrm>
          <a:prstGeom prst="rect">
            <a:avLst/>
          </a:prstGeom>
        </p:spPr>
        <p:txBody>
          <a:bodyPr wrap="none">
            <a:spAutoFit/>
          </a:bodyPr>
          <a:lstStyle/>
          <a:p>
            <a:pPr algn="ctr"/>
            <a:r>
              <a:rPr lang="ja-JP" altLang="en-US" b="1" dirty="0"/>
              <a:t>＊＊</a:t>
            </a:r>
          </a:p>
        </p:txBody>
      </p:sp>
      <p:sp>
        <p:nvSpPr>
          <p:cNvPr id="23" name="正方形/長方形 22">
            <a:extLst>
              <a:ext uri="{FF2B5EF4-FFF2-40B4-BE49-F238E27FC236}">
                <a16:creationId xmlns:a16="http://schemas.microsoft.com/office/drawing/2014/main" id="{EF797690-A7F7-4BF0-AF7D-86680675D28E}"/>
              </a:ext>
            </a:extLst>
          </p:cNvPr>
          <p:cNvSpPr/>
          <p:nvPr/>
        </p:nvSpPr>
        <p:spPr>
          <a:xfrm>
            <a:off x="6320354" y="5651956"/>
            <a:ext cx="1665842" cy="369332"/>
          </a:xfrm>
          <a:prstGeom prst="rect">
            <a:avLst/>
          </a:prstGeom>
        </p:spPr>
        <p:txBody>
          <a:bodyPr wrap="none">
            <a:spAutoFit/>
          </a:bodyPr>
          <a:lstStyle/>
          <a:p>
            <a:pPr algn="ctr"/>
            <a:r>
              <a:rPr lang="ja-JP" altLang="en-US" b="1" i="1" dirty="0"/>
              <a:t>＊＊：</a:t>
            </a:r>
            <a:r>
              <a:rPr lang="en-US" altLang="ja-JP" b="1" i="1" dirty="0"/>
              <a:t>p &lt;0.01</a:t>
            </a:r>
            <a:endParaRPr lang="ja-JP" altLang="en-US" b="1" i="1" dirty="0"/>
          </a:p>
        </p:txBody>
      </p:sp>
      <p:sp>
        <p:nvSpPr>
          <p:cNvPr id="24" name="正方形/長方形 23">
            <a:extLst>
              <a:ext uri="{FF2B5EF4-FFF2-40B4-BE49-F238E27FC236}">
                <a16:creationId xmlns:a16="http://schemas.microsoft.com/office/drawing/2014/main" id="{127A6F1A-F0D4-4B4D-B1F6-9504CAFA6C14}"/>
              </a:ext>
            </a:extLst>
          </p:cNvPr>
          <p:cNvSpPr/>
          <p:nvPr/>
        </p:nvSpPr>
        <p:spPr>
          <a:xfrm>
            <a:off x="1779675" y="5651956"/>
            <a:ext cx="1665842" cy="369332"/>
          </a:xfrm>
          <a:prstGeom prst="rect">
            <a:avLst/>
          </a:prstGeom>
        </p:spPr>
        <p:txBody>
          <a:bodyPr wrap="none">
            <a:spAutoFit/>
          </a:bodyPr>
          <a:lstStyle/>
          <a:p>
            <a:pPr algn="ctr"/>
            <a:r>
              <a:rPr lang="ja-JP" altLang="en-US" b="1" i="1" dirty="0"/>
              <a:t>＊＊：</a:t>
            </a:r>
            <a:r>
              <a:rPr lang="en-US" altLang="ja-JP" b="1" i="1" dirty="0"/>
              <a:t>p &lt;0.01</a:t>
            </a:r>
            <a:endParaRPr lang="ja-JP" altLang="en-US" b="1" i="1" dirty="0"/>
          </a:p>
        </p:txBody>
      </p:sp>
      <p:sp>
        <p:nvSpPr>
          <p:cNvPr id="13" name="テキスト ボックス 12">
            <a:extLst>
              <a:ext uri="{FF2B5EF4-FFF2-40B4-BE49-F238E27FC236}">
                <a16:creationId xmlns:a16="http://schemas.microsoft.com/office/drawing/2014/main" id="{FD8FAD49-6A59-4DE0-93A0-ACF8D9036370}"/>
              </a:ext>
            </a:extLst>
          </p:cNvPr>
          <p:cNvSpPr txBox="1"/>
          <p:nvPr/>
        </p:nvSpPr>
        <p:spPr>
          <a:xfrm>
            <a:off x="-7188" y="1630603"/>
            <a:ext cx="1338828" cy="369332"/>
          </a:xfrm>
          <a:prstGeom prst="rect">
            <a:avLst/>
          </a:prstGeom>
          <a:noFill/>
        </p:spPr>
        <p:txBody>
          <a:bodyPr wrap="none" rtlCol="0" anchor="ctr">
            <a:spAutoFit/>
          </a:bodyPr>
          <a:lstStyle/>
          <a:p>
            <a:pPr algn="ctr"/>
            <a:r>
              <a:rPr kumimoji="1" lang="ja-JP" altLang="en-US" b="1" dirty="0"/>
              <a:t>全供試牛群</a:t>
            </a:r>
          </a:p>
        </p:txBody>
      </p:sp>
      <p:sp>
        <p:nvSpPr>
          <p:cNvPr id="14" name="テキスト ボックス 13">
            <a:extLst>
              <a:ext uri="{FF2B5EF4-FFF2-40B4-BE49-F238E27FC236}">
                <a16:creationId xmlns:a16="http://schemas.microsoft.com/office/drawing/2014/main" id="{48028FA3-A295-4387-9A04-978819CEACE0}"/>
              </a:ext>
            </a:extLst>
          </p:cNvPr>
          <p:cNvSpPr txBox="1"/>
          <p:nvPr/>
        </p:nvSpPr>
        <p:spPr>
          <a:xfrm>
            <a:off x="4572000" y="1630603"/>
            <a:ext cx="1107996" cy="369332"/>
          </a:xfrm>
          <a:prstGeom prst="rect">
            <a:avLst/>
          </a:prstGeom>
          <a:noFill/>
        </p:spPr>
        <p:txBody>
          <a:bodyPr wrap="none" rtlCol="0" anchor="ctr">
            <a:spAutoFit/>
          </a:bodyPr>
          <a:lstStyle/>
          <a:p>
            <a:pPr algn="ctr"/>
            <a:r>
              <a:rPr lang="ja-JP" altLang="en-US" b="1" dirty="0"/>
              <a:t>高月齢</a:t>
            </a:r>
            <a:r>
              <a:rPr kumimoji="1" lang="ja-JP" altLang="en-US" b="1" dirty="0"/>
              <a:t>群</a:t>
            </a:r>
          </a:p>
        </p:txBody>
      </p:sp>
    </p:spTree>
    <p:extLst>
      <p:ext uri="{BB962C8B-B14F-4D97-AF65-F5344CB8AC3E}">
        <p14:creationId xmlns:p14="http://schemas.microsoft.com/office/powerpoint/2010/main" val="3964169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a:xfrm>
            <a:off x="5865813" y="6400800"/>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pic>
        <p:nvPicPr>
          <p:cNvPr id="5"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bwMode="auto">
          <a:xfrm>
            <a:off x="457200" y="457200"/>
            <a:ext cx="7643192" cy="7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r>
              <a:rPr lang="ja-JP" altLang="en-US" sz="4000" b="1" kern="0" dirty="0"/>
              <a:t>成績</a:t>
            </a:r>
            <a:r>
              <a:rPr lang="en-US" altLang="ja-JP" sz="4000" b="1" kern="0" dirty="0"/>
              <a:t>:</a:t>
            </a:r>
            <a:r>
              <a:rPr lang="ja-JP" altLang="en-US" sz="4000" b="1" kern="0" dirty="0"/>
              <a:t>セレン</a:t>
            </a:r>
            <a:r>
              <a:rPr lang="en-US" altLang="ja-JP" sz="4000" b="1" kern="0" dirty="0"/>
              <a:t> </a:t>
            </a:r>
            <a:endParaRPr lang="ja-JP" altLang="en-US" sz="4000" b="1" kern="0" dirty="0"/>
          </a:p>
        </p:txBody>
      </p:sp>
      <p:graphicFrame>
        <p:nvGraphicFramePr>
          <p:cNvPr id="13" name="グラフ 12">
            <a:extLst>
              <a:ext uri="{FF2B5EF4-FFF2-40B4-BE49-F238E27FC236}">
                <a16:creationId xmlns:a16="http://schemas.microsoft.com/office/drawing/2014/main" id="{CA08E5EE-DDC0-4936-A405-48E58863135D}"/>
              </a:ext>
            </a:extLst>
          </p:cNvPr>
          <p:cNvGraphicFramePr>
            <a:graphicFrameLocks/>
          </p:cNvGraphicFramePr>
          <p:nvPr>
            <p:extLst>
              <p:ext uri="{D42A27DB-BD31-4B8C-83A1-F6EECF244321}">
                <p14:modId xmlns:p14="http://schemas.microsoft.com/office/powerpoint/2010/main" val="2544055326"/>
              </p:ext>
            </p:extLst>
          </p:nvPr>
        </p:nvGraphicFramePr>
        <p:xfrm>
          <a:off x="0" y="2622848"/>
          <a:ext cx="4572000" cy="3038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グラフ 13">
            <a:extLst>
              <a:ext uri="{FF2B5EF4-FFF2-40B4-BE49-F238E27FC236}">
                <a16:creationId xmlns:a16="http://schemas.microsoft.com/office/drawing/2014/main" id="{538CC598-A080-4A1E-B06B-B577C86F17F5}"/>
              </a:ext>
            </a:extLst>
          </p:cNvPr>
          <p:cNvGraphicFramePr>
            <a:graphicFrameLocks/>
          </p:cNvGraphicFramePr>
          <p:nvPr>
            <p:extLst>
              <p:ext uri="{D42A27DB-BD31-4B8C-83A1-F6EECF244321}">
                <p14:modId xmlns:p14="http://schemas.microsoft.com/office/powerpoint/2010/main" val="749004455"/>
              </p:ext>
            </p:extLst>
          </p:nvPr>
        </p:nvGraphicFramePr>
        <p:xfrm>
          <a:off x="4572000" y="2622848"/>
          <a:ext cx="4572000" cy="3038400"/>
        </p:xfrm>
        <a:graphic>
          <a:graphicData uri="http://schemas.openxmlformats.org/drawingml/2006/chart">
            <c:chart xmlns:c="http://schemas.openxmlformats.org/drawingml/2006/chart" xmlns:r="http://schemas.openxmlformats.org/officeDocument/2006/relationships" r:id="rId5"/>
          </a:graphicData>
        </a:graphic>
      </p:graphicFrame>
      <p:sp>
        <p:nvSpPr>
          <p:cNvPr id="2" name="フリーフォーム: 図形 1">
            <a:extLst>
              <a:ext uri="{FF2B5EF4-FFF2-40B4-BE49-F238E27FC236}">
                <a16:creationId xmlns:a16="http://schemas.microsoft.com/office/drawing/2014/main" id="{FED583CB-770C-41BE-8E4D-9E100767BF6E}"/>
              </a:ext>
            </a:extLst>
          </p:cNvPr>
          <p:cNvSpPr/>
          <p:nvPr/>
        </p:nvSpPr>
        <p:spPr>
          <a:xfrm>
            <a:off x="1565663" y="1988840"/>
            <a:ext cx="1914320" cy="131569"/>
          </a:xfrm>
          <a:custGeom>
            <a:avLst/>
            <a:gdLst>
              <a:gd name="connsiteX0" fmla="*/ 6579 w 1914320"/>
              <a:gd name="connsiteY0" fmla="*/ 131569 h 131569"/>
              <a:gd name="connsiteX1" fmla="*/ 0 w 1914320"/>
              <a:gd name="connsiteY1" fmla="*/ 0 h 131569"/>
              <a:gd name="connsiteX2" fmla="*/ 1914320 w 1914320"/>
              <a:gd name="connsiteY2" fmla="*/ 6579 h 131569"/>
              <a:gd name="connsiteX3" fmla="*/ 1914320 w 1914320"/>
              <a:gd name="connsiteY3" fmla="*/ 131569 h 131569"/>
            </a:gdLst>
            <a:ahLst/>
            <a:cxnLst>
              <a:cxn ang="0">
                <a:pos x="connsiteX0" y="connsiteY0"/>
              </a:cxn>
              <a:cxn ang="0">
                <a:pos x="connsiteX1" y="connsiteY1"/>
              </a:cxn>
              <a:cxn ang="0">
                <a:pos x="connsiteX2" y="connsiteY2"/>
              </a:cxn>
              <a:cxn ang="0">
                <a:pos x="connsiteX3" y="connsiteY3"/>
              </a:cxn>
            </a:cxnLst>
            <a:rect l="l" t="t" r="r" b="b"/>
            <a:pathLst>
              <a:path w="1914320" h="131569">
                <a:moveTo>
                  <a:pt x="6579" y="131569"/>
                </a:moveTo>
                <a:lnTo>
                  <a:pt x="0" y="0"/>
                </a:lnTo>
                <a:lnTo>
                  <a:pt x="1914320" y="6579"/>
                </a:lnTo>
                <a:lnTo>
                  <a:pt x="1914320" y="131569"/>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図形 15">
            <a:extLst>
              <a:ext uri="{FF2B5EF4-FFF2-40B4-BE49-F238E27FC236}">
                <a16:creationId xmlns:a16="http://schemas.microsoft.com/office/drawing/2014/main" id="{82659268-269F-4593-B8BA-01DB606178E4}"/>
              </a:ext>
            </a:extLst>
          </p:cNvPr>
          <p:cNvSpPr/>
          <p:nvPr/>
        </p:nvSpPr>
        <p:spPr>
          <a:xfrm>
            <a:off x="6115837" y="1988840"/>
            <a:ext cx="1914320" cy="131569"/>
          </a:xfrm>
          <a:custGeom>
            <a:avLst/>
            <a:gdLst>
              <a:gd name="connsiteX0" fmla="*/ 6579 w 1914320"/>
              <a:gd name="connsiteY0" fmla="*/ 131569 h 131569"/>
              <a:gd name="connsiteX1" fmla="*/ 0 w 1914320"/>
              <a:gd name="connsiteY1" fmla="*/ 0 h 131569"/>
              <a:gd name="connsiteX2" fmla="*/ 1914320 w 1914320"/>
              <a:gd name="connsiteY2" fmla="*/ 6579 h 131569"/>
              <a:gd name="connsiteX3" fmla="*/ 1914320 w 1914320"/>
              <a:gd name="connsiteY3" fmla="*/ 131569 h 131569"/>
            </a:gdLst>
            <a:ahLst/>
            <a:cxnLst>
              <a:cxn ang="0">
                <a:pos x="connsiteX0" y="connsiteY0"/>
              </a:cxn>
              <a:cxn ang="0">
                <a:pos x="connsiteX1" y="connsiteY1"/>
              </a:cxn>
              <a:cxn ang="0">
                <a:pos x="connsiteX2" y="connsiteY2"/>
              </a:cxn>
              <a:cxn ang="0">
                <a:pos x="connsiteX3" y="connsiteY3"/>
              </a:cxn>
            </a:cxnLst>
            <a:rect l="l" t="t" r="r" b="b"/>
            <a:pathLst>
              <a:path w="1914320" h="131569">
                <a:moveTo>
                  <a:pt x="6579" y="131569"/>
                </a:moveTo>
                <a:lnTo>
                  <a:pt x="0" y="0"/>
                </a:lnTo>
                <a:lnTo>
                  <a:pt x="1914320" y="6579"/>
                </a:lnTo>
                <a:lnTo>
                  <a:pt x="1914320" y="131569"/>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216510D-8D90-4FE0-9723-32F836EAE1BF}"/>
              </a:ext>
            </a:extLst>
          </p:cNvPr>
          <p:cNvSpPr/>
          <p:nvPr/>
        </p:nvSpPr>
        <p:spPr>
          <a:xfrm>
            <a:off x="2315664" y="1628800"/>
            <a:ext cx="415498" cy="369332"/>
          </a:xfrm>
          <a:prstGeom prst="rect">
            <a:avLst/>
          </a:prstGeom>
        </p:spPr>
        <p:txBody>
          <a:bodyPr wrap="none">
            <a:spAutoFit/>
          </a:bodyPr>
          <a:lstStyle/>
          <a:p>
            <a:pPr algn="ctr"/>
            <a:r>
              <a:rPr lang="ja-JP" altLang="en-US" b="1" dirty="0"/>
              <a:t>＊</a:t>
            </a:r>
          </a:p>
        </p:txBody>
      </p:sp>
      <p:sp>
        <p:nvSpPr>
          <p:cNvPr id="20" name="正方形/長方形 19">
            <a:extLst>
              <a:ext uri="{FF2B5EF4-FFF2-40B4-BE49-F238E27FC236}">
                <a16:creationId xmlns:a16="http://schemas.microsoft.com/office/drawing/2014/main" id="{D6DAF492-644E-4D1E-AF54-82C4E84539F0}"/>
              </a:ext>
            </a:extLst>
          </p:cNvPr>
          <p:cNvSpPr/>
          <p:nvPr/>
        </p:nvSpPr>
        <p:spPr>
          <a:xfrm>
            <a:off x="1805319" y="5651956"/>
            <a:ext cx="1435008" cy="369332"/>
          </a:xfrm>
          <a:prstGeom prst="rect">
            <a:avLst/>
          </a:prstGeom>
        </p:spPr>
        <p:txBody>
          <a:bodyPr wrap="none">
            <a:spAutoFit/>
          </a:bodyPr>
          <a:lstStyle/>
          <a:p>
            <a:pPr algn="ctr"/>
            <a:r>
              <a:rPr lang="ja-JP" altLang="en-US" b="1" i="1" dirty="0"/>
              <a:t>＊：</a:t>
            </a:r>
            <a:r>
              <a:rPr lang="en-US" altLang="ja-JP" b="1" i="1" dirty="0"/>
              <a:t>p &lt;0.05</a:t>
            </a:r>
            <a:endParaRPr lang="ja-JP" altLang="en-US" b="1" i="1" dirty="0"/>
          </a:p>
        </p:txBody>
      </p:sp>
      <p:sp>
        <p:nvSpPr>
          <p:cNvPr id="11" name="テキスト ボックス 10">
            <a:extLst>
              <a:ext uri="{FF2B5EF4-FFF2-40B4-BE49-F238E27FC236}">
                <a16:creationId xmlns:a16="http://schemas.microsoft.com/office/drawing/2014/main" id="{B0005482-3152-4DEF-94D7-ACA5D5657145}"/>
              </a:ext>
            </a:extLst>
          </p:cNvPr>
          <p:cNvSpPr txBox="1"/>
          <p:nvPr/>
        </p:nvSpPr>
        <p:spPr>
          <a:xfrm>
            <a:off x="-7188" y="1630603"/>
            <a:ext cx="1338828" cy="369332"/>
          </a:xfrm>
          <a:prstGeom prst="rect">
            <a:avLst/>
          </a:prstGeom>
          <a:noFill/>
        </p:spPr>
        <p:txBody>
          <a:bodyPr wrap="none" rtlCol="0" anchor="ctr">
            <a:spAutoFit/>
          </a:bodyPr>
          <a:lstStyle/>
          <a:p>
            <a:pPr algn="ctr"/>
            <a:r>
              <a:rPr kumimoji="1" lang="ja-JP" altLang="en-US" b="1" dirty="0"/>
              <a:t>全供試牛群</a:t>
            </a:r>
          </a:p>
        </p:txBody>
      </p:sp>
      <p:sp>
        <p:nvSpPr>
          <p:cNvPr id="12" name="テキスト ボックス 11">
            <a:extLst>
              <a:ext uri="{FF2B5EF4-FFF2-40B4-BE49-F238E27FC236}">
                <a16:creationId xmlns:a16="http://schemas.microsoft.com/office/drawing/2014/main" id="{2134FF10-8E11-49FB-8E07-11B71B5352D1}"/>
              </a:ext>
            </a:extLst>
          </p:cNvPr>
          <p:cNvSpPr txBox="1"/>
          <p:nvPr/>
        </p:nvSpPr>
        <p:spPr>
          <a:xfrm>
            <a:off x="4572000" y="1630603"/>
            <a:ext cx="1107996" cy="369332"/>
          </a:xfrm>
          <a:prstGeom prst="rect">
            <a:avLst/>
          </a:prstGeom>
          <a:noFill/>
        </p:spPr>
        <p:txBody>
          <a:bodyPr wrap="none" rtlCol="0" anchor="ctr">
            <a:spAutoFit/>
          </a:bodyPr>
          <a:lstStyle/>
          <a:p>
            <a:pPr algn="ctr"/>
            <a:r>
              <a:rPr lang="ja-JP" altLang="en-US" b="1" dirty="0"/>
              <a:t>高月齢</a:t>
            </a:r>
            <a:r>
              <a:rPr kumimoji="1" lang="ja-JP" altLang="en-US" b="1" dirty="0"/>
              <a:t>群</a:t>
            </a:r>
          </a:p>
        </p:txBody>
      </p:sp>
    </p:spTree>
    <p:extLst>
      <p:ext uri="{BB962C8B-B14F-4D97-AF65-F5344CB8AC3E}">
        <p14:creationId xmlns:p14="http://schemas.microsoft.com/office/powerpoint/2010/main" val="71596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a:xfrm>
            <a:off x="5865813" y="6400800"/>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pic>
        <p:nvPicPr>
          <p:cNvPr id="5"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694363"/>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bwMode="auto">
          <a:xfrm>
            <a:off x="457200" y="457200"/>
            <a:ext cx="7643192" cy="7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r>
              <a:rPr lang="ja-JP" altLang="en-US" sz="4000" b="1" kern="0" dirty="0"/>
              <a:t>成績</a:t>
            </a:r>
            <a:r>
              <a:rPr lang="en-US" altLang="ja-JP" sz="4000" b="1" kern="0" dirty="0"/>
              <a:t>:d-ROMs </a:t>
            </a:r>
            <a:endParaRPr lang="ja-JP" altLang="en-US" sz="4000" b="1" kern="0" dirty="0"/>
          </a:p>
        </p:txBody>
      </p:sp>
      <p:graphicFrame>
        <p:nvGraphicFramePr>
          <p:cNvPr id="13" name="グラフ 12">
            <a:extLst>
              <a:ext uri="{FF2B5EF4-FFF2-40B4-BE49-F238E27FC236}">
                <a16:creationId xmlns:a16="http://schemas.microsoft.com/office/drawing/2014/main" id="{7765A55D-1211-44CD-BFC4-9DC47BBE06EC}"/>
              </a:ext>
            </a:extLst>
          </p:cNvPr>
          <p:cNvGraphicFramePr>
            <a:graphicFrameLocks/>
          </p:cNvGraphicFramePr>
          <p:nvPr>
            <p:extLst>
              <p:ext uri="{D42A27DB-BD31-4B8C-83A1-F6EECF244321}">
                <p14:modId xmlns:p14="http://schemas.microsoft.com/office/powerpoint/2010/main" val="2761128496"/>
              </p:ext>
            </p:extLst>
          </p:nvPr>
        </p:nvGraphicFramePr>
        <p:xfrm>
          <a:off x="0" y="2636912"/>
          <a:ext cx="4572000" cy="30375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グラフ 13">
            <a:extLst>
              <a:ext uri="{FF2B5EF4-FFF2-40B4-BE49-F238E27FC236}">
                <a16:creationId xmlns:a16="http://schemas.microsoft.com/office/drawing/2014/main" id="{F8E768B0-1931-4E24-89C3-B241874A2BAD}"/>
              </a:ext>
            </a:extLst>
          </p:cNvPr>
          <p:cNvGraphicFramePr>
            <a:graphicFrameLocks/>
          </p:cNvGraphicFramePr>
          <p:nvPr>
            <p:extLst>
              <p:ext uri="{D42A27DB-BD31-4B8C-83A1-F6EECF244321}">
                <p14:modId xmlns:p14="http://schemas.microsoft.com/office/powerpoint/2010/main" val="254990636"/>
              </p:ext>
            </p:extLst>
          </p:nvPr>
        </p:nvGraphicFramePr>
        <p:xfrm>
          <a:off x="4572000" y="2623730"/>
          <a:ext cx="4572000" cy="3037518"/>
        </p:xfrm>
        <a:graphic>
          <a:graphicData uri="http://schemas.openxmlformats.org/drawingml/2006/chart">
            <c:chart xmlns:c="http://schemas.openxmlformats.org/drawingml/2006/chart" xmlns:r="http://schemas.openxmlformats.org/officeDocument/2006/relationships" r:id="rId5"/>
          </a:graphicData>
        </a:graphic>
      </p:graphicFrame>
      <p:sp>
        <p:nvSpPr>
          <p:cNvPr id="2" name="フリーフォーム: 図形 1">
            <a:extLst>
              <a:ext uri="{FF2B5EF4-FFF2-40B4-BE49-F238E27FC236}">
                <a16:creationId xmlns:a16="http://schemas.microsoft.com/office/drawing/2014/main" id="{AC90CCC9-27B1-4BEA-A4B6-F84CC6486D9B}"/>
              </a:ext>
            </a:extLst>
          </p:cNvPr>
          <p:cNvSpPr/>
          <p:nvPr/>
        </p:nvSpPr>
        <p:spPr>
          <a:xfrm>
            <a:off x="1621766" y="1988840"/>
            <a:ext cx="1914390" cy="871807"/>
          </a:xfrm>
          <a:custGeom>
            <a:avLst/>
            <a:gdLst>
              <a:gd name="connsiteX0" fmla="*/ 0 w 1914390"/>
              <a:gd name="connsiteY0" fmla="*/ 474453 h 871807"/>
              <a:gd name="connsiteX1" fmla="*/ 0 w 1914390"/>
              <a:gd name="connsiteY1" fmla="*/ 0 h 871807"/>
              <a:gd name="connsiteX2" fmla="*/ 1907247 w 1914390"/>
              <a:gd name="connsiteY2" fmla="*/ 270 h 871807"/>
              <a:gd name="connsiteX3" fmla="*/ 1914390 w 1914390"/>
              <a:gd name="connsiteY3" fmla="*/ 871807 h 871807"/>
            </a:gdLst>
            <a:ahLst/>
            <a:cxnLst>
              <a:cxn ang="0">
                <a:pos x="connsiteX0" y="connsiteY0"/>
              </a:cxn>
              <a:cxn ang="0">
                <a:pos x="connsiteX1" y="connsiteY1"/>
              </a:cxn>
              <a:cxn ang="0">
                <a:pos x="connsiteX2" y="connsiteY2"/>
              </a:cxn>
              <a:cxn ang="0">
                <a:pos x="connsiteX3" y="connsiteY3"/>
              </a:cxn>
            </a:cxnLst>
            <a:rect l="l" t="t" r="r" b="b"/>
            <a:pathLst>
              <a:path w="1914390" h="871807">
                <a:moveTo>
                  <a:pt x="0" y="474453"/>
                </a:moveTo>
                <a:lnTo>
                  <a:pt x="0" y="0"/>
                </a:lnTo>
                <a:lnTo>
                  <a:pt x="1907247" y="270"/>
                </a:lnTo>
                <a:lnTo>
                  <a:pt x="1914390" y="87180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フリーフォーム: 図形 6">
            <a:extLst>
              <a:ext uri="{FF2B5EF4-FFF2-40B4-BE49-F238E27FC236}">
                <a16:creationId xmlns:a16="http://schemas.microsoft.com/office/drawing/2014/main" id="{9B51CE9F-D169-4783-9D81-719E3F8A83EB}"/>
              </a:ext>
            </a:extLst>
          </p:cNvPr>
          <p:cNvSpPr/>
          <p:nvPr/>
        </p:nvSpPr>
        <p:spPr>
          <a:xfrm>
            <a:off x="6146418" y="1988840"/>
            <a:ext cx="1913998" cy="1172204"/>
          </a:xfrm>
          <a:custGeom>
            <a:avLst/>
            <a:gdLst>
              <a:gd name="connsiteX0" fmla="*/ 0 w 1913998"/>
              <a:gd name="connsiteY0" fmla="*/ 472510 h 1172204"/>
              <a:gd name="connsiteX1" fmla="*/ 4634 w 1913998"/>
              <a:gd name="connsiteY1" fmla="*/ 8056 h 1172204"/>
              <a:gd name="connsiteX2" fmla="*/ 1913998 w 1913998"/>
              <a:gd name="connsiteY2" fmla="*/ 0 h 1172204"/>
              <a:gd name="connsiteX3" fmla="*/ 1913998 w 1913998"/>
              <a:gd name="connsiteY3" fmla="*/ 1172204 h 1172204"/>
            </a:gdLst>
            <a:ahLst/>
            <a:cxnLst>
              <a:cxn ang="0">
                <a:pos x="connsiteX0" y="connsiteY0"/>
              </a:cxn>
              <a:cxn ang="0">
                <a:pos x="connsiteX1" y="connsiteY1"/>
              </a:cxn>
              <a:cxn ang="0">
                <a:pos x="connsiteX2" y="connsiteY2"/>
              </a:cxn>
              <a:cxn ang="0">
                <a:pos x="connsiteX3" y="connsiteY3"/>
              </a:cxn>
            </a:cxnLst>
            <a:rect l="l" t="t" r="r" b="b"/>
            <a:pathLst>
              <a:path w="1913998" h="1172204">
                <a:moveTo>
                  <a:pt x="0" y="472510"/>
                </a:moveTo>
                <a:cubicBezTo>
                  <a:pt x="1545" y="317692"/>
                  <a:pt x="3089" y="162874"/>
                  <a:pt x="4634" y="8056"/>
                </a:cubicBezTo>
                <a:lnTo>
                  <a:pt x="1913998" y="0"/>
                </a:lnTo>
                <a:lnTo>
                  <a:pt x="1913998" y="1172204"/>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EBC8C02B-2031-451F-AA7E-531E4759FDE1}"/>
              </a:ext>
            </a:extLst>
          </p:cNvPr>
          <p:cNvSpPr/>
          <p:nvPr/>
        </p:nvSpPr>
        <p:spPr>
          <a:xfrm>
            <a:off x="2230821" y="1628800"/>
            <a:ext cx="646331" cy="369332"/>
          </a:xfrm>
          <a:prstGeom prst="rect">
            <a:avLst/>
          </a:prstGeom>
        </p:spPr>
        <p:txBody>
          <a:bodyPr wrap="none">
            <a:spAutoFit/>
          </a:bodyPr>
          <a:lstStyle/>
          <a:p>
            <a:pPr algn="ctr"/>
            <a:r>
              <a:rPr lang="ja-JP" altLang="en-US" b="1" dirty="0"/>
              <a:t>＊＊</a:t>
            </a:r>
          </a:p>
        </p:txBody>
      </p:sp>
      <p:sp>
        <p:nvSpPr>
          <p:cNvPr id="8" name="正方形/長方形 7">
            <a:extLst>
              <a:ext uri="{FF2B5EF4-FFF2-40B4-BE49-F238E27FC236}">
                <a16:creationId xmlns:a16="http://schemas.microsoft.com/office/drawing/2014/main" id="{C6633E9E-42E0-41A4-91C2-66C57E37007E}"/>
              </a:ext>
            </a:extLst>
          </p:cNvPr>
          <p:cNvSpPr/>
          <p:nvPr/>
        </p:nvSpPr>
        <p:spPr>
          <a:xfrm>
            <a:off x="6742585" y="1628800"/>
            <a:ext cx="646331" cy="369332"/>
          </a:xfrm>
          <a:prstGeom prst="rect">
            <a:avLst/>
          </a:prstGeom>
        </p:spPr>
        <p:txBody>
          <a:bodyPr wrap="none">
            <a:spAutoFit/>
          </a:bodyPr>
          <a:lstStyle/>
          <a:p>
            <a:pPr algn="ctr"/>
            <a:r>
              <a:rPr lang="ja-JP" altLang="en-US" b="1" dirty="0"/>
              <a:t>＊＊</a:t>
            </a:r>
          </a:p>
        </p:txBody>
      </p:sp>
      <p:sp>
        <p:nvSpPr>
          <p:cNvPr id="12" name="正方形/長方形 11">
            <a:extLst>
              <a:ext uri="{FF2B5EF4-FFF2-40B4-BE49-F238E27FC236}">
                <a16:creationId xmlns:a16="http://schemas.microsoft.com/office/drawing/2014/main" id="{425AC14C-321B-4695-B7DC-34A6FF350AF7}"/>
              </a:ext>
            </a:extLst>
          </p:cNvPr>
          <p:cNvSpPr/>
          <p:nvPr/>
        </p:nvSpPr>
        <p:spPr>
          <a:xfrm>
            <a:off x="1721065" y="5651956"/>
            <a:ext cx="1665842" cy="369332"/>
          </a:xfrm>
          <a:prstGeom prst="rect">
            <a:avLst/>
          </a:prstGeom>
        </p:spPr>
        <p:txBody>
          <a:bodyPr wrap="none">
            <a:spAutoFit/>
          </a:bodyPr>
          <a:lstStyle/>
          <a:p>
            <a:pPr algn="ctr"/>
            <a:r>
              <a:rPr lang="ja-JP" altLang="en-US" b="1" i="1" dirty="0"/>
              <a:t>＊＊：</a:t>
            </a:r>
            <a:r>
              <a:rPr lang="en-US" altLang="ja-JP" b="1" i="1" dirty="0"/>
              <a:t>p &lt;0.01</a:t>
            </a:r>
            <a:endParaRPr lang="ja-JP" altLang="en-US" b="1" i="1" dirty="0"/>
          </a:p>
        </p:txBody>
      </p:sp>
      <p:sp>
        <p:nvSpPr>
          <p:cNvPr id="15" name="正方形/長方形 14">
            <a:extLst>
              <a:ext uri="{FF2B5EF4-FFF2-40B4-BE49-F238E27FC236}">
                <a16:creationId xmlns:a16="http://schemas.microsoft.com/office/drawing/2014/main" id="{87464BBC-0AE6-4F6E-87EF-9DEFD2904AC5}"/>
              </a:ext>
            </a:extLst>
          </p:cNvPr>
          <p:cNvSpPr/>
          <p:nvPr/>
        </p:nvSpPr>
        <p:spPr>
          <a:xfrm>
            <a:off x="6270496" y="5651956"/>
            <a:ext cx="1665842" cy="369332"/>
          </a:xfrm>
          <a:prstGeom prst="rect">
            <a:avLst/>
          </a:prstGeom>
        </p:spPr>
        <p:txBody>
          <a:bodyPr wrap="none">
            <a:spAutoFit/>
          </a:bodyPr>
          <a:lstStyle/>
          <a:p>
            <a:pPr algn="ctr"/>
            <a:r>
              <a:rPr lang="ja-JP" altLang="en-US" b="1" i="1" dirty="0"/>
              <a:t>＊＊：</a:t>
            </a:r>
            <a:r>
              <a:rPr lang="en-US" altLang="ja-JP" b="1" i="1" dirty="0"/>
              <a:t>p &lt;0.01</a:t>
            </a:r>
            <a:endParaRPr lang="ja-JP" altLang="en-US" b="1" i="1" dirty="0"/>
          </a:p>
        </p:txBody>
      </p:sp>
      <p:sp>
        <p:nvSpPr>
          <p:cNvPr id="9" name="テキスト ボックス 8">
            <a:extLst>
              <a:ext uri="{FF2B5EF4-FFF2-40B4-BE49-F238E27FC236}">
                <a16:creationId xmlns:a16="http://schemas.microsoft.com/office/drawing/2014/main" id="{D3CB6DB1-C511-4F6F-A49C-CAB94A47AB93}"/>
              </a:ext>
            </a:extLst>
          </p:cNvPr>
          <p:cNvSpPr txBox="1"/>
          <p:nvPr/>
        </p:nvSpPr>
        <p:spPr>
          <a:xfrm>
            <a:off x="-7188" y="1630603"/>
            <a:ext cx="1338828" cy="369332"/>
          </a:xfrm>
          <a:prstGeom prst="rect">
            <a:avLst/>
          </a:prstGeom>
          <a:noFill/>
        </p:spPr>
        <p:txBody>
          <a:bodyPr wrap="none" rtlCol="0" anchor="ctr">
            <a:spAutoFit/>
          </a:bodyPr>
          <a:lstStyle/>
          <a:p>
            <a:pPr algn="ctr"/>
            <a:r>
              <a:rPr kumimoji="1" lang="ja-JP" altLang="en-US" b="1" dirty="0"/>
              <a:t>全供試牛群</a:t>
            </a:r>
          </a:p>
        </p:txBody>
      </p:sp>
      <p:sp>
        <p:nvSpPr>
          <p:cNvPr id="16" name="テキスト ボックス 15">
            <a:extLst>
              <a:ext uri="{FF2B5EF4-FFF2-40B4-BE49-F238E27FC236}">
                <a16:creationId xmlns:a16="http://schemas.microsoft.com/office/drawing/2014/main" id="{9E6BBD55-F52A-4AA1-A5CC-C140782F67AA}"/>
              </a:ext>
            </a:extLst>
          </p:cNvPr>
          <p:cNvSpPr txBox="1"/>
          <p:nvPr/>
        </p:nvSpPr>
        <p:spPr>
          <a:xfrm>
            <a:off x="4572000" y="1630603"/>
            <a:ext cx="1107996" cy="369332"/>
          </a:xfrm>
          <a:prstGeom prst="rect">
            <a:avLst/>
          </a:prstGeom>
          <a:noFill/>
        </p:spPr>
        <p:txBody>
          <a:bodyPr wrap="none" rtlCol="0" anchor="ctr">
            <a:spAutoFit/>
          </a:bodyPr>
          <a:lstStyle/>
          <a:p>
            <a:pPr algn="ctr"/>
            <a:r>
              <a:rPr lang="ja-JP" altLang="en-US" b="1" dirty="0"/>
              <a:t>高月齢</a:t>
            </a:r>
            <a:r>
              <a:rPr kumimoji="1" lang="ja-JP" altLang="en-US" b="1" dirty="0"/>
              <a:t>群</a:t>
            </a:r>
          </a:p>
        </p:txBody>
      </p:sp>
    </p:spTree>
    <p:extLst>
      <p:ext uri="{BB962C8B-B14F-4D97-AF65-F5344CB8AC3E}">
        <p14:creationId xmlns:p14="http://schemas.microsoft.com/office/powerpoint/2010/main" val="3749540088"/>
      </p:ext>
    </p:extLst>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ユーザー定義 2">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4502</TotalTime>
  <Words>3428</Words>
  <Application>Microsoft Office PowerPoint</Application>
  <PresentationFormat>画面に合わせる (4:3)</PresentationFormat>
  <Paragraphs>543</Paragraphs>
  <Slides>22</Slides>
  <Notes>22</Notes>
  <HiddenSlides>6</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22</vt:i4>
      </vt:variant>
    </vt:vector>
  </HeadingPairs>
  <TitlesOfParts>
    <vt:vector size="30" baseType="lpstr">
      <vt:lpstr>HGS創英角ﾎﾟｯﾌﾟ体</vt:lpstr>
      <vt:lpstr>游ゴシック</vt:lpstr>
      <vt:lpstr>Arial</vt:lpstr>
      <vt:lpstr>Arial Black</vt:lpstr>
      <vt:lpstr>Calibri</vt:lpstr>
      <vt:lpstr>Times New Roman</vt:lpstr>
      <vt:lpstr>Wingdings</vt:lpstr>
      <vt:lpstr>Pixel</vt:lpstr>
      <vt:lpstr>酸化ストレスマーカー測定にて評価した 肥育牛における飼料内セレン添加の効果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IARS異常症発症牛の 成育状況とIARS遺伝子異常の保因状況の調査</dc:title>
  <dc:creator>FJ-USER</dc:creator>
  <cp:lastModifiedBy>DC17</cp:lastModifiedBy>
  <cp:revision>309</cp:revision>
  <cp:lastPrinted>2016-07-25T08:30:26Z</cp:lastPrinted>
  <dcterms:created xsi:type="dcterms:W3CDTF">2016-07-15T10:21:33Z</dcterms:created>
  <dcterms:modified xsi:type="dcterms:W3CDTF">2021-07-24T03:46:16Z</dcterms:modified>
</cp:coreProperties>
</file>