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7" r:id="rId2"/>
    <p:sldId id="267" r:id="rId3"/>
    <p:sldId id="290" r:id="rId4"/>
    <p:sldId id="299" r:id="rId5"/>
    <p:sldId id="302" r:id="rId6"/>
    <p:sldId id="298" r:id="rId7"/>
    <p:sldId id="300" r:id="rId8"/>
    <p:sldId id="301" r:id="rId9"/>
    <p:sldId id="305" r:id="rId10"/>
    <p:sldId id="304" r:id="rId11"/>
    <p:sldId id="309" r:id="rId12"/>
    <p:sldId id="306" r:id="rId13"/>
    <p:sldId id="317" r:id="rId14"/>
    <p:sldId id="314" r:id="rId15"/>
    <p:sldId id="315" r:id="rId16"/>
    <p:sldId id="316" r:id="rId17"/>
    <p:sldId id="307" r:id="rId18"/>
    <p:sldId id="308" r:id="rId19"/>
    <p:sldId id="310" r:id="rId20"/>
    <p:sldId id="311"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8849" autoAdjust="0"/>
  </p:normalViewPr>
  <p:slideViewPr>
    <p:cSldViewPr snapToGrid="0">
      <p:cViewPr varScale="1">
        <p:scale>
          <a:sx n="68" d="100"/>
          <a:sy n="68" d="100"/>
        </p:scale>
        <p:origin x="1776"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F0DEED7C-8819-4CBC-8B63-3602C85061B8}" type="datetimeFigureOut">
              <a:rPr kumimoji="1" lang="ja-JP" altLang="en-US" smtClean="0"/>
              <a:t>2021/7/26</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EEC5AFFA-FD4B-448F-96BF-EBAE5F53BD34}" type="slidenum">
              <a:rPr kumimoji="1" lang="ja-JP" altLang="en-US" smtClean="0"/>
              <a:t>‹#›</a:t>
            </a:fld>
            <a:endParaRPr kumimoji="1" lang="ja-JP" altLang="en-US"/>
          </a:p>
        </p:txBody>
      </p:sp>
    </p:spTree>
    <p:extLst>
      <p:ext uri="{BB962C8B-B14F-4D97-AF65-F5344CB8AC3E}">
        <p14:creationId xmlns:p14="http://schemas.microsoft.com/office/powerpoint/2010/main" val="262347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955C92F-F03D-4644-9D93-0C044A7F4979}" type="datetimeFigureOut">
              <a:rPr kumimoji="1" lang="ja-JP" altLang="en-US" smtClean="0"/>
              <a:t>2021/7/26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392E5A2-C03C-4A0A-AB8A-3E942DDA6AEB}" type="slidenum">
              <a:rPr kumimoji="1" lang="ja-JP" altLang="en-US" smtClean="0"/>
              <a:t>‹#›</a:t>
            </a:fld>
            <a:endParaRPr kumimoji="1" lang="ja-JP" altLang="en-US"/>
          </a:p>
        </p:txBody>
      </p:sp>
    </p:spTree>
    <p:extLst>
      <p:ext uri="{BB962C8B-B14F-4D97-AF65-F5344CB8AC3E}">
        <p14:creationId xmlns:p14="http://schemas.microsoft.com/office/powerpoint/2010/main" val="22891037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sz="2400" dirty="0"/>
              <a:t>益田大動物診療所の原です。よろしくお願いします。肉用子牛に発生したチアミン欠乏症について発表させてもらいます。</a:t>
            </a:r>
            <a:endParaRPr kumimoji="1" lang="en-US" altLang="ja-JP" sz="2400" dirty="0"/>
          </a:p>
        </p:txBody>
      </p:sp>
      <p:sp>
        <p:nvSpPr>
          <p:cNvPr id="4" name="スライド番号プレースホルダー 3"/>
          <p:cNvSpPr>
            <a:spLocks noGrp="1"/>
          </p:cNvSpPr>
          <p:nvPr>
            <p:ph type="sldNum" sz="quarter" idx="10"/>
          </p:nvPr>
        </p:nvSpPr>
        <p:spPr/>
        <p:txBody>
          <a:bodyPr/>
          <a:lstStyle/>
          <a:p>
            <a:fld id="{E853F8B9-9285-464B-BC71-7D83B3E0051E}"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1070091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対照区チアミン欠乏症です。全症例水様ないし、泥状の便性状を呈しました。歩様蹌踉・眼球振盪・旋回運動などの神経症状が認められ、症状が進行したものでは起立不能となり、遊泳運動や四肢伸長を呈しました。</a:t>
            </a:r>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10</a:t>
            </a:fld>
            <a:endParaRPr kumimoji="1" lang="ja-JP" altLang="en-US"/>
          </a:p>
        </p:txBody>
      </p:sp>
    </p:spTree>
    <p:extLst>
      <p:ext uri="{BB962C8B-B14F-4D97-AF65-F5344CB8AC3E}">
        <p14:creationId xmlns:p14="http://schemas.microsoft.com/office/powerpoint/2010/main" val="1528018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en-US" altLang="ja-JP" dirty="0"/>
              <a:t>6</a:t>
            </a:r>
            <a:r>
              <a:rPr kumimoji="1" lang="ja-JP" altLang="en-US" dirty="0"/>
              <a:t>頭で</a:t>
            </a:r>
            <a:r>
              <a:rPr kumimoji="1" lang="zh-TW" altLang="en-US" dirty="0"/>
              <a:t>第一胃弛緩</a:t>
            </a:r>
            <a:r>
              <a:rPr kumimoji="1" lang="ja-JP" altLang="en-US" dirty="0"/>
              <a:t>や</a:t>
            </a:r>
            <a:r>
              <a:rPr kumimoji="1" lang="zh-TW" altLang="en-US" dirty="0"/>
              <a:t>左膁部膨満</a:t>
            </a:r>
            <a:r>
              <a:rPr kumimoji="1" lang="ja-JP" altLang="en-US"/>
              <a:t>といったの</a:t>
            </a:r>
            <a:r>
              <a:rPr kumimoji="1" lang="ja-JP" altLang="en-US" dirty="0"/>
              <a:t>ルーメンアシドーシスの症状も認められました。</a:t>
            </a:r>
            <a:endParaRPr kumimoji="1" lang="zh-TW" altLang="en-US" dirty="0"/>
          </a:p>
          <a:p>
            <a:endParaRPr kumimoji="1" lang="zh-TW"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11</a:t>
            </a:fld>
            <a:endParaRPr kumimoji="1" lang="ja-JP" altLang="en-US"/>
          </a:p>
        </p:txBody>
      </p:sp>
    </p:spTree>
    <p:extLst>
      <p:ext uri="{BB962C8B-B14F-4D97-AF65-F5344CB8AC3E}">
        <p14:creationId xmlns:p14="http://schemas.microsoft.com/office/powerpoint/2010/main" val="1850207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試験区のチアミン欠乏症です。症例㉑においては、飼料変更後間もなくの発生であり、発生した牛舎の餌にはまだチアミンが添加されていませんでした。対照区と同様、泥状の便性状を呈し、神経症状が、認められました。</a:t>
            </a:r>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12</a:t>
            </a:fld>
            <a:endParaRPr kumimoji="1" lang="ja-JP" altLang="en-US"/>
          </a:p>
        </p:txBody>
      </p:sp>
    </p:spTree>
    <p:extLst>
      <p:ext uri="{BB962C8B-B14F-4D97-AF65-F5344CB8AC3E}">
        <p14:creationId xmlns:p14="http://schemas.microsoft.com/office/powerpoint/2010/main" val="3830746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チアミン欠乏症は、対照区で去勢が</a:t>
            </a:r>
            <a:r>
              <a:rPr kumimoji="1" lang="en-US" altLang="ja-JP" dirty="0"/>
              <a:t>4</a:t>
            </a:r>
            <a:r>
              <a:rPr kumimoji="1" lang="ja-JP" altLang="en-US" dirty="0"/>
              <a:t>頭雌が</a:t>
            </a:r>
            <a:r>
              <a:rPr kumimoji="1" lang="en-US" altLang="ja-JP" dirty="0"/>
              <a:t>16</a:t>
            </a:r>
            <a:r>
              <a:rPr kumimoji="1" lang="ja-JP" altLang="en-US" dirty="0"/>
              <a:t>頭、試験区で雌</a:t>
            </a:r>
            <a:r>
              <a:rPr kumimoji="1" lang="en-US" altLang="ja-JP" dirty="0"/>
              <a:t>2</a:t>
            </a:r>
            <a:r>
              <a:rPr kumimoji="1" lang="ja-JP" altLang="en-US" dirty="0"/>
              <a:t>頭のみの発生が見られました。対照区では治癒の転帰が</a:t>
            </a:r>
            <a:r>
              <a:rPr kumimoji="1" lang="en-US" altLang="ja-JP" dirty="0"/>
              <a:t>14</a:t>
            </a:r>
            <a:r>
              <a:rPr kumimoji="1" lang="ja-JP" altLang="en-US" dirty="0"/>
              <a:t>頭死亡の転帰は</a:t>
            </a:r>
            <a:r>
              <a:rPr kumimoji="1" lang="en-US" altLang="ja-JP" dirty="0"/>
              <a:t>6</a:t>
            </a:r>
            <a:r>
              <a:rPr kumimoji="1" lang="ja-JP" altLang="en-US" dirty="0"/>
              <a:t>頭でした。試験区では、治癒の転帰が</a:t>
            </a:r>
            <a:r>
              <a:rPr kumimoji="1" lang="en-US" altLang="ja-JP" dirty="0"/>
              <a:t>1</a:t>
            </a:r>
            <a:r>
              <a:rPr kumimoji="1" lang="ja-JP" altLang="en-US" dirty="0"/>
              <a:t>頭死亡の転帰は</a:t>
            </a:r>
            <a:r>
              <a:rPr kumimoji="1" lang="en-US" altLang="ja-JP" dirty="0"/>
              <a:t>1</a:t>
            </a:r>
            <a:r>
              <a:rPr kumimoji="1" lang="ja-JP" altLang="en-US" dirty="0"/>
              <a:t>頭でした。</a:t>
            </a:r>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13</a:t>
            </a:fld>
            <a:endParaRPr kumimoji="1" lang="ja-JP" altLang="en-US"/>
          </a:p>
        </p:txBody>
      </p:sp>
    </p:spTree>
    <p:extLst>
      <p:ext uri="{BB962C8B-B14F-4D97-AF65-F5344CB8AC3E}">
        <p14:creationId xmlns:p14="http://schemas.microsoft.com/office/powerpoint/2010/main" val="2460614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試験と対照区でそれぞれ死亡の転帰をとった症例⑱と症例㉑の</a:t>
            </a:r>
            <a:r>
              <a:rPr kumimoji="1" lang="zh-TW" altLang="en-US" dirty="0"/>
              <a:t>血液検査所見</a:t>
            </a:r>
            <a:r>
              <a:rPr kumimoji="1" lang="ja-JP" altLang="en-US" dirty="0"/>
              <a:t>です。</a:t>
            </a:r>
            <a:r>
              <a:rPr kumimoji="1" lang="en-US" altLang="ja-JP" dirty="0"/>
              <a:t>2</a:t>
            </a:r>
            <a:r>
              <a:rPr kumimoji="1" lang="ja-JP" altLang="en-US" dirty="0"/>
              <a:t>頭とも</a:t>
            </a:r>
            <a:r>
              <a:rPr kumimoji="1" lang="en-US" altLang="ja-JP" dirty="0"/>
              <a:t>AST</a:t>
            </a:r>
            <a:r>
              <a:rPr kumimoji="1" lang="ja-JP" altLang="en-US" dirty="0"/>
              <a:t>・</a:t>
            </a:r>
            <a:r>
              <a:rPr kumimoji="1" lang="en-US" altLang="ja-JP" dirty="0"/>
              <a:t>WBC</a:t>
            </a:r>
            <a:r>
              <a:rPr kumimoji="1" lang="ja-JP" altLang="en-US" dirty="0"/>
              <a:t>・</a:t>
            </a:r>
            <a:r>
              <a:rPr kumimoji="1" lang="en-US" altLang="ja-JP" dirty="0"/>
              <a:t>RBC</a:t>
            </a:r>
            <a:r>
              <a:rPr kumimoji="1" lang="ja-JP" altLang="en-US" dirty="0"/>
              <a:t>の上昇を認めました。</a:t>
            </a:r>
            <a:endParaRPr kumimoji="1" lang="zh-TW"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14</a:t>
            </a:fld>
            <a:endParaRPr kumimoji="1" lang="ja-JP" altLang="en-US"/>
          </a:p>
        </p:txBody>
      </p:sp>
    </p:spTree>
    <p:extLst>
      <p:ext uri="{BB962C8B-B14F-4D97-AF65-F5344CB8AC3E}">
        <p14:creationId xmlns:p14="http://schemas.microsoft.com/office/powerpoint/2010/main" val="2219016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病理検査です。症例⑱では大脳皮質に層状壊死が見られました。壊死巣では神経網の空胞化、神経細胞の虚血性変化や壊死を認め、脂肪顆粒細胞が散見され、血管内皮細胞の腫大が認められました。症例㉑では大脳皮質に層状壊死、微小出血巣が見られました。壊死巣では神経網の空胞化、神経細胞の虚血性変化や壊死、アストログリアの核の腫大が認められました。</a:t>
            </a:r>
          </a:p>
          <a:p>
            <a:endParaRPr kumimoji="1" lang="ja-JP" altLang="en-US" dirty="0"/>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15</a:t>
            </a:fld>
            <a:endParaRPr kumimoji="1" lang="ja-JP" altLang="en-US"/>
          </a:p>
        </p:txBody>
      </p:sp>
    </p:spTree>
    <p:extLst>
      <p:ext uri="{BB962C8B-B14F-4D97-AF65-F5344CB8AC3E}">
        <p14:creationId xmlns:p14="http://schemas.microsoft.com/office/powerpoint/2010/main" val="3152557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病性鑑定です。</a:t>
            </a:r>
            <a:r>
              <a:rPr kumimoji="1" lang="en-US" altLang="ja-JP" dirty="0"/>
              <a:t>365nm</a:t>
            </a:r>
            <a:r>
              <a:rPr kumimoji="1" lang="ja-JP" altLang="en-US" dirty="0"/>
              <a:t>の脳の紫外線照射によって症例⑱では大脳皮質に蛍光が認められ、症例㉑では大脳皮質に蛍光が認められませんでした。また、症例㉑では空腸内容の培養検査にて</a:t>
            </a:r>
          </a:p>
          <a:p>
            <a:r>
              <a:rPr kumimoji="1" lang="en-US" altLang="ja-JP" dirty="0" err="1"/>
              <a:t>Clostridium.perfringens</a:t>
            </a:r>
            <a:r>
              <a:rPr kumimoji="1" lang="ja-JP" altLang="en-US" dirty="0"/>
              <a:t>　が</a:t>
            </a:r>
            <a:r>
              <a:rPr kumimoji="1" lang="en-US" altLang="ja-JP" dirty="0"/>
              <a:t>1.0×107</a:t>
            </a:r>
            <a:r>
              <a:rPr kumimoji="1" lang="ja-JP" altLang="en-US" dirty="0"/>
              <a:t>検出されました。　　</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16</a:t>
            </a:fld>
            <a:endParaRPr kumimoji="1" lang="ja-JP" altLang="en-US"/>
          </a:p>
        </p:txBody>
      </p:sp>
    </p:spTree>
    <p:extLst>
      <p:ext uri="{BB962C8B-B14F-4D97-AF65-F5344CB8AC3E}">
        <p14:creationId xmlns:p14="http://schemas.microsoft.com/office/powerpoint/2010/main" val="3561093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en-US" altLang="ja-JP" dirty="0"/>
              <a:t>5</a:t>
            </a:r>
            <a:r>
              <a:rPr kumimoji="1" lang="ja-JP" altLang="en-US" dirty="0"/>
              <a:t>ヶ月齢健常育成牛</a:t>
            </a:r>
            <a:r>
              <a:rPr kumimoji="1" lang="en-US" altLang="ja-JP" dirty="0"/>
              <a:t>10</a:t>
            </a:r>
            <a:r>
              <a:rPr kumimoji="1" lang="ja-JP" altLang="en-US" dirty="0"/>
              <a:t>頭の血中チアミン濃度を比較しました。試験区の採血は飼料変更して</a:t>
            </a:r>
            <a:r>
              <a:rPr kumimoji="1" lang="en-US" altLang="ja-JP" dirty="0"/>
              <a:t>3</a:t>
            </a:r>
            <a:r>
              <a:rPr kumimoji="1" lang="ja-JP" altLang="en-US" dirty="0"/>
              <a:t>ヶ月経過した</a:t>
            </a:r>
            <a:r>
              <a:rPr kumimoji="1" lang="en-US" altLang="ja-JP" dirty="0"/>
              <a:t>2020</a:t>
            </a:r>
            <a:r>
              <a:rPr kumimoji="1" lang="ja-JP" altLang="en-US" dirty="0"/>
              <a:t>年</a:t>
            </a:r>
            <a:r>
              <a:rPr kumimoji="1" lang="en-US" altLang="ja-JP" dirty="0"/>
              <a:t>10</a:t>
            </a:r>
            <a:r>
              <a:rPr kumimoji="1" lang="ja-JP" altLang="en-US" dirty="0"/>
              <a:t>月に行いました。対照区の平均血中チアミン濃度は</a:t>
            </a:r>
            <a:r>
              <a:rPr kumimoji="1" lang="en-US" altLang="ja-JP" dirty="0"/>
              <a:t>6.2</a:t>
            </a:r>
            <a:r>
              <a:rPr kumimoji="1" lang="el-GR" altLang="ja-JP" dirty="0"/>
              <a:t>μ</a:t>
            </a:r>
            <a:r>
              <a:rPr kumimoji="1" lang="en-US" altLang="ja-JP" dirty="0"/>
              <a:t>g/㎗</a:t>
            </a:r>
            <a:r>
              <a:rPr kumimoji="1" lang="ja-JP" altLang="en-US" dirty="0"/>
              <a:t>で試験区の平均血中チアミン濃度は</a:t>
            </a:r>
            <a:r>
              <a:rPr kumimoji="1" lang="en-US" altLang="ja-JP" dirty="0"/>
              <a:t>15.3</a:t>
            </a:r>
            <a:r>
              <a:rPr kumimoji="1" lang="el-GR" altLang="ja-JP" dirty="0"/>
              <a:t>μ</a:t>
            </a:r>
            <a:r>
              <a:rPr kumimoji="1" lang="en-US" altLang="ja-JP" dirty="0"/>
              <a:t>g/㎗</a:t>
            </a:r>
            <a:r>
              <a:rPr kumimoji="1" lang="ja-JP" altLang="en-US" dirty="0"/>
              <a:t>でした。試験区では対照区よりも血中チアミン濃度が有意に上昇しました。また対照区の血中チアミン濃度も欠乏値とされている</a:t>
            </a:r>
            <a:r>
              <a:rPr kumimoji="1" lang="en-US" altLang="ja-JP" dirty="0"/>
              <a:t>1.3μg/㎗</a:t>
            </a:r>
            <a:r>
              <a:rPr kumimoji="1" lang="ja-JP" altLang="en-US" dirty="0"/>
              <a:t>を大きく上回りました。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17</a:t>
            </a:fld>
            <a:endParaRPr kumimoji="1" lang="ja-JP" altLang="en-US"/>
          </a:p>
        </p:txBody>
      </p:sp>
    </p:spTree>
    <p:extLst>
      <p:ext uri="{BB962C8B-B14F-4D97-AF65-F5344CB8AC3E}">
        <p14:creationId xmlns:p14="http://schemas.microsoft.com/office/powerpoint/2010/main" val="1638008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考察です。豚や家禽において飼料中に添加され、腸炎の発症を抑えると報告されているリグノセルロースは牛においても効果が認められました。これは繊維が増加したことにより、消化管通過速度が低下し腸内細菌叢に影響を与えたと考えられ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18</a:t>
            </a:fld>
            <a:endParaRPr kumimoji="1" lang="ja-JP" altLang="en-US"/>
          </a:p>
        </p:txBody>
      </p:sp>
    </p:spTree>
    <p:extLst>
      <p:ext uri="{BB962C8B-B14F-4D97-AF65-F5344CB8AC3E}">
        <p14:creationId xmlns:p14="http://schemas.microsoft.com/office/powerpoint/2010/main" val="4068299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第一胃が未熟な子牛では、ビタミン</a:t>
            </a:r>
            <a:r>
              <a:rPr kumimoji="1" lang="en-US" altLang="ja-JP" dirty="0"/>
              <a:t>B</a:t>
            </a:r>
            <a:r>
              <a:rPr kumimoji="1" lang="ja-JP" altLang="en-US" dirty="0"/>
              <a:t>群給与が必須であるが、必要量を第一胃内微生物や腸管内細菌が合成するようになるので、離乳した牛では必須ではないとされてきました。健常育成牛の平均血中チアミン濃度は、対策前から欠乏値を大きく上回っていたが、発症が認められ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19</a:t>
            </a:fld>
            <a:endParaRPr kumimoji="1" lang="ja-JP" altLang="en-US"/>
          </a:p>
        </p:txBody>
      </p:sp>
    </p:spTree>
    <p:extLst>
      <p:ext uri="{BB962C8B-B14F-4D97-AF65-F5344CB8AC3E}">
        <p14:creationId xmlns:p14="http://schemas.microsoft.com/office/powerpoint/2010/main" val="2155589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チアミンは糖代謝に必要であり、その欠乏によって中枢神経に障害が生じます。チアミン欠乏の結果、急性の神経症状と大脳皮質の壊死を特徴とする大脳皮質壊死症を引き起こします。</a:t>
            </a:r>
          </a:p>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2</a:t>
            </a:fld>
            <a:endParaRPr kumimoji="1" lang="ja-JP" altLang="en-US"/>
          </a:p>
        </p:txBody>
      </p:sp>
    </p:spTree>
    <p:extLst>
      <p:ext uri="{BB962C8B-B14F-4D97-AF65-F5344CB8AC3E}">
        <p14:creationId xmlns:p14="http://schemas.microsoft.com/office/powerpoint/2010/main" val="826832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チアミン欠乏症発症牛では、消化器疾患によってチアミナーゼ産生菌の増加が起こり、組織中チアミン濃度の低下が起こっていた可能性が考えられます。チアミン欠乏症の予防において、リグノセルロースによる腸炎の発生抑制及び、育成期の飼料中へのチアミン添加は有効で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20</a:t>
            </a:fld>
            <a:endParaRPr kumimoji="1" lang="ja-JP" altLang="en-US"/>
          </a:p>
        </p:txBody>
      </p:sp>
    </p:spTree>
    <p:extLst>
      <p:ext uri="{BB962C8B-B14F-4D97-AF65-F5344CB8AC3E}">
        <p14:creationId xmlns:p14="http://schemas.microsoft.com/office/powerpoint/2010/main" val="51622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チアミン欠乏症は、</a:t>
            </a:r>
            <a:r>
              <a:rPr kumimoji="1" lang="en-US" altLang="ja-JP" dirty="0"/>
              <a:t>2</a:t>
            </a:r>
            <a:r>
              <a:rPr kumimoji="1" lang="ja-JP" altLang="en-US" dirty="0"/>
              <a:t>～</a:t>
            </a:r>
            <a:r>
              <a:rPr kumimoji="1" lang="en-US" altLang="ja-JP" dirty="0"/>
              <a:t>12</a:t>
            </a:r>
            <a:r>
              <a:rPr kumimoji="1" lang="ja-JP" altLang="en-US" dirty="0"/>
              <a:t>ヶ月齢の子牛に好発します。第一胃内及び腸管内チアミナーゼ産生菌の増殖により引き起こされると考えられています。今回、県内の大型繁殖牧場で発生したチアミン欠乏症とその対策について発表させてもらい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3</a:t>
            </a:fld>
            <a:endParaRPr kumimoji="1" lang="ja-JP" altLang="en-US"/>
          </a:p>
        </p:txBody>
      </p:sp>
    </p:spTree>
    <p:extLst>
      <p:ext uri="{BB962C8B-B14F-4D97-AF65-F5344CB8AC3E}">
        <p14:creationId xmlns:p14="http://schemas.microsoft.com/office/powerpoint/2010/main" val="826832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リグノセルロースについてです。濃縮粗繊維で、母豚、離乳子豚、種鶏の飼料に添加され、腸内環境を整え、下痢の発症や斃死率の低下が報告されていますが、牛についての使用報告はありません。</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4</a:t>
            </a:fld>
            <a:endParaRPr kumimoji="1" lang="ja-JP" altLang="en-US"/>
          </a:p>
        </p:txBody>
      </p:sp>
    </p:spTree>
    <p:extLst>
      <p:ext uri="{BB962C8B-B14F-4D97-AF65-F5344CB8AC3E}">
        <p14:creationId xmlns:p14="http://schemas.microsoft.com/office/powerpoint/2010/main" val="1496016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実験的に、食餌性腸炎による糞便スコア</a:t>
            </a:r>
            <a:r>
              <a:rPr kumimoji="1" lang="en-US" altLang="ja-JP" dirty="0"/>
              <a:t>1</a:t>
            </a:r>
            <a:r>
              <a:rPr kumimoji="1" lang="ja-JP" altLang="en-US" dirty="0"/>
              <a:t>の下痢を呈した</a:t>
            </a:r>
            <a:r>
              <a:rPr kumimoji="1" lang="en-US" altLang="ja-JP" dirty="0"/>
              <a:t>5</a:t>
            </a:r>
            <a:r>
              <a:rPr kumimoji="1" lang="ja-JP" altLang="en-US" dirty="0"/>
              <a:t>ヶ月齢育成牛</a:t>
            </a:r>
            <a:r>
              <a:rPr kumimoji="1" lang="en-US" altLang="ja-JP" dirty="0"/>
              <a:t>5</a:t>
            </a:r>
            <a:r>
              <a:rPr kumimoji="1" lang="ja-JP" altLang="en-US" dirty="0"/>
              <a:t>頭に対してリグノセルロース</a:t>
            </a:r>
            <a:r>
              <a:rPr kumimoji="1" lang="en-US" altLang="ja-JP" dirty="0"/>
              <a:t>30g</a:t>
            </a:r>
            <a:r>
              <a:rPr kumimoji="1" lang="ja-JP" altLang="en-US" dirty="0"/>
              <a:t>の経口投与を</a:t>
            </a:r>
            <a:r>
              <a:rPr kumimoji="1" lang="en-US" altLang="ja-JP" dirty="0"/>
              <a:t>3</a:t>
            </a:r>
            <a:r>
              <a:rPr kumimoji="1" lang="ja-JP" altLang="en-US" dirty="0"/>
              <a:t>日間行った所、全</a:t>
            </a:r>
            <a:r>
              <a:rPr kumimoji="1" lang="en-US" altLang="ja-JP" dirty="0"/>
              <a:t>5</a:t>
            </a:r>
            <a:r>
              <a:rPr kumimoji="1" lang="ja-JP" altLang="en-US" dirty="0"/>
              <a:t>頭の便性状の改善が認められました。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5</a:t>
            </a:fld>
            <a:endParaRPr kumimoji="1" lang="ja-JP" altLang="en-US"/>
          </a:p>
        </p:txBody>
      </p:sp>
    </p:spTree>
    <p:extLst>
      <p:ext uri="{BB962C8B-B14F-4D97-AF65-F5344CB8AC3E}">
        <p14:creationId xmlns:p14="http://schemas.microsoft.com/office/powerpoint/2010/main" val="3092062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そこで、今回対策として、</a:t>
            </a:r>
            <a:r>
              <a:rPr kumimoji="1" lang="en-US" altLang="ja-JP" dirty="0"/>
              <a:t>2020</a:t>
            </a:r>
            <a:r>
              <a:rPr kumimoji="1" lang="ja-JP" altLang="en-US" dirty="0"/>
              <a:t>年７月以降腸管内チアミナーゼ産生菌の抑制を目的として配合飼料中に</a:t>
            </a:r>
            <a:r>
              <a:rPr kumimoji="1" lang="en-US" altLang="ja-JP" dirty="0"/>
              <a:t>0.5</a:t>
            </a:r>
            <a:r>
              <a:rPr kumimoji="1" lang="ja-JP" altLang="en-US" dirty="0"/>
              <a:t>％リグノセルロースを添加しました。また、チアミン欠乏症抑制を目的として配合飼料中にチアミン</a:t>
            </a:r>
            <a:r>
              <a:rPr kumimoji="1" lang="en-US" altLang="ja-JP" dirty="0"/>
              <a:t>(12.47㎎/kg)</a:t>
            </a:r>
            <a:r>
              <a:rPr kumimoji="1" lang="ja-JP" altLang="en-US" dirty="0"/>
              <a:t>の添加を行いました。</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6</a:t>
            </a:fld>
            <a:endParaRPr kumimoji="1" lang="ja-JP" altLang="en-US"/>
          </a:p>
        </p:txBody>
      </p:sp>
    </p:spTree>
    <p:extLst>
      <p:ext uri="{BB962C8B-B14F-4D97-AF65-F5344CB8AC3E}">
        <p14:creationId xmlns:p14="http://schemas.microsoft.com/office/powerpoint/2010/main" val="3043218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供試牛です。対照区として</a:t>
            </a:r>
            <a:r>
              <a:rPr kumimoji="1" lang="en-US" altLang="ja-JP" dirty="0"/>
              <a:t>2019</a:t>
            </a:r>
            <a:r>
              <a:rPr kumimoji="1" lang="ja-JP" altLang="en-US" dirty="0"/>
              <a:t>年</a:t>
            </a:r>
            <a:r>
              <a:rPr kumimoji="1" lang="en-US" altLang="ja-JP" dirty="0"/>
              <a:t>7</a:t>
            </a:r>
            <a:r>
              <a:rPr kumimoji="1" lang="ja-JP" altLang="en-US" dirty="0"/>
              <a:t>月～</a:t>
            </a:r>
            <a:r>
              <a:rPr kumimoji="1" lang="en-US" altLang="ja-JP" dirty="0"/>
              <a:t>2020</a:t>
            </a:r>
            <a:r>
              <a:rPr kumimoji="1" lang="ja-JP" altLang="en-US" dirty="0"/>
              <a:t>年</a:t>
            </a:r>
            <a:r>
              <a:rPr kumimoji="1" lang="en-US" altLang="ja-JP" dirty="0"/>
              <a:t>6</a:t>
            </a:r>
            <a:r>
              <a:rPr kumimoji="1" lang="ja-JP" altLang="en-US" dirty="0"/>
              <a:t>月までの期間内育成牛</a:t>
            </a:r>
            <a:r>
              <a:rPr kumimoji="1" lang="en-US" altLang="ja-JP" dirty="0"/>
              <a:t>1211</a:t>
            </a:r>
            <a:r>
              <a:rPr kumimoji="1" lang="ja-JP" altLang="en-US" dirty="0"/>
              <a:t>頭、黒毛和種の雄去勢</a:t>
            </a:r>
            <a:r>
              <a:rPr kumimoji="1" lang="en-US" altLang="ja-JP" dirty="0"/>
              <a:t>561</a:t>
            </a:r>
            <a:r>
              <a:rPr kumimoji="1" lang="ja-JP" altLang="en-US" dirty="0"/>
              <a:t>頭、雌</a:t>
            </a:r>
            <a:r>
              <a:rPr kumimoji="1" lang="en-US" altLang="ja-JP" dirty="0"/>
              <a:t>650</a:t>
            </a:r>
            <a:r>
              <a:rPr kumimoji="1" lang="ja-JP" altLang="en-US" dirty="0"/>
              <a:t>頭。試験区として</a:t>
            </a:r>
            <a:r>
              <a:rPr kumimoji="1" lang="en-US" altLang="ja-JP" dirty="0"/>
              <a:t>2020</a:t>
            </a:r>
            <a:r>
              <a:rPr kumimoji="1" lang="ja-JP" altLang="en-US" dirty="0"/>
              <a:t>年</a:t>
            </a:r>
            <a:r>
              <a:rPr kumimoji="1" lang="en-US" altLang="ja-JP" dirty="0"/>
              <a:t>7</a:t>
            </a:r>
            <a:r>
              <a:rPr kumimoji="1" lang="ja-JP" altLang="en-US" dirty="0"/>
              <a:t>月～</a:t>
            </a:r>
            <a:r>
              <a:rPr kumimoji="1" lang="en-US" altLang="ja-JP" dirty="0"/>
              <a:t>2021</a:t>
            </a:r>
            <a:r>
              <a:rPr kumimoji="1" lang="ja-JP" altLang="en-US" dirty="0"/>
              <a:t>年</a:t>
            </a:r>
            <a:r>
              <a:rPr kumimoji="1" lang="en-US" altLang="ja-JP" dirty="0"/>
              <a:t>5</a:t>
            </a:r>
            <a:r>
              <a:rPr kumimoji="1" lang="ja-JP" altLang="en-US" dirty="0"/>
              <a:t>月までの期間内育成牛</a:t>
            </a:r>
            <a:r>
              <a:rPr kumimoji="1" lang="en-US" altLang="ja-JP" dirty="0"/>
              <a:t>1132</a:t>
            </a:r>
            <a:r>
              <a:rPr kumimoji="1" lang="ja-JP" altLang="en-US" dirty="0"/>
              <a:t>頭</a:t>
            </a:r>
          </a:p>
          <a:p>
            <a:r>
              <a:rPr kumimoji="1" lang="ja-JP" altLang="en-US" dirty="0"/>
              <a:t>黒毛和種雄去勢</a:t>
            </a:r>
            <a:r>
              <a:rPr kumimoji="1" lang="en-US" altLang="ja-JP" dirty="0"/>
              <a:t>562</a:t>
            </a:r>
            <a:r>
              <a:rPr kumimoji="1" lang="ja-JP" altLang="en-US" dirty="0"/>
              <a:t>頭雌</a:t>
            </a:r>
            <a:r>
              <a:rPr kumimoji="1" lang="en-US" altLang="ja-JP" dirty="0"/>
              <a:t>570</a:t>
            </a:r>
            <a:r>
              <a:rPr kumimoji="1" lang="ja-JP" altLang="en-US" dirty="0"/>
              <a:t>頭を供試ました。</a:t>
            </a:r>
            <a:endParaRPr kumimoji="1" lang="en-US" altLang="ja-JP" dirty="0"/>
          </a:p>
          <a:p>
            <a:endParaRPr kumimoji="1"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7</a:t>
            </a:fld>
            <a:endParaRPr kumimoji="1" lang="ja-JP" altLang="en-US"/>
          </a:p>
        </p:txBody>
      </p:sp>
    </p:spTree>
    <p:extLst>
      <p:ext uri="{BB962C8B-B14F-4D97-AF65-F5344CB8AC3E}">
        <p14:creationId xmlns:p14="http://schemas.microsoft.com/office/powerpoint/2010/main" val="3031134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方法です。腸炎及びチアミン欠乏症の治療頭数の比較フィッシャーの直接確率計算法を用いて有意差検定を行いました。腸炎には、感染性・食餌性腸炎・ルーメンアシドーシスを含み、算出しました。また、腸炎の平均治療回数の比較を</a:t>
            </a:r>
            <a:r>
              <a:rPr kumimoji="1" lang="en-US" altLang="ja-JP" dirty="0"/>
              <a:t>F</a:t>
            </a:r>
            <a:r>
              <a:rPr kumimoji="1" lang="ja-JP" altLang="en-US" dirty="0"/>
              <a:t>検定を用いて有意差検定を行いました。</a:t>
            </a:r>
          </a:p>
          <a:p>
            <a:endParaRPr kumimoji="1" lang="en-US" altLang="ja-JP" dirty="0"/>
          </a:p>
          <a:p>
            <a:r>
              <a:rPr kumimoji="1" lang="en-US" altLang="ja-JP" dirty="0"/>
              <a:t> </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8</a:t>
            </a:fld>
            <a:endParaRPr kumimoji="1" lang="ja-JP" altLang="en-US"/>
          </a:p>
        </p:txBody>
      </p:sp>
    </p:spTree>
    <p:extLst>
      <p:ext uri="{BB962C8B-B14F-4D97-AF65-F5344CB8AC3E}">
        <p14:creationId xmlns:p14="http://schemas.microsoft.com/office/powerpoint/2010/main" val="2058029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r>
              <a:rPr kumimoji="1" lang="ja-JP" altLang="en-US" dirty="0"/>
              <a:t>結果です。腸炎治療頭数は対照区で</a:t>
            </a:r>
            <a:r>
              <a:rPr kumimoji="1" lang="en-US" altLang="ja-JP" dirty="0"/>
              <a:t>300</a:t>
            </a:r>
            <a:r>
              <a:rPr kumimoji="1" lang="ja-JP" altLang="en-US" dirty="0"/>
              <a:t>頭、試験区は</a:t>
            </a:r>
            <a:r>
              <a:rPr kumimoji="1" lang="en-US" altLang="ja-JP" dirty="0"/>
              <a:t>228</a:t>
            </a:r>
            <a:r>
              <a:rPr kumimoji="1" lang="ja-JP" altLang="en-US" dirty="0"/>
              <a:t>頭で有意水準</a:t>
            </a:r>
            <a:r>
              <a:rPr kumimoji="1" lang="en-US" altLang="ja-JP" dirty="0"/>
              <a:t>5</a:t>
            </a:r>
            <a:r>
              <a:rPr kumimoji="1" lang="ja-JP" altLang="en-US" dirty="0"/>
              <a:t>％で有意に減少しました。腸炎の平均治療回数は対照区で</a:t>
            </a:r>
            <a:r>
              <a:rPr kumimoji="1" lang="en-US" altLang="ja-JP" dirty="0"/>
              <a:t>2.87</a:t>
            </a:r>
            <a:r>
              <a:rPr kumimoji="1" lang="ja-JP" altLang="en-US" dirty="0"/>
              <a:t>回、試験区で</a:t>
            </a:r>
            <a:r>
              <a:rPr kumimoji="1" lang="en-US" altLang="ja-JP" dirty="0"/>
              <a:t>2.17</a:t>
            </a:r>
            <a:r>
              <a:rPr kumimoji="1" lang="ja-JP" altLang="en-US" dirty="0"/>
              <a:t>回と減少傾向がみられましたが、有意差は取れませんでした。チアミン欠乏症の治療頭数は、対照区は</a:t>
            </a:r>
            <a:r>
              <a:rPr kumimoji="1" lang="en-US" altLang="ja-JP" dirty="0"/>
              <a:t>20</a:t>
            </a:r>
            <a:r>
              <a:rPr kumimoji="1" lang="ja-JP" altLang="en-US" dirty="0"/>
              <a:t>頭、試験区は</a:t>
            </a:r>
            <a:r>
              <a:rPr kumimoji="1" lang="en-US" altLang="ja-JP" dirty="0"/>
              <a:t>2</a:t>
            </a:r>
            <a:r>
              <a:rPr kumimoji="1" lang="ja-JP" altLang="en-US" dirty="0"/>
              <a:t>頭で有意水準</a:t>
            </a:r>
            <a:r>
              <a:rPr kumimoji="1" lang="en-US" altLang="ja-JP" dirty="0"/>
              <a:t>5</a:t>
            </a:r>
            <a:r>
              <a:rPr kumimoji="1" lang="ja-JP" altLang="en-US" dirty="0"/>
              <a:t>％で有意に減少しました。</a:t>
            </a:r>
          </a:p>
        </p:txBody>
      </p:sp>
      <p:sp>
        <p:nvSpPr>
          <p:cNvPr id="4" name="スライド番号プレースホルダー 3"/>
          <p:cNvSpPr>
            <a:spLocks noGrp="1"/>
          </p:cNvSpPr>
          <p:nvPr>
            <p:ph type="sldNum" sz="quarter" idx="10"/>
          </p:nvPr>
        </p:nvSpPr>
        <p:spPr/>
        <p:txBody>
          <a:bodyPr/>
          <a:lstStyle/>
          <a:p>
            <a:fld id="{4392E5A2-C03C-4A0A-AB8A-3E942DDA6AEB}" type="slidenum">
              <a:rPr kumimoji="1" lang="ja-JP" altLang="en-US" smtClean="0"/>
              <a:t>9</a:t>
            </a:fld>
            <a:endParaRPr kumimoji="1" lang="ja-JP" altLang="en-US"/>
          </a:p>
        </p:txBody>
      </p:sp>
    </p:spTree>
    <p:extLst>
      <p:ext uri="{BB962C8B-B14F-4D97-AF65-F5344CB8AC3E}">
        <p14:creationId xmlns:p14="http://schemas.microsoft.com/office/powerpoint/2010/main" val="2559259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grpSp>
      </p:grpSp>
      <p:sp>
        <p:nvSpPr>
          <p:cNvPr id="92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ja-JP" altLang="en-US"/>
              <a:t>マスタ タイトルの書式設定</a:t>
            </a:r>
          </a:p>
        </p:txBody>
      </p:sp>
      <p:sp>
        <p:nvSpPr>
          <p:cNvPr id="92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ja-JP" altLang="en-US"/>
              <a:t>マスタ サブタイトルの書式設定</a:t>
            </a:r>
          </a:p>
        </p:txBody>
      </p:sp>
      <p:sp>
        <p:nvSpPr>
          <p:cNvPr id="18" name="Rectangle 16"/>
          <p:cNvSpPr>
            <a:spLocks noGrp="1" noChangeArrowheads="1"/>
          </p:cNvSpPr>
          <p:nvPr>
            <p:ph type="dt" sz="half" idx="10"/>
          </p:nvPr>
        </p:nvSpPr>
        <p:spPr>
          <a:xfrm>
            <a:off x="457200" y="6248400"/>
            <a:ext cx="2133600" cy="457200"/>
          </a:xfrm>
        </p:spPr>
        <p:txBody>
          <a:bodyPr/>
          <a:lstStyle>
            <a:lvl1pPr fontAlgn="auto">
              <a:spcBef>
                <a:spcPts val="0"/>
              </a:spcBef>
              <a:spcAft>
                <a:spcPts val="0"/>
              </a:spcAft>
              <a:defRPr/>
            </a:lvl1pPr>
          </a:lstStyle>
          <a:p>
            <a:pPr>
              <a:defRPr/>
            </a:pPr>
            <a:endParaRPr lang="en-US" altLang="ja-JP"/>
          </a:p>
        </p:txBody>
      </p:sp>
      <p:sp>
        <p:nvSpPr>
          <p:cNvPr id="19" name="Rectangle 17"/>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20" name="Rectangle 18"/>
          <p:cNvSpPr>
            <a:spLocks noGrp="1" noChangeArrowheads="1"/>
          </p:cNvSpPr>
          <p:nvPr>
            <p:ph type="sldNum" sz="quarter" idx="12"/>
          </p:nvPr>
        </p:nvSpPr>
        <p:spPr/>
        <p:txBody>
          <a:bodyPr/>
          <a:lstStyle>
            <a:lvl1pPr>
              <a:defRPr/>
            </a:lvl1pPr>
          </a:lstStyle>
          <a:p>
            <a:fld id="{DE8A3529-E181-4396-A621-721B3DB4F8D4}" type="slidenum">
              <a:rPr lang="en-US" altLang="ja-JP"/>
              <a:pPr/>
              <a:t>‹#›</a:t>
            </a:fld>
            <a:endParaRPr lang="en-US" altLang="ja-JP"/>
          </a:p>
        </p:txBody>
      </p:sp>
    </p:spTree>
    <p:extLst>
      <p:ext uri="{BB962C8B-B14F-4D97-AF65-F5344CB8AC3E}">
        <p14:creationId xmlns:p14="http://schemas.microsoft.com/office/powerpoint/2010/main" val="4100271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5" name="Rectangle 3"/>
          <p:cNvSpPr>
            <a:spLocks noGrp="1" noChangeArrowheads="1"/>
          </p:cNvSpPr>
          <p:nvPr>
            <p:ph type="sldNum" sz="quarter" idx="11"/>
          </p:nvPr>
        </p:nvSpPr>
        <p:spPr/>
        <p:txBody>
          <a:bodyPr/>
          <a:lstStyle>
            <a:lvl1pPr>
              <a:defRPr/>
            </a:lvl1pPr>
          </a:lstStyle>
          <a:p>
            <a:fld id="{C8F3C184-4737-4ED8-8DFD-C2A8B604D920}" type="slidenum">
              <a:rPr lang="en-US" altLang="ja-JP"/>
              <a:pPr/>
              <a:t>‹#›</a:t>
            </a:fld>
            <a:endParaRPr lang="en-US" altLang="ja-JP"/>
          </a:p>
        </p:txBody>
      </p:sp>
      <p:sp>
        <p:nvSpPr>
          <p:cNvPr id="6"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210204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410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457200"/>
            <a:ext cx="6019800" cy="5410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5" name="Rectangle 3"/>
          <p:cNvSpPr>
            <a:spLocks noGrp="1" noChangeArrowheads="1"/>
          </p:cNvSpPr>
          <p:nvPr>
            <p:ph type="sldNum" sz="quarter" idx="11"/>
          </p:nvPr>
        </p:nvSpPr>
        <p:spPr/>
        <p:txBody>
          <a:bodyPr/>
          <a:lstStyle>
            <a:lvl1pPr>
              <a:defRPr/>
            </a:lvl1pPr>
          </a:lstStyle>
          <a:p>
            <a:fld id="{01E7D0FE-14C0-4112-90B6-C703B3F70D3A}" type="slidenum">
              <a:rPr lang="en-US" altLang="ja-JP"/>
              <a:pPr/>
              <a:t>‹#›</a:t>
            </a:fld>
            <a:endParaRPr lang="en-US" altLang="ja-JP"/>
          </a:p>
        </p:txBody>
      </p:sp>
      <p:sp>
        <p:nvSpPr>
          <p:cNvPr id="6"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351897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5" name="Rectangle 3"/>
          <p:cNvSpPr>
            <a:spLocks noGrp="1" noChangeArrowheads="1"/>
          </p:cNvSpPr>
          <p:nvPr>
            <p:ph type="sldNum" sz="quarter" idx="11"/>
          </p:nvPr>
        </p:nvSpPr>
        <p:spPr/>
        <p:txBody>
          <a:bodyPr/>
          <a:lstStyle>
            <a:lvl1pPr>
              <a:defRPr/>
            </a:lvl1pPr>
          </a:lstStyle>
          <a:p>
            <a:fld id="{8B79B905-5B98-4C15-A0E5-BE217C02C707}" type="slidenum">
              <a:rPr lang="en-US" altLang="ja-JP"/>
              <a:pPr/>
              <a:t>‹#›</a:t>
            </a:fld>
            <a:endParaRPr lang="en-US" altLang="ja-JP"/>
          </a:p>
        </p:txBody>
      </p:sp>
      <p:sp>
        <p:nvSpPr>
          <p:cNvPr id="6"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695492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5" name="Rectangle 3"/>
          <p:cNvSpPr>
            <a:spLocks noGrp="1" noChangeArrowheads="1"/>
          </p:cNvSpPr>
          <p:nvPr>
            <p:ph type="sldNum" sz="quarter" idx="11"/>
          </p:nvPr>
        </p:nvSpPr>
        <p:spPr/>
        <p:txBody>
          <a:bodyPr/>
          <a:lstStyle>
            <a:lvl1pPr>
              <a:defRPr/>
            </a:lvl1pPr>
          </a:lstStyle>
          <a:p>
            <a:fld id="{181BC62A-8538-4E98-8062-90204A5CF177}" type="slidenum">
              <a:rPr lang="en-US" altLang="ja-JP"/>
              <a:pPr/>
              <a:t>‹#›</a:t>
            </a:fld>
            <a:endParaRPr lang="en-US" altLang="ja-JP"/>
          </a:p>
        </p:txBody>
      </p:sp>
      <p:sp>
        <p:nvSpPr>
          <p:cNvPr id="6"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503246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6" name="Rectangle 3"/>
          <p:cNvSpPr>
            <a:spLocks noGrp="1" noChangeArrowheads="1"/>
          </p:cNvSpPr>
          <p:nvPr>
            <p:ph type="sldNum" sz="quarter" idx="11"/>
          </p:nvPr>
        </p:nvSpPr>
        <p:spPr/>
        <p:txBody>
          <a:bodyPr/>
          <a:lstStyle>
            <a:lvl1pPr>
              <a:defRPr/>
            </a:lvl1pPr>
          </a:lstStyle>
          <a:p>
            <a:fld id="{C17704F8-0545-488A-BBDA-08C39C2E7509}" type="slidenum">
              <a:rPr lang="en-US" altLang="ja-JP"/>
              <a:pPr/>
              <a:t>‹#›</a:t>
            </a:fld>
            <a:endParaRPr lang="en-US" altLang="ja-JP"/>
          </a:p>
        </p:txBody>
      </p:sp>
      <p:sp>
        <p:nvSpPr>
          <p:cNvPr id="7"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280954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8" name="Rectangle 3"/>
          <p:cNvSpPr>
            <a:spLocks noGrp="1" noChangeArrowheads="1"/>
          </p:cNvSpPr>
          <p:nvPr>
            <p:ph type="sldNum" sz="quarter" idx="11"/>
          </p:nvPr>
        </p:nvSpPr>
        <p:spPr/>
        <p:txBody>
          <a:bodyPr/>
          <a:lstStyle>
            <a:lvl1pPr>
              <a:defRPr/>
            </a:lvl1pPr>
          </a:lstStyle>
          <a:p>
            <a:fld id="{1722A419-15BE-4D76-944B-3F78AA352CF2}" type="slidenum">
              <a:rPr lang="en-US" altLang="ja-JP"/>
              <a:pPr/>
              <a:t>‹#›</a:t>
            </a:fld>
            <a:endParaRPr lang="en-US" altLang="ja-JP"/>
          </a:p>
        </p:txBody>
      </p:sp>
      <p:sp>
        <p:nvSpPr>
          <p:cNvPr id="9"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1148822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4" name="Rectangle 3"/>
          <p:cNvSpPr>
            <a:spLocks noGrp="1" noChangeArrowheads="1"/>
          </p:cNvSpPr>
          <p:nvPr>
            <p:ph type="sldNum" sz="quarter" idx="11"/>
          </p:nvPr>
        </p:nvSpPr>
        <p:spPr/>
        <p:txBody>
          <a:bodyPr/>
          <a:lstStyle>
            <a:lvl1pPr>
              <a:defRPr/>
            </a:lvl1pPr>
          </a:lstStyle>
          <a:p>
            <a:fld id="{E1D42ADE-DAF9-4B9E-8183-52B5C93E78A7}" type="slidenum">
              <a:rPr lang="en-US" altLang="ja-JP"/>
              <a:pPr/>
              <a:t>‹#›</a:t>
            </a:fld>
            <a:endParaRPr lang="en-US" altLang="ja-JP"/>
          </a:p>
        </p:txBody>
      </p:sp>
      <p:sp>
        <p:nvSpPr>
          <p:cNvPr id="5"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202496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3" name="Rectangle 3"/>
          <p:cNvSpPr>
            <a:spLocks noGrp="1" noChangeArrowheads="1"/>
          </p:cNvSpPr>
          <p:nvPr>
            <p:ph type="sldNum" sz="quarter" idx="11"/>
          </p:nvPr>
        </p:nvSpPr>
        <p:spPr/>
        <p:txBody>
          <a:bodyPr/>
          <a:lstStyle>
            <a:lvl1pPr>
              <a:defRPr/>
            </a:lvl1pPr>
          </a:lstStyle>
          <a:p>
            <a:fld id="{CC1AC3E7-3D22-44AB-B5BD-C1B0F038C3F4}" type="slidenum">
              <a:rPr lang="en-US" altLang="ja-JP"/>
              <a:pPr/>
              <a:t>‹#›</a:t>
            </a:fld>
            <a:endParaRPr lang="en-US" altLang="ja-JP"/>
          </a:p>
        </p:txBody>
      </p:sp>
      <p:sp>
        <p:nvSpPr>
          <p:cNvPr id="4"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308638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6" name="Rectangle 3"/>
          <p:cNvSpPr>
            <a:spLocks noGrp="1" noChangeArrowheads="1"/>
          </p:cNvSpPr>
          <p:nvPr>
            <p:ph type="sldNum" sz="quarter" idx="11"/>
          </p:nvPr>
        </p:nvSpPr>
        <p:spPr/>
        <p:txBody>
          <a:bodyPr/>
          <a:lstStyle>
            <a:lvl1pPr>
              <a:defRPr/>
            </a:lvl1pPr>
          </a:lstStyle>
          <a:p>
            <a:fld id="{8328A759-3B45-4131-A220-0926AF48B856}" type="slidenum">
              <a:rPr lang="en-US" altLang="ja-JP"/>
              <a:pPr/>
              <a:t>‹#›</a:t>
            </a:fld>
            <a:endParaRPr lang="en-US" altLang="ja-JP"/>
          </a:p>
        </p:txBody>
      </p:sp>
      <p:sp>
        <p:nvSpPr>
          <p:cNvPr id="7"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407575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US" altLang="ja-JP"/>
          </a:p>
        </p:txBody>
      </p:sp>
      <p:sp>
        <p:nvSpPr>
          <p:cNvPr id="6" name="Rectangle 3"/>
          <p:cNvSpPr>
            <a:spLocks noGrp="1" noChangeArrowheads="1"/>
          </p:cNvSpPr>
          <p:nvPr>
            <p:ph type="sldNum" sz="quarter" idx="11"/>
          </p:nvPr>
        </p:nvSpPr>
        <p:spPr/>
        <p:txBody>
          <a:bodyPr/>
          <a:lstStyle>
            <a:lvl1pPr>
              <a:defRPr/>
            </a:lvl1pPr>
          </a:lstStyle>
          <a:p>
            <a:fld id="{B314B346-976A-40D2-A469-EBEC704AFB0A}" type="slidenum">
              <a:rPr lang="en-US" altLang="ja-JP"/>
              <a:pPr/>
              <a:t>‹#›</a:t>
            </a:fld>
            <a:endParaRPr lang="en-US" altLang="ja-JP"/>
          </a:p>
        </p:txBody>
      </p:sp>
      <p:sp>
        <p:nvSpPr>
          <p:cNvPr id="7"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US" altLang="ja-JP"/>
          </a:p>
        </p:txBody>
      </p:sp>
    </p:spTree>
    <p:extLst>
      <p:ext uri="{BB962C8B-B14F-4D97-AF65-F5344CB8AC3E}">
        <p14:creationId xmlns:p14="http://schemas.microsoft.com/office/powerpoint/2010/main" val="3899018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200">
                <a:solidFill>
                  <a:srgbClr val="000000"/>
                </a:solidFill>
                <a:latin typeface="Arial" charset="0"/>
                <a:ea typeface="ＭＳ Ｐゴシック" charset="-128"/>
              </a:defRPr>
            </a:lvl1pPr>
          </a:lstStyle>
          <a:p>
            <a:pPr fontAlgn="base">
              <a:spcBef>
                <a:spcPct val="0"/>
              </a:spcBef>
              <a:spcAft>
                <a:spcPct val="0"/>
              </a:spcAft>
              <a:defRPr/>
            </a:pPr>
            <a:endParaRPr lang="en-US" altLang="ja-JP"/>
          </a:p>
        </p:txBody>
      </p:sp>
      <p:sp>
        <p:nvSpPr>
          <p:cNvPr id="81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a:solidFill>
                  <a:srgbClr val="000000"/>
                </a:solidFill>
                <a:latin typeface="Arial Black" pitchFamily="34" charset="0"/>
              </a:defRPr>
            </a:lvl1pPr>
          </a:lstStyle>
          <a:p>
            <a:pPr fontAlgn="base">
              <a:spcBef>
                <a:spcPct val="0"/>
              </a:spcBef>
              <a:spcAft>
                <a:spcPct val="0"/>
              </a:spcAft>
            </a:pPr>
            <a:fld id="{84D38D95-E336-4D83-B864-830F0A3FEBF5}" type="slidenum">
              <a:rPr lang="en-US" altLang="ja-JP"/>
              <a:pPr fontAlgn="base">
                <a:spcBef>
                  <a:spcPct val="0"/>
                </a:spcBef>
                <a:spcAft>
                  <a:spcPct val="0"/>
                </a:spcAft>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666699"/>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666699"/>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9999CC"/>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666699"/>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2400">
                <a:solidFill>
                  <a:srgbClr val="000000"/>
                </a:solidFill>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9999CC"/>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base" hangingPunct="1">
                <a:spcBef>
                  <a:spcPct val="0"/>
                </a:spcBef>
                <a:spcAft>
                  <a:spcPct val="0"/>
                </a:spcAft>
                <a:defRPr/>
              </a:pPr>
              <a:endParaRPr kumimoji="0" lang="ja-JP" altLang="ja-JP" sz="1800">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2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200">
                <a:solidFill>
                  <a:srgbClr val="000000"/>
                </a:solidFill>
                <a:latin typeface="Arial" charset="0"/>
                <a:ea typeface="ＭＳ Ｐゴシック" charset="-128"/>
              </a:defRPr>
            </a:lvl1pPr>
          </a:lstStyle>
          <a:p>
            <a:pPr fontAlgn="base">
              <a:spcBef>
                <a:spcPct val="0"/>
              </a:spcBef>
              <a:spcAft>
                <a:spcPct val="0"/>
              </a:spcAft>
              <a:defRPr/>
            </a:pPr>
            <a:endParaRPr lang="en-US" altLang="ja-JP"/>
          </a:p>
        </p:txBody>
      </p:sp>
    </p:spTree>
    <p:extLst>
      <p:ext uri="{BB962C8B-B14F-4D97-AF65-F5344CB8AC3E}">
        <p14:creationId xmlns:p14="http://schemas.microsoft.com/office/powerpoint/2010/main" val="995369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3075646" y="1610898"/>
            <a:ext cx="7632848" cy="2262163"/>
          </a:xfrm>
        </p:spPr>
        <p:txBody>
          <a:bodyPr/>
          <a:lstStyle/>
          <a:p>
            <a:pPr eaLnBrk="1" hangingPunct="1"/>
            <a:r>
              <a:rPr lang="ja-JP" altLang="en-US" sz="3600" b="1" dirty="0"/>
              <a:t>肉用子牛に発生した</a:t>
            </a:r>
            <a:br>
              <a:rPr lang="en-US" altLang="ja-JP" sz="3600" b="1" dirty="0"/>
            </a:br>
            <a:r>
              <a:rPr lang="ja-JP" altLang="en-US" sz="3600" b="1" dirty="0"/>
              <a:t>チアミン欠乏症</a:t>
            </a:r>
            <a:endParaRPr lang="ja-JP" altLang="en-US" sz="3600" dirty="0"/>
          </a:p>
        </p:txBody>
      </p:sp>
      <p:sp>
        <p:nvSpPr>
          <p:cNvPr id="6" name="Rectangle 3"/>
          <p:cNvSpPr txBox="1">
            <a:spLocks noChangeArrowheads="1"/>
          </p:cNvSpPr>
          <p:nvPr/>
        </p:nvSpPr>
        <p:spPr bwMode="auto">
          <a:xfrm>
            <a:off x="-678233" y="4210412"/>
            <a:ext cx="10733809" cy="2753591"/>
          </a:xfrm>
          <a:prstGeom prst="rect">
            <a:avLst/>
          </a:prstGeom>
          <a:noFill/>
          <a:ln w="9525">
            <a:noFill/>
            <a:miter lim="800000"/>
            <a:headEnd/>
            <a:tailEnd/>
          </a:ln>
        </p:spPr>
        <p:txBody>
          <a:bodyPr/>
          <a:lstStyle/>
          <a:p>
            <a:pPr algn="ctr" fontAlgn="base">
              <a:spcBef>
                <a:spcPct val="20000"/>
              </a:spcBef>
              <a:spcAft>
                <a:spcPct val="0"/>
              </a:spcAft>
              <a:buClr>
                <a:srgbClr val="00007D"/>
              </a:buClr>
              <a:buSzPct val="75000"/>
              <a:buFont typeface="Wingdings" pitchFamily="2" charset="2"/>
              <a:buNone/>
              <a:defRPr/>
            </a:pPr>
            <a:r>
              <a:rPr lang="en-US" altLang="zh-TW" sz="2400" kern="0" dirty="0">
                <a:solidFill>
                  <a:srgbClr val="000000"/>
                </a:solidFill>
              </a:rPr>
              <a:t>(</a:t>
            </a:r>
            <a:r>
              <a:rPr lang="ja-JP" altLang="en-US" sz="2400" kern="0" dirty="0">
                <a:solidFill>
                  <a:srgbClr val="000000"/>
                </a:solidFill>
              </a:rPr>
              <a:t>株</a:t>
            </a:r>
            <a:r>
              <a:rPr lang="en-US" altLang="zh-TW" sz="2400" kern="0" dirty="0">
                <a:solidFill>
                  <a:srgbClr val="000000"/>
                </a:solidFill>
              </a:rPr>
              <a:t>)</a:t>
            </a:r>
            <a:r>
              <a:rPr lang="zh-TW" altLang="en-US" sz="2400" kern="0" dirty="0">
                <a:solidFill>
                  <a:srgbClr val="000000"/>
                </a:solidFill>
              </a:rPr>
              <a:t>益田大動物診療所</a:t>
            </a:r>
          </a:p>
          <a:p>
            <a:pPr algn="ctr" fontAlgn="base">
              <a:spcBef>
                <a:spcPct val="20000"/>
              </a:spcBef>
              <a:spcAft>
                <a:spcPct val="0"/>
              </a:spcAft>
              <a:buClr>
                <a:srgbClr val="00007D"/>
              </a:buClr>
              <a:buSzPct val="75000"/>
              <a:defRPr/>
            </a:pPr>
            <a:r>
              <a:rPr lang="zh-TW" altLang="en-US" sz="2400" kern="0" dirty="0">
                <a:solidFill>
                  <a:srgbClr val="000000"/>
                </a:solidFill>
              </a:rPr>
              <a:t>原知也</a:t>
            </a:r>
            <a:r>
              <a:rPr lang="ja-JP" altLang="en-US" sz="2400" kern="0" dirty="0">
                <a:solidFill>
                  <a:srgbClr val="000000"/>
                </a:solidFill>
              </a:rPr>
              <a:t>、高橋海秀</a:t>
            </a:r>
            <a:r>
              <a:rPr lang="zh-TW" altLang="en-US" sz="2400" kern="0" dirty="0">
                <a:solidFill>
                  <a:srgbClr val="000000"/>
                </a:solidFill>
              </a:rPr>
              <a:t>、</a:t>
            </a:r>
            <a:r>
              <a:rPr lang="ja-JP" altLang="en-US" sz="2400" kern="0" dirty="0">
                <a:solidFill>
                  <a:srgbClr val="000000"/>
                </a:solidFill>
              </a:rPr>
              <a:t>永吉夢輝、伊藤容平、加藤圭介</a:t>
            </a:r>
            <a:endParaRPr lang="en-US" altLang="ja-JP" sz="2400" kern="0" dirty="0">
              <a:solidFill>
                <a:srgbClr val="000000"/>
              </a:solidFill>
            </a:endParaRPr>
          </a:p>
          <a:p>
            <a:pPr algn="ctr" fontAlgn="base">
              <a:spcBef>
                <a:spcPct val="20000"/>
              </a:spcBef>
              <a:spcAft>
                <a:spcPct val="0"/>
              </a:spcAft>
              <a:buClr>
                <a:srgbClr val="00007D"/>
              </a:buClr>
              <a:buSzPct val="75000"/>
              <a:defRPr/>
            </a:pPr>
            <a:r>
              <a:rPr lang="zh-TW" altLang="en-US" sz="2400" kern="0" dirty="0">
                <a:solidFill>
                  <a:srgbClr val="000000"/>
                </a:solidFill>
              </a:rPr>
              <a:t>山本哲也、足立全、岸本昌也、加藤大介</a:t>
            </a:r>
            <a:endParaRPr lang="en-US" altLang="zh-TW" sz="2400" kern="0" dirty="0">
              <a:solidFill>
                <a:srgbClr val="000000"/>
              </a:solidFill>
            </a:endParaRPr>
          </a:p>
          <a:p>
            <a:pPr algn="ctr" fontAlgn="base">
              <a:spcBef>
                <a:spcPct val="20000"/>
              </a:spcBef>
              <a:spcAft>
                <a:spcPct val="0"/>
              </a:spcAft>
              <a:buClr>
                <a:srgbClr val="00007D"/>
              </a:buClr>
              <a:buSzPct val="75000"/>
              <a:defRPr/>
            </a:pPr>
            <a:endParaRPr lang="en-US" altLang="zh-TW" sz="2400" kern="0" dirty="0">
              <a:solidFill>
                <a:srgbClr val="000000"/>
              </a:solidFill>
            </a:endParaRPr>
          </a:p>
          <a:p>
            <a:pPr algn="ctr" fontAlgn="base">
              <a:spcBef>
                <a:spcPct val="20000"/>
              </a:spcBef>
              <a:spcAft>
                <a:spcPct val="0"/>
              </a:spcAft>
              <a:buClr>
                <a:srgbClr val="00007D"/>
              </a:buClr>
              <a:buSzPct val="75000"/>
              <a:defRPr/>
            </a:pPr>
            <a:r>
              <a:rPr lang="ja-JP" altLang="en-US" sz="2400" kern="0" dirty="0">
                <a:solidFill>
                  <a:srgbClr val="000000"/>
                </a:solidFill>
              </a:rPr>
              <a:t>日清丸紅飼料株式会社</a:t>
            </a:r>
            <a:endParaRPr lang="zh-TW" altLang="en-US" sz="2400" kern="0" dirty="0">
              <a:solidFill>
                <a:srgbClr val="000000"/>
              </a:solidFill>
            </a:endParaRPr>
          </a:p>
          <a:p>
            <a:pPr algn="ctr" fontAlgn="base">
              <a:spcBef>
                <a:spcPct val="20000"/>
              </a:spcBef>
              <a:spcAft>
                <a:spcPct val="0"/>
              </a:spcAft>
              <a:buClr>
                <a:srgbClr val="00007D"/>
              </a:buClr>
              <a:buSzPct val="75000"/>
              <a:buFont typeface="Wingdings" pitchFamily="2" charset="2"/>
              <a:buNone/>
              <a:defRPr/>
            </a:pPr>
            <a:r>
              <a:rPr lang="zh-TW" altLang="en-US" sz="2400" kern="0" dirty="0">
                <a:solidFill>
                  <a:srgbClr val="000000"/>
                </a:solidFill>
              </a:rPr>
              <a:t>増田洋史、中島孝信</a:t>
            </a:r>
            <a:endParaRPr lang="en-US" altLang="ja-JP" sz="2400" kern="0" dirty="0">
              <a:solidFill>
                <a:srgbClr val="000000"/>
              </a:solidFill>
            </a:endParaRPr>
          </a:p>
          <a:p>
            <a:pPr algn="ctr" fontAlgn="base">
              <a:spcBef>
                <a:spcPct val="20000"/>
              </a:spcBef>
              <a:spcAft>
                <a:spcPct val="0"/>
              </a:spcAft>
              <a:buClr>
                <a:srgbClr val="00007D"/>
              </a:buClr>
              <a:buSzPct val="75000"/>
              <a:buFont typeface="Wingdings" pitchFamily="2" charset="2"/>
              <a:buNone/>
              <a:defRPr/>
            </a:pPr>
            <a:endParaRPr lang="zh-TW" altLang="en-US" sz="3200" kern="0" dirty="0">
              <a:solidFill>
                <a:srgbClr val="000000"/>
              </a:solidFill>
            </a:endParaRPr>
          </a:p>
        </p:txBody>
      </p:sp>
    </p:spTree>
    <p:extLst>
      <p:ext uri="{BB962C8B-B14F-4D97-AF65-F5344CB8AC3E}">
        <p14:creationId xmlns:p14="http://schemas.microsoft.com/office/powerpoint/2010/main" val="3270008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8919148"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対照区チアミン欠乏症　</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2019</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7</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2020</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6</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月まで</a:t>
            </a:r>
            <a:endParaRPr lang="ja-JP" altLang="en-US" kern="0" dirty="0"/>
          </a:p>
        </p:txBody>
      </p:sp>
      <p:graphicFrame>
        <p:nvGraphicFramePr>
          <p:cNvPr id="2" name="表 1">
            <a:extLst>
              <a:ext uri="{FF2B5EF4-FFF2-40B4-BE49-F238E27FC236}">
                <a16:creationId xmlns:a16="http://schemas.microsoft.com/office/drawing/2014/main" id="{FF163032-1CC5-4F56-8A8B-908D068AC6F7}"/>
              </a:ext>
            </a:extLst>
          </p:cNvPr>
          <p:cNvGraphicFramePr>
            <a:graphicFrameLocks noGrp="1"/>
          </p:cNvGraphicFramePr>
          <p:nvPr>
            <p:extLst>
              <p:ext uri="{D42A27DB-BD31-4B8C-83A1-F6EECF244321}">
                <p14:modId xmlns:p14="http://schemas.microsoft.com/office/powerpoint/2010/main" val="3902982168"/>
              </p:ext>
            </p:extLst>
          </p:nvPr>
        </p:nvGraphicFramePr>
        <p:xfrm>
          <a:off x="224852" y="1369595"/>
          <a:ext cx="8694296" cy="4942431"/>
        </p:xfrm>
        <a:graphic>
          <a:graphicData uri="http://schemas.openxmlformats.org/drawingml/2006/table">
            <a:tbl>
              <a:tblPr>
                <a:tableStyleId>{5C22544A-7EE6-4342-B048-85BDC9FD1C3A}</a:tableStyleId>
              </a:tblPr>
              <a:tblGrid>
                <a:gridCol w="716181">
                  <a:extLst>
                    <a:ext uri="{9D8B030D-6E8A-4147-A177-3AD203B41FA5}">
                      <a16:colId xmlns:a16="http://schemas.microsoft.com/office/drawing/2014/main" val="2623257520"/>
                    </a:ext>
                  </a:extLst>
                </a:gridCol>
                <a:gridCol w="603682">
                  <a:extLst>
                    <a:ext uri="{9D8B030D-6E8A-4147-A177-3AD203B41FA5}">
                      <a16:colId xmlns:a16="http://schemas.microsoft.com/office/drawing/2014/main" val="3025228034"/>
                    </a:ext>
                  </a:extLst>
                </a:gridCol>
                <a:gridCol w="1029809">
                  <a:extLst>
                    <a:ext uri="{9D8B030D-6E8A-4147-A177-3AD203B41FA5}">
                      <a16:colId xmlns:a16="http://schemas.microsoft.com/office/drawing/2014/main" val="827387023"/>
                    </a:ext>
                  </a:extLst>
                </a:gridCol>
                <a:gridCol w="905523">
                  <a:extLst>
                    <a:ext uri="{9D8B030D-6E8A-4147-A177-3AD203B41FA5}">
                      <a16:colId xmlns:a16="http://schemas.microsoft.com/office/drawing/2014/main" val="2280786853"/>
                    </a:ext>
                  </a:extLst>
                </a:gridCol>
                <a:gridCol w="639192">
                  <a:extLst>
                    <a:ext uri="{9D8B030D-6E8A-4147-A177-3AD203B41FA5}">
                      <a16:colId xmlns:a16="http://schemas.microsoft.com/office/drawing/2014/main" val="2899890589"/>
                    </a:ext>
                  </a:extLst>
                </a:gridCol>
                <a:gridCol w="4799909">
                  <a:extLst>
                    <a:ext uri="{9D8B030D-6E8A-4147-A177-3AD203B41FA5}">
                      <a16:colId xmlns:a16="http://schemas.microsoft.com/office/drawing/2014/main" val="780134356"/>
                    </a:ext>
                  </a:extLst>
                </a:gridCol>
              </a:tblGrid>
              <a:tr h="585128">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症例</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No</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雌雄</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発生日</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発症日齢</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転帰</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症状</a:t>
                      </a:r>
                    </a:p>
                  </a:txBody>
                  <a:tcPr marL="5888" marR="5888" marT="5888"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4795760"/>
                  </a:ext>
                </a:extLst>
              </a:tr>
              <a:tr h="444950">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①</a:t>
                      </a:r>
                      <a:endPar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去勢</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2019/7/13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141</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2"/>
                          </a:solidFill>
                          <a:effectLst/>
                          <a:latin typeface="游ゴシック" panose="020B0400000000000000" pitchFamily="50" charset="-128"/>
                          <a:ea typeface="游ゴシック" panose="020B0400000000000000" pitchFamily="50" charset="-128"/>
                        </a:rPr>
                        <a:t>褐色水様下痢</a:t>
                      </a: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、起立不能、遊泳運動</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9938887"/>
                  </a:ext>
                </a:extLst>
              </a:tr>
              <a:tr h="444950">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②</a:t>
                      </a:r>
                      <a:endPar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mn-ea"/>
                          <a:ea typeface="+mn-ea"/>
                        </a:rPr>
                        <a:t>雌</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2019/8/16</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149</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褐色水様下痢、可視粘膜充血、歩様蹌踉</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088201"/>
                  </a:ext>
                </a:extLst>
              </a:tr>
              <a:tr h="43177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③</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2020/2/13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125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褐色泥状下痢、歩様蹌踉、沈鬱</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90402"/>
                  </a:ext>
                </a:extLst>
              </a:tr>
              <a:tr h="43177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④</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2020/2/27</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154</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褐色水様下痢、可視粘膜充血、遊泳運動</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7580233"/>
                  </a:ext>
                </a:extLst>
              </a:tr>
              <a:tr h="43177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⑤</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2020/3/3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141</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褐色泥状下痢、歩様蹌踉、沈鬱</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944761"/>
                  </a:ext>
                </a:extLst>
              </a:tr>
              <a:tr h="43177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⑥</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2020/3/9</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175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890255"/>
                  </a:ext>
                </a:extLst>
              </a:tr>
              <a:tr h="43177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⑦</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去勢</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2020/3/16</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93</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褐色泥状下痢、起立不能、四肢伸長、遊泳運動</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3563711"/>
                  </a:ext>
                </a:extLst>
              </a:tr>
              <a:tr h="444950">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⑧</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去勢</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2020/3/23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106</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褐色泥状下痢、起立不能、四肢伸長、眼球振盪</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0244821"/>
                  </a:ext>
                </a:extLst>
              </a:tr>
              <a:tr h="431779">
                <a:tc>
                  <a:txBody>
                    <a:bodyPr/>
                    <a:lstStyle/>
                    <a:p>
                      <a:pPr algn="l" fontAlgn="ctr"/>
                      <a:r>
                        <a:rPr lang="ja-JP" altLang="en-US" sz="1600" b="1" u="none" strike="noStrike" dirty="0">
                          <a:effectLst/>
                        </a:rPr>
                        <a:t>⑨</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去勢</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2020/4/28</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141</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褐色水様下痢、起立不能、左膁部膨満</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2207352"/>
                  </a:ext>
                </a:extLst>
              </a:tr>
              <a:tr h="43177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⑩</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2020/4/30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167</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褐色泥状下痢、旋回運動</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5770167"/>
                  </a:ext>
                </a:extLst>
              </a:tr>
            </a:tbl>
          </a:graphicData>
        </a:graphic>
      </p:graphicFrame>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7802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graphicFrame>
        <p:nvGraphicFramePr>
          <p:cNvPr id="3" name="表 2">
            <a:extLst>
              <a:ext uri="{FF2B5EF4-FFF2-40B4-BE49-F238E27FC236}">
                <a16:creationId xmlns:a16="http://schemas.microsoft.com/office/drawing/2014/main" id="{BE0E405A-6F9E-4280-8503-41E717AA7580}"/>
              </a:ext>
            </a:extLst>
          </p:cNvPr>
          <p:cNvGraphicFramePr>
            <a:graphicFrameLocks noGrp="1"/>
          </p:cNvGraphicFramePr>
          <p:nvPr>
            <p:extLst>
              <p:ext uri="{D42A27DB-BD31-4B8C-83A1-F6EECF244321}">
                <p14:modId xmlns:p14="http://schemas.microsoft.com/office/powerpoint/2010/main" val="554308543"/>
              </p:ext>
            </p:extLst>
          </p:nvPr>
        </p:nvGraphicFramePr>
        <p:xfrm>
          <a:off x="224852" y="1369594"/>
          <a:ext cx="8694295" cy="4933550"/>
        </p:xfrm>
        <a:graphic>
          <a:graphicData uri="http://schemas.openxmlformats.org/drawingml/2006/table">
            <a:tbl>
              <a:tblPr>
                <a:tableStyleId>{5C22544A-7EE6-4342-B048-85BDC9FD1C3A}</a:tableStyleId>
              </a:tblPr>
              <a:tblGrid>
                <a:gridCol w="809867">
                  <a:extLst>
                    <a:ext uri="{9D8B030D-6E8A-4147-A177-3AD203B41FA5}">
                      <a16:colId xmlns:a16="http://schemas.microsoft.com/office/drawing/2014/main" val="852229160"/>
                    </a:ext>
                  </a:extLst>
                </a:gridCol>
                <a:gridCol w="541885">
                  <a:extLst>
                    <a:ext uri="{9D8B030D-6E8A-4147-A177-3AD203B41FA5}">
                      <a16:colId xmlns:a16="http://schemas.microsoft.com/office/drawing/2014/main" val="4199425462"/>
                    </a:ext>
                  </a:extLst>
                </a:gridCol>
                <a:gridCol w="980165">
                  <a:extLst>
                    <a:ext uri="{9D8B030D-6E8A-4147-A177-3AD203B41FA5}">
                      <a16:colId xmlns:a16="http://schemas.microsoft.com/office/drawing/2014/main" val="389483092"/>
                    </a:ext>
                  </a:extLst>
                </a:gridCol>
                <a:gridCol w="914400">
                  <a:extLst>
                    <a:ext uri="{9D8B030D-6E8A-4147-A177-3AD203B41FA5}">
                      <a16:colId xmlns:a16="http://schemas.microsoft.com/office/drawing/2014/main" val="591333579"/>
                    </a:ext>
                  </a:extLst>
                </a:gridCol>
                <a:gridCol w="468653">
                  <a:extLst>
                    <a:ext uri="{9D8B030D-6E8A-4147-A177-3AD203B41FA5}">
                      <a16:colId xmlns:a16="http://schemas.microsoft.com/office/drawing/2014/main" val="2400673715"/>
                    </a:ext>
                  </a:extLst>
                </a:gridCol>
                <a:gridCol w="4979325">
                  <a:extLst>
                    <a:ext uri="{9D8B030D-6E8A-4147-A177-3AD203B41FA5}">
                      <a16:colId xmlns:a16="http://schemas.microsoft.com/office/drawing/2014/main" val="3936200494"/>
                    </a:ext>
                  </a:extLst>
                </a:gridCol>
              </a:tblGrid>
              <a:tr h="60041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症例</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No</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雌雄</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発生日</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発症日齢</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転帰</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症状</a:t>
                      </a:r>
                    </a:p>
                  </a:txBody>
                  <a:tcPr marL="5888" marR="5888" marT="5888"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3416663"/>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⑪</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2020/5/16</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170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褐色泥状下痢、眼球振盪、歩様蹌踉、第一胃弛緩</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6410216"/>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⑫</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2020/5/29</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150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褐色泥状下痢、眼球振盪、歩様蹌踉、第一胃弛緩</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8504518"/>
                  </a:ext>
                </a:extLst>
              </a:tr>
              <a:tr h="527547">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⑬</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2020/5/30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177</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褐色泥状下痢、眼球振盪、歩様蹌踉、第一胃弛緩</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左膁部膨満</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3461430"/>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⑭</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2020/6/10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156</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褐色泥状下痢、歩様蹌踉、左膁部膨満</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0036094"/>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⑮</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2020/6/16</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161</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褐色泥状下痢、眼球振盪、歩様蹌踉、左膁部膨満</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5431531"/>
                  </a:ext>
                </a:extLst>
              </a:tr>
              <a:tr h="527547">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⑯</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2020/6/16</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103</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褐色水様下痢、起立不能、遊泳運動、四肢伸長</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可視粘膜充血</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4941551"/>
                  </a:ext>
                </a:extLst>
              </a:tr>
              <a:tr h="527547">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⑰</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2020/6/22</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158</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褐色水様下痢、起立不能、眼球振盪、遊泳運動</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四肢伸長、可視粘膜充血</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406777"/>
                  </a:ext>
                </a:extLst>
              </a:tr>
              <a:tr h="527547">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⑱</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2020/6/23</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100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褐色水様下痢、起立不能、眼球振盪、遊泳運動</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四肢伸長、可視粘膜充血</a:t>
                      </a:r>
                      <a:endParaRPr lang="en-US" altLang="ja-JP" sz="16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9864453"/>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⑲</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2020/6/24</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98</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7116057"/>
                  </a:ext>
                </a:extLst>
              </a:tr>
              <a:tr h="370491">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⑳</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2020/6/25</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b="0" i="0" u="none" strike="noStrike" dirty="0">
                          <a:solidFill>
                            <a:srgbClr val="000000"/>
                          </a:solidFill>
                          <a:effectLst/>
                          <a:latin typeface="+mn-lt"/>
                          <a:ea typeface="游ゴシック" panose="020B0400000000000000" pitchFamily="50" charset="-128"/>
                        </a:rPr>
                        <a:t>156</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褐色水様下痢、歩様蹌踉、第一胃弛緩</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8322250"/>
                  </a:ext>
                </a:extLst>
              </a:tr>
            </a:tbl>
          </a:graphicData>
        </a:graphic>
      </p:graphicFrame>
      <p:sp>
        <p:nvSpPr>
          <p:cNvPr id="10" name="タイトル 1">
            <a:extLst>
              <a:ext uri="{FF2B5EF4-FFF2-40B4-BE49-F238E27FC236}">
                <a16:creationId xmlns:a16="http://schemas.microsoft.com/office/drawing/2014/main" id="{73A17E99-93D4-4D76-BB8D-898FF6B693EC}"/>
              </a:ext>
            </a:extLst>
          </p:cNvPr>
          <p:cNvSpPr txBox="1">
            <a:spLocks/>
          </p:cNvSpPr>
          <p:nvPr/>
        </p:nvSpPr>
        <p:spPr bwMode="auto">
          <a:xfrm>
            <a:off x="224852" y="464695"/>
            <a:ext cx="8919148"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対照区チアミン欠乏症　</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2019</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7</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2020</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6</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月まで</a:t>
            </a:r>
            <a:endParaRPr lang="ja-JP" altLang="en-US" kern="0" dirty="0"/>
          </a:p>
        </p:txBody>
      </p:sp>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439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1" y="464695"/>
            <a:ext cx="8919149"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試験区チアミン欠乏症  </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2020</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7</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2021</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年</a:t>
            </a:r>
            <a:r>
              <a:rPr kumimoji="1" lang="en-US" altLang="ja-JP" sz="2000" b="0" i="0" u="none" strike="noStrike" kern="0" cap="none" spc="0" normalizeH="0" baseline="0" noProof="0" dirty="0">
                <a:ln>
                  <a:noFill/>
                </a:ln>
                <a:solidFill>
                  <a:srgbClr val="000000"/>
                </a:solidFill>
                <a:effectLst/>
                <a:uLnTx/>
                <a:uFillTx/>
                <a:latin typeface="Arial"/>
                <a:ea typeface="ＭＳ Ｐゴシック"/>
                <a:cs typeface="+mn-cs"/>
              </a:rPr>
              <a:t>5</a:t>
            </a:r>
            <a:r>
              <a:rPr kumimoji="1" lang="ja-JP" altLang="en-US" sz="2000" b="0" i="0" u="none" strike="noStrike" kern="0" cap="none" spc="0" normalizeH="0" baseline="0" noProof="0" dirty="0">
                <a:ln>
                  <a:noFill/>
                </a:ln>
                <a:solidFill>
                  <a:srgbClr val="000000"/>
                </a:solidFill>
                <a:effectLst/>
                <a:uLnTx/>
                <a:uFillTx/>
                <a:latin typeface="Arial"/>
                <a:ea typeface="ＭＳ Ｐゴシック"/>
                <a:cs typeface="+mn-cs"/>
              </a:rPr>
              <a:t>月まで</a:t>
            </a:r>
            <a:endParaRPr lang="ja-JP" altLang="en-US" kern="0" dirty="0"/>
          </a:p>
        </p:txBody>
      </p:sp>
      <p:graphicFrame>
        <p:nvGraphicFramePr>
          <p:cNvPr id="5" name="表 4">
            <a:extLst>
              <a:ext uri="{FF2B5EF4-FFF2-40B4-BE49-F238E27FC236}">
                <a16:creationId xmlns:a16="http://schemas.microsoft.com/office/drawing/2014/main" id="{3FFB63E3-E426-450C-80A1-004D32E0CE2A}"/>
              </a:ext>
            </a:extLst>
          </p:cNvPr>
          <p:cNvGraphicFramePr>
            <a:graphicFrameLocks noGrp="1"/>
          </p:cNvGraphicFramePr>
          <p:nvPr>
            <p:extLst>
              <p:ext uri="{D42A27DB-BD31-4B8C-83A1-F6EECF244321}">
                <p14:modId xmlns:p14="http://schemas.microsoft.com/office/powerpoint/2010/main" val="3448313613"/>
              </p:ext>
            </p:extLst>
          </p:nvPr>
        </p:nvGraphicFramePr>
        <p:xfrm>
          <a:off x="514904" y="1481413"/>
          <a:ext cx="8211847" cy="1492607"/>
        </p:xfrm>
        <a:graphic>
          <a:graphicData uri="http://schemas.openxmlformats.org/drawingml/2006/table">
            <a:tbl>
              <a:tblPr>
                <a:tableStyleId>{5C22544A-7EE6-4342-B048-85BDC9FD1C3A}</a:tableStyleId>
              </a:tblPr>
              <a:tblGrid>
                <a:gridCol w="790398">
                  <a:extLst>
                    <a:ext uri="{9D8B030D-6E8A-4147-A177-3AD203B41FA5}">
                      <a16:colId xmlns:a16="http://schemas.microsoft.com/office/drawing/2014/main" val="3946694484"/>
                    </a:ext>
                  </a:extLst>
                </a:gridCol>
                <a:gridCol w="487106">
                  <a:extLst>
                    <a:ext uri="{9D8B030D-6E8A-4147-A177-3AD203B41FA5}">
                      <a16:colId xmlns:a16="http://schemas.microsoft.com/office/drawing/2014/main" val="2623257520"/>
                    </a:ext>
                  </a:extLst>
                </a:gridCol>
                <a:gridCol w="1001783">
                  <a:extLst>
                    <a:ext uri="{9D8B030D-6E8A-4147-A177-3AD203B41FA5}">
                      <a16:colId xmlns:a16="http://schemas.microsoft.com/office/drawing/2014/main" val="827387023"/>
                    </a:ext>
                  </a:extLst>
                </a:gridCol>
                <a:gridCol w="937448">
                  <a:extLst>
                    <a:ext uri="{9D8B030D-6E8A-4147-A177-3AD203B41FA5}">
                      <a16:colId xmlns:a16="http://schemas.microsoft.com/office/drawing/2014/main" val="2280786853"/>
                    </a:ext>
                  </a:extLst>
                </a:gridCol>
                <a:gridCol w="661729">
                  <a:extLst>
                    <a:ext uri="{9D8B030D-6E8A-4147-A177-3AD203B41FA5}">
                      <a16:colId xmlns:a16="http://schemas.microsoft.com/office/drawing/2014/main" val="2899890589"/>
                    </a:ext>
                  </a:extLst>
                </a:gridCol>
                <a:gridCol w="4333383">
                  <a:extLst>
                    <a:ext uri="{9D8B030D-6E8A-4147-A177-3AD203B41FA5}">
                      <a16:colId xmlns:a16="http://schemas.microsoft.com/office/drawing/2014/main" val="3380881119"/>
                    </a:ext>
                  </a:extLst>
                </a:gridCol>
              </a:tblGrid>
              <a:tr h="45610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症例</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No</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雌雄</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発生日</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発症日齢</a:t>
                      </a: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転帰</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症状</a:t>
                      </a:r>
                    </a:p>
                  </a:txBody>
                  <a:tcPr marL="5888" marR="5888" marT="5888"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4795760"/>
                  </a:ext>
                </a:extLst>
              </a:tr>
              <a:tr h="58038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㉑</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2020/7/2</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165</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FF0000"/>
                          </a:solidFill>
                          <a:effectLst/>
                        </a:rPr>
                        <a:t>死亡</a:t>
                      </a:r>
                      <a:endParaRPr lang="ja-JP" altLang="en-US" sz="16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褐色泥状下痢、起立不能、遊泳運動、四肢伸長眼球振盪</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154365"/>
                  </a:ext>
                </a:extLst>
              </a:tr>
              <a:tr h="456109">
                <a:tc>
                  <a:txBody>
                    <a:bodyPr/>
                    <a:lstStyle/>
                    <a:p>
                      <a:pPr algn="l"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㉒</a:t>
                      </a: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effectLst/>
                        </a:rPr>
                        <a:t>雌</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2021/3/18</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dirty="0">
                          <a:effectLst/>
                        </a:rPr>
                        <a:t>160</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u="none" strike="noStrike" dirty="0">
                          <a:solidFill>
                            <a:srgbClr val="00B0F0"/>
                          </a:solidFill>
                          <a:effectLst/>
                        </a:rPr>
                        <a:t>治癒</a:t>
                      </a:r>
                      <a:endParaRPr lang="ja-JP" altLang="en-US" sz="1600" b="1"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a:solidFill>
                            <a:schemeClr val="tx1"/>
                          </a:solidFill>
                          <a:effectLst/>
                          <a:latin typeface="游ゴシック" panose="020B0400000000000000" pitchFamily="50" charset="-128"/>
                          <a:ea typeface="游ゴシック" panose="020B0400000000000000" pitchFamily="50" charset="-128"/>
                        </a:rPr>
                        <a:t>褐色泥状下痢、歩様蹌踉</a:t>
                      </a:r>
                      <a:endParaRPr lang="ja-JP" altLang="en-US" sz="1600" b="0" i="0" u="none" strike="noStrike" dirty="0">
                        <a:solidFill>
                          <a:srgbClr val="00B0F0"/>
                        </a:solidFill>
                        <a:effectLst/>
                        <a:latin typeface="游ゴシック" panose="020B0400000000000000" pitchFamily="50" charset="-128"/>
                        <a:ea typeface="游ゴシック" panose="020B0400000000000000" pitchFamily="50" charset="-128"/>
                      </a:endParaRPr>
                    </a:p>
                  </a:txBody>
                  <a:tcPr marL="5888" marR="5888" marT="588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7662228"/>
                  </a:ext>
                </a:extLst>
              </a:tr>
            </a:tbl>
          </a:graphicData>
        </a:graphic>
      </p:graphicFrame>
      <p:sp>
        <p:nvSpPr>
          <p:cNvPr id="2" name="テキスト ボックス 1">
            <a:extLst>
              <a:ext uri="{FF2B5EF4-FFF2-40B4-BE49-F238E27FC236}">
                <a16:creationId xmlns:a16="http://schemas.microsoft.com/office/drawing/2014/main" id="{5F87CBFC-3054-47B2-8C11-8C4E9771B422}"/>
              </a:ext>
            </a:extLst>
          </p:cNvPr>
          <p:cNvSpPr txBox="1"/>
          <p:nvPr/>
        </p:nvSpPr>
        <p:spPr>
          <a:xfrm>
            <a:off x="443883" y="3710866"/>
            <a:ext cx="8211847" cy="830997"/>
          </a:xfrm>
          <a:prstGeom prst="rect">
            <a:avLst/>
          </a:prstGeom>
          <a:noFill/>
        </p:spPr>
        <p:txBody>
          <a:bodyPr wrap="square" rtlCol="0">
            <a:spAutoFit/>
          </a:bodyPr>
          <a:lstStyle/>
          <a:p>
            <a:r>
              <a:rPr lang="ja-JP" altLang="en-US" sz="2400" dirty="0"/>
              <a:t>症例㉑においては、飼料変更後間もなくの発生であり、発生した牛舎の餌にはまだチアミンが添加されていなかった。</a:t>
            </a:r>
            <a:endParaRPr lang="en-US" altLang="ja-JP" sz="2400" dirty="0"/>
          </a:p>
        </p:txBody>
      </p:sp>
    </p:spTree>
    <p:extLst>
      <p:ext uri="{BB962C8B-B14F-4D97-AF65-F5344CB8AC3E}">
        <p14:creationId xmlns:p14="http://schemas.microsoft.com/office/powerpoint/2010/main" val="195932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1" y="464695"/>
            <a:ext cx="8919149"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チアミン欠乏症 </a:t>
            </a:r>
          </a:p>
        </p:txBody>
      </p:sp>
      <p:graphicFrame>
        <p:nvGraphicFramePr>
          <p:cNvPr id="10" name="表 9">
            <a:extLst>
              <a:ext uri="{FF2B5EF4-FFF2-40B4-BE49-F238E27FC236}">
                <a16:creationId xmlns:a16="http://schemas.microsoft.com/office/drawing/2014/main" id="{91333A48-EE74-4687-AEC3-C7D1629D62AC}"/>
              </a:ext>
            </a:extLst>
          </p:cNvPr>
          <p:cNvGraphicFramePr>
            <a:graphicFrameLocks noGrp="1"/>
          </p:cNvGraphicFramePr>
          <p:nvPr>
            <p:extLst>
              <p:ext uri="{D42A27DB-BD31-4B8C-83A1-F6EECF244321}">
                <p14:modId xmlns:p14="http://schemas.microsoft.com/office/powerpoint/2010/main" val="774515108"/>
              </p:ext>
            </p:extLst>
          </p:nvPr>
        </p:nvGraphicFramePr>
        <p:xfrm>
          <a:off x="224850" y="1872884"/>
          <a:ext cx="5912031" cy="1910054"/>
        </p:xfrm>
        <a:graphic>
          <a:graphicData uri="http://schemas.openxmlformats.org/drawingml/2006/table">
            <a:tbl>
              <a:tblPr>
                <a:tableStyleId>{5C22544A-7EE6-4342-B048-85BDC9FD1C3A}</a:tableStyleId>
              </a:tblPr>
              <a:tblGrid>
                <a:gridCol w="1354450">
                  <a:extLst>
                    <a:ext uri="{9D8B030D-6E8A-4147-A177-3AD203B41FA5}">
                      <a16:colId xmlns:a16="http://schemas.microsoft.com/office/drawing/2014/main" val="3946694484"/>
                    </a:ext>
                  </a:extLst>
                </a:gridCol>
                <a:gridCol w="1338429">
                  <a:extLst>
                    <a:ext uri="{9D8B030D-6E8A-4147-A177-3AD203B41FA5}">
                      <a16:colId xmlns:a16="http://schemas.microsoft.com/office/drawing/2014/main" val="610704583"/>
                    </a:ext>
                  </a:extLst>
                </a:gridCol>
                <a:gridCol w="1534578">
                  <a:extLst>
                    <a:ext uri="{9D8B030D-6E8A-4147-A177-3AD203B41FA5}">
                      <a16:colId xmlns:a16="http://schemas.microsoft.com/office/drawing/2014/main" val="1242973301"/>
                    </a:ext>
                  </a:extLst>
                </a:gridCol>
                <a:gridCol w="1684574">
                  <a:extLst>
                    <a:ext uri="{9D8B030D-6E8A-4147-A177-3AD203B41FA5}">
                      <a16:colId xmlns:a16="http://schemas.microsoft.com/office/drawing/2014/main" val="2623257520"/>
                    </a:ext>
                  </a:extLst>
                </a:gridCol>
              </a:tblGrid>
              <a:tr h="56935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去勢</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雌</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3200" b="1" i="0" u="none" strike="noStrike" dirty="0">
                          <a:solidFill>
                            <a:schemeClr val="tx1"/>
                          </a:solidFill>
                          <a:effectLst/>
                          <a:latin typeface="游ゴシック" panose="020B0400000000000000" pitchFamily="50" charset="-128"/>
                          <a:ea typeface="游ゴシック" panose="020B0400000000000000" pitchFamily="50" charset="-128"/>
                        </a:rPr>
                        <a:t>計</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4795760"/>
                  </a:ext>
                </a:extLst>
              </a:tr>
              <a:tr h="725212">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対照区</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4</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16</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20</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154365"/>
                  </a:ext>
                </a:extLst>
              </a:tr>
              <a:tr h="569921">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試験区</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0</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2</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2</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7662228"/>
                  </a:ext>
                </a:extLst>
              </a:tr>
            </a:tbl>
          </a:graphicData>
        </a:graphic>
      </p:graphicFrame>
      <p:graphicFrame>
        <p:nvGraphicFramePr>
          <p:cNvPr id="3" name="表 2">
            <a:extLst>
              <a:ext uri="{FF2B5EF4-FFF2-40B4-BE49-F238E27FC236}">
                <a16:creationId xmlns:a16="http://schemas.microsoft.com/office/drawing/2014/main" id="{6898A68D-1D7C-40B6-8C1A-2D6F2564945F}"/>
              </a:ext>
            </a:extLst>
          </p:cNvPr>
          <p:cNvGraphicFramePr>
            <a:graphicFrameLocks noGrp="1"/>
          </p:cNvGraphicFramePr>
          <p:nvPr>
            <p:extLst>
              <p:ext uri="{D42A27DB-BD31-4B8C-83A1-F6EECF244321}">
                <p14:modId xmlns:p14="http://schemas.microsoft.com/office/powerpoint/2010/main" val="1097218529"/>
              </p:ext>
            </p:extLst>
          </p:nvPr>
        </p:nvGraphicFramePr>
        <p:xfrm>
          <a:off x="224850" y="4162305"/>
          <a:ext cx="5295417" cy="1910054"/>
        </p:xfrm>
        <a:graphic>
          <a:graphicData uri="http://schemas.openxmlformats.org/drawingml/2006/table">
            <a:tbl>
              <a:tblPr>
                <a:tableStyleId>{5C22544A-7EE6-4342-B048-85BDC9FD1C3A}</a:tableStyleId>
              </a:tblPr>
              <a:tblGrid>
                <a:gridCol w="1765139">
                  <a:extLst>
                    <a:ext uri="{9D8B030D-6E8A-4147-A177-3AD203B41FA5}">
                      <a16:colId xmlns:a16="http://schemas.microsoft.com/office/drawing/2014/main" val="2432737872"/>
                    </a:ext>
                  </a:extLst>
                </a:gridCol>
                <a:gridCol w="1765139">
                  <a:extLst>
                    <a:ext uri="{9D8B030D-6E8A-4147-A177-3AD203B41FA5}">
                      <a16:colId xmlns:a16="http://schemas.microsoft.com/office/drawing/2014/main" val="2046794992"/>
                    </a:ext>
                  </a:extLst>
                </a:gridCol>
                <a:gridCol w="1765139">
                  <a:extLst>
                    <a:ext uri="{9D8B030D-6E8A-4147-A177-3AD203B41FA5}">
                      <a16:colId xmlns:a16="http://schemas.microsoft.com/office/drawing/2014/main" val="206730413"/>
                    </a:ext>
                  </a:extLst>
                </a:gridCol>
              </a:tblGrid>
              <a:tr h="56935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3200" b="1" i="0" u="none" strike="noStrike" dirty="0">
                          <a:solidFill>
                            <a:srgbClr val="00B0F0"/>
                          </a:solidFill>
                          <a:effectLst/>
                          <a:latin typeface="游ゴシック" panose="020B0400000000000000" pitchFamily="50" charset="-128"/>
                          <a:ea typeface="游ゴシック" panose="020B0400000000000000" pitchFamily="50" charset="-128"/>
                        </a:rPr>
                        <a:t>治癒</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3200" b="1" i="0" u="none" strike="noStrike" dirty="0">
                          <a:solidFill>
                            <a:srgbClr val="FF0000"/>
                          </a:solidFill>
                          <a:effectLst/>
                          <a:latin typeface="游ゴシック" panose="020B0400000000000000" pitchFamily="50" charset="-128"/>
                          <a:ea typeface="游ゴシック" panose="020B0400000000000000" pitchFamily="50" charset="-128"/>
                        </a:rPr>
                        <a:t>死亡</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9785040"/>
                  </a:ext>
                </a:extLst>
              </a:tr>
              <a:tr h="725212">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対照区</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14</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5651933"/>
                  </a:ext>
                </a:extLst>
              </a:tr>
              <a:tr h="569921">
                <a:tc>
                  <a:txBody>
                    <a:bodyPr/>
                    <a:lstStyle/>
                    <a:p>
                      <a:pPr algn="ctr" fontAlgn="ctr"/>
                      <a:r>
                        <a:rPr lang="ja-JP" altLang="en-US" sz="3200" b="1" i="0" u="none" strike="noStrike" dirty="0">
                          <a:solidFill>
                            <a:srgbClr val="000000"/>
                          </a:solidFill>
                          <a:effectLst/>
                          <a:latin typeface="游ゴシック" panose="020B0400000000000000" pitchFamily="50" charset="-128"/>
                          <a:ea typeface="游ゴシック" panose="020B0400000000000000" pitchFamily="50" charset="-128"/>
                        </a:rPr>
                        <a:t>試験区</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1</a:t>
                      </a:r>
                      <a:endParaRPr lang="ja-JP" altLang="en-US" sz="4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40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5888" marR="5888" marT="5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0293545"/>
                  </a:ext>
                </a:extLst>
              </a:tr>
            </a:tbl>
          </a:graphicData>
        </a:graphic>
      </p:graphicFrame>
    </p:spTree>
    <p:extLst>
      <p:ext uri="{BB962C8B-B14F-4D97-AF65-F5344CB8AC3E}">
        <p14:creationId xmlns:p14="http://schemas.microsoft.com/office/powerpoint/2010/main" val="3432389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8919148"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血液検査所見</a:t>
            </a:r>
          </a:p>
        </p:txBody>
      </p:sp>
      <p:graphicFrame>
        <p:nvGraphicFramePr>
          <p:cNvPr id="8" name="表 7">
            <a:extLst>
              <a:ext uri="{FF2B5EF4-FFF2-40B4-BE49-F238E27FC236}">
                <a16:creationId xmlns:a16="http://schemas.microsoft.com/office/drawing/2014/main" id="{4A3FB809-7486-4B94-96A8-260C5E2A433F}"/>
              </a:ext>
            </a:extLst>
          </p:cNvPr>
          <p:cNvGraphicFramePr>
            <a:graphicFrameLocks noGrp="1"/>
          </p:cNvGraphicFramePr>
          <p:nvPr>
            <p:extLst>
              <p:ext uri="{D42A27DB-BD31-4B8C-83A1-F6EECF244321}">
                <p14:modId xmlns:p14="http://schemas.microsoft.com/office/powerpoint/2010/main" val="2034569662"/>
              </p:ext>
            </p:extLst>
          </p:nvPr>
        </p:nvGraphicFramePr>
        <p:xfrm>
          <a:off x="153831" y="1669003"/>
          <a:ext cx="8537408" cy="2055507"/>
        </p:xfrm>
        <a:graphic>
          <a:graphicData uri="http://schemas.openxmlformats.org/drawingml/2006/table">
            <a:tbl>
              <a:tblPr firstRow="1" bandRow="1">
                <a:tableStyleId>{5C22544A-7EE6-4342-B048-85BDC9FD1C3A}</a:tableStyleId>
              </a:tblPr>
              <a:tblGrid>
                <a:gridCol w="539425">
                  <a:extLst>
                    <a:ext uri="{9D8B030D-6E8A-4147-A177-3AD203B41FA5}">
                      <a16:colId xmlns:a16="http://schemas.microsoft.com/office/drawing/2014/main" val="2587428725"/>
                    </a:ext>
                  </a:extLst>
                </a:gridCol>
                <a:gridCol w="817954">
                  <a:extLst>
                    <a:ext uri="{9D8B030D-6E8A-4147-A177-3AD203B41FA5}">
                      <a16:colId xmlns:a16="http://schemas.microsoft.com/office/drawing/2014/main" val="20000"/>
                    </a:ext>
                  </a:extLst>
                </a:gridCol>
                <a:gridCol w="853519">
                  <a:extLst>
                    <a:ext uri="{9D8B030D-6E8A-4147-A177-3AD203B41FA5}">
                      <a16:colId xmlns:a16="http://schemas.microsoft.com/office/drawing/2014/main" val="20001"/>
                    </a:ext>
                  </a:extLst>
                </a:gridCol>
                <a:gridCol w="942426">
                  <a:extLst>
                    <a:ext uri="{9D8B030D-6E8A-4147-A177-3AD203B41FA5}">
                      <a16:colId xmlns:a16="http://schemas.microsoft.com/office/drawing/2014/main" val="20002"/>
                    </a:ext>
                  </a:extLst>
                </a:gridCol>
                <a:gridCol w="657919">
                  <a:extLst>
                    <a:ext uri="{9D8B030D-6E8A-4147-A177-3AD203B41FA5}">
                      <a16:colId xmlns:a16="http://schemas.microsoft.com/office/drawing/2014/main" val="16410015"/>
                    </a:ext>
                  </a:extLst>
                </a:gridCol>
                <a:gridCol w="880190">
                  <a:extLst>
                    <a:ext uri="{9D8B030D-6E8A-4147-A177-3AD203B41FA5}">
                      <a16:colId xmlns:a16="http://schemas.microsoft.com/office/drawing/2014/main" val="20003"/>
                    </a:ext>
                  </a:extLst>
                </a:gridCol>
                <a:gridCol w="951317">
                  <a:extLst>
                    <a:ext uri="{9D8B030D-6E8A-4147-A177-3AD203B41FA5}">
                      <a16:colId xmlns:a16="http://schemas.microsoft.com/office/drawing/2014/main" val="20004"/>
                    </a:ext>
                  </a:extLst>
                </a:gridCol>
                <a:gridCol w="969098">
                  <a:extLst>
                    <a:ext uri="{9D8B030D-6E8A-4147-A177-3AD203B41FA5}">
                      <a16:colId xmlns:a16="http://schemas.microsoft.com/office/drawing/2014/main" val="20005"/>
                    </a:ext>
                  </a:extLst>
                </a:gridCol>
                <a:gridCol w="977990">
                  <a:extLst>
                    <a:ext uri="{9D8B030D-6E8A-4147-A177-3AD203B41FA5}">
                      <a16:colId xmlns:a16="http://schemas.microsoft.com/office/drawing/2014/main" val="3078466550"/>
                    </a:ext>
                  </a:extLst>
                </a:gridCol>
                <a:gridCol w="947570">
                  <a:extLst>
                    <a:ext uri="{9D8B030D-6E8A-4147-A177-3AD203B41FA5}">
                      <a16:colId xmlns:a16="http://schemas.microsoft.com/office/drawing/2014/main" val="151960936"/>
                    </a:ext>
                  </a:extLst>
                </a:gridCol>
              </a:tblGrid>
              <a:tr h="854345">
                <a:tc>
                  <a:txBody>
                    <a:bodyPr/>
                    <a:lstStyle/>
                    <a:p>
                      <a:pPr algn="ctr"/>
                      <a:r>
                        <a:rPr kumimoji="1" lang="ja-JP" altLang="en-US" sz="1400" dirty="0">
                          <a:solidFill>
                            <a:schemeClr val="tx1"/>
                          </a:solidFill>
                        </a:rPr>
                        <a:t>症例</a:t>
                      </a:r>
                      <a:endParaRPr kumimoji="1" lang="en-US" altLang="ja-JP" sz="1400" dirty="0">
                        <a:solidFill>
                          <a:schemeClr val="tx1"/>
                        </a:solidFill>
                      </a:endParaRPr>
                    </a:p>
                    <a:p>
                      <a:pPr algn="ctr"/>
                      <a:r>
                        <a:rPr kumimoji="1" lang="en-US" altLang="ja-JP" sz="1400" dirty="0">
                          <a:solidFill>
                            <a:schemeClr val="tx1"/>
                          </a:solidFill>
                        </a:rPr>
                        <a:t>No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600" dirty="0">
                          <a:solidFill>
                            <a:schemeClr val="tx1"/>
                          </a:solidFill>
                        </a:rPr>
                        <a:t>TP</a:t>
                      </a:r>
                    </a:p>
                    <a:p>
                      <a:pPr algn="ctr"/>
                      <a:r>
                        <a:rPr kumimoji="1" lang="en-US" altLang="ja-JP" sz="1400" dirty="0">
                          <a:solidFill>
                            <a:schemeClr val="tx1"/>
                          </a:solidFill>
                        </a:rPr>
                        <a:t>(g/</a:t>
                      </a:r>
                      <a:r>
                        <a:rPr kumimoji="1" lang="en-US" altLang="ja-JP" sz="1400" dirty="0" err="1">
                          <a:solidFill>
                            <a:schemeClr val="tx1"/>
                          </a:solidFill>
                        </a:rPr>
                        <a:t>dL</a:t>
                      </a:r>
                      <a:r>
                        <a:rPr kumimoji="1" lang="en-US" altLang="ja-JP" sz="14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600" dirty="0">
                          <a:solidFill>
                            <a:schemeClr val="tx1"/>
                          </a:solidFill>
                        </a:rPr>
                        <a:t>AST</a:t>
                      </a:r>
                    </a:p>
                    <a:p>
                      <a:pPr algn="ctr"/>
                      <a:r>
                        <a:rPr kumimoji="1" lang="en-US" altLang="ja-JP" sz="1400" dirty="0">
                          <a:solidFill>
                            <a:schemeClr val="tx1"/>
                          </a:solidFill>
                        </a:rPr>
                        <a:t>(U/L)</a:t>
                      </a:r>
                      <a:endParaRPr kumimoji="1" lang="ja-JP" alt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600" dirty="0">
                          <a:solidFill>
                            <a:schemeClr val="tx1"/>
                          </a:solidFill>
                        </a:rPr>
                        <a:t>BUN</a:t>
                      </a:r>
                    </a:p>
                    <a:p>
                      <a:pPr algn="ctr"/>
                      <a:r>
                        <a:rPr kumimoji="1" lang="en-US" altLang="ja-JP" sz="1400" dirty="0">
                          <a:solidFill>
                            <a:schemeClr val="tx1"/>
                          </a:solidFill>
                        </a:rPr>
                        <a:t>(mg/</a:t>
                      </a:r>
                      <a:r>
                        <a:rPr kumimoji="1" lang="en-US" altLang="ja-JP" sz="1400" dirty="0" err="1">
                          <a:solidFill>
                            <a:schemeClr val="tx1"/>
                          </a:solidFill>
                        </a:rPr>
                        <a:t>dL</a:t>
                      </a:r>
                      <a:r>
                        <a:rPr kumimoji="1" lang="en-US" altLang="ja-JP" sz="1400" dirty="0">
                          <a:solidFill>
                            <a:schemeClr val="tx1"/>
                          </a:solidFill>
                        </a:rPr>
                        <a:t>)</a:t>
                      </a:r>
                      <a:endParaRPr kumimoji="1" lang="ja-JP" alt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400" dirty="0">
                          <a:solidFill>
                            <a:schemeClr val="tx1"/>
                          </a:solidFill>
                        </a:rPr>
                        <a:t>GGT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(U/L)</a:t>
                      </a:r>
                      <a:endParaRPr kumimoji="1" lang="ja-JP" alt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600" dirty="0">
                          <a:solidFill>
                            <a:schemeClr val="tx1"/>
                          </a:solidFill>
                        </a:rPr>
                        <a:t>Ca</a:t>
                      </a:r>
                    </a:p>
                    <a:p>
                      <a:pPr algn="ctr"/>
                      <a:r>
                        <a:rPr kumimoji="1" lang="en-US" altLang="ja-JP" sz="1400" dirty="0">
                          <a:solidFill>
                            <a:schemeClr val="tx1"/>
                          </a:solidFill>
                        </a:rPr>
                        <a:t>(mg/</a:t>
                      </a:r>
                      <a:r>
                        <a:rPr kumimoji="1" lang="en-US" altLang="ja-JP" sz="1400" dirty="0" err="1">
                          <a:solidFill>
                            <a:schemeClr val="tx1"/>
                          </a:solidFill>
                        </a:rPr>
                        <a:t>dL</a:t>
                      </a:r>
                      <a:r>
                        <a:rPr kumimoji="1" lang="en-US" altLang="ja-JP" sz="1400" dirty="0">
                          <a:solidFill>
                            <a:schemeClr val="tx1"/>
                          </a:solidFill>
                        </a:rPr>
                        <a:t>)</a:t>
                      </a:r>
                      <a:endParaRPr kumimoji="1" lang="ja-JP" alt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600" dirty="0">
                          <a:solidFill>
                            <a:schemeClr val="tx1"/>
                          </a:solidFill>
                        </a:rPr>
                        <a:t>IP</a:t>
                      </a:r>
                    </a:p>
                    <a:p>
                      <a:pPr algn="ctr"/>
                      <a:r>
                        <a:rPr kumimoji="1" lang="en-US" altLang="ja-JP" sz="1400" dirty="0">
                          <a:solidFill>
                            <a:schemeClr val="tx1"/>
                          </a:solidFill>
                        </a:rPr>
                        <a:t>(mg/</a:t>
                      </a:r>
                      <a:r>
                        <a:rPr kumimoji="1" lang="en-US" altLang="ja-JP" sz="1400" dirty="0" err="1">
                          <a:solidFill>
                            <a:schemeClr val="tx1"/>
                          </a:solidFill>
                        </a:rPr>
                        <a:t>dL</a:t>
                      </a:r>
                      <a:r>
                        <a:rPr kumimoji="1" lang="en-US" altLang="ja-JP" sz="1400" dirty="0">
                          <a:solidFill>
                            <a:schemeClr val="tx1"/>
                          </a:solidFill>
                        </a:rPr>
                        <a:t>)</a:t>
                      </a:r>
                      <a:endParaRPr kumimoji="1" lang="ja-JP" altLang="en-US"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400" dirty="0">
                          <a:solidFill>
                            <a:schemeClr val="tx1"/>
                          </a:solidFill>
                        </a:rPr>
                        <a:t>Na</a:t>
                      </a:r>
                    </a:p>
                    <a:p>
                      <a:pPr algn="ctr"/>
                      <a:r>
                        <a:rPr kumimoji="1" lang="ja-JP" altLang="en-US" sz="1400" dirty="0">
                          <a:solidFill>
                            <a:schemeClr val="tx1"/>
                          </a:solidFill>
                        </a:rPr>
                        <a:t>（</a:t>
                      </a:r>
                      <a:r>
                        <a:rPr kumimoji="1" lang="en-US" altLang="ja-JP" sz="1400" dirty="0" err="1">
                          <a:solidFill>
                            <a:schemeClr val="tx1"/>
                          </a:solidFill>
                        </a:rPr>
                        <a:t>mEq</a:t>
                      </a:r>
                      <a:r>
                        <a:rPr kumimoji="1" lang="en-US" altLang="ja-JP" sz="1400" dirty="0">
                          <a:solidFill>
                            <a:schemeClr val="tx1"/>
                          </a:solidFill>
                        </a:rPr>
                        <a:t>/L</a:t>
                      </a:r>
                      <a:r>
                        <a:rPr kumimoji="1" lang="ja-JP" altLang="en-US" sz="1400" dirty="0">
                          <a:solidFill>
                            <a:schemeClr val="tx1"/>
                          </a:solidFill>
                        </a:rPr>
                        <a:t>）</a:t>
                      </a:r>
                      <a:endParaRPr kumimoji="1" lang="en-US" altLang="ja-JP"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400" dirty="0">
                          <a:solidFill>
                            <a:schemeClr val="tx1"/>
                          </a:solidFill>
                        </a:rPr>
                        <a:t>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a:t>
                      </a:r>
                      <a:r>
                        <a:rPr kumimoji="1" lang="en-US" altLang="ja-JP" sz="1400" dirty="0" err="1">
                          <a:solidFill>
                            <a:schemeClr val="tx1"/>
                          </a:solidFill>
                        </a:rPr>
                        <a:t>mEq</a:t>
                      </a:r>
                      <a:r>
                        <a:rPr kumimoji="1" lang="en-US" altLang="ja-JP" sz="1400" dirty="0">
                          <a:solidFill>
                            <a:schemeClr val="tx1"/>
                          </a:solidFill>
                        </a:rPr>
                        <a:t>/L</a:t>
                      </a:r>
                      <a:r>
                        <a:rPr kumimoji="1" lang="ja-JP" altLang="en-US" sz="1400" dirty="0">
                          <a:solidFill>
                            <a:schemeClr val="tx1"/>
                          </a:solidFill>
                        </a:rPr>
                        <a:t>）</a:t>
                      </a:r>
                      <a:endParaRPr kumimoji="1" lang="en-US" altLang="ja-JP" sz="1400" dirty="0">
                        <a:solidFill>
                          <a:schemeClr val="tx1"/>
                        </a:solidFill>
                      </a:endParaRPr>
                    </a:p>
                    <a:p>
                      <a:pPr algn="ctr"/>
                      <a:endParaRPr kumimoji="1" lang="en-US" altLang="ja-JP"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400" dirty="0">
                          <a:solidFill>
                            <a:schemeClr val="tx1"/>
                          </a:solidFill>
                        </a:rPr>
                        <a:t>Cl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a:t>
                      </a:r>
                      <a:r>
                        <a:rPr kumimoji="1" lang="en-US" altLang="ja-JP" sz="1400" dirty="0" err="1">
                          <a:solidFill>
                            <a:schemeClr val="tx1"/>
                          </a:solidFill>
                        </a:rPr>
                        <a:t>mEq</a:t>
                      </a:r>
                      <a:r>
                        <a:rPr kumimoji="1" lang="en-US" altLang="ja-JP" sz="1400" dirty="0">
                          <a:solidFill>
                            <a:schemeClr val="tx1"/>
                          </a:solidFill>
                        </a:rPr>
                        <a:t>/L</a:t>
                      </a:r>
                      <a:r>
                        <a:rPr kumimoji="1" lang="ja-JP" altLang="en-US" sz="1400" dirty="0">
                          <a:solidFill>
                            <a:schemeClr val="tx1"/>
                          </a:solidFill>
                        </a:rPr>
                        <a:t>）</a:t>
                      </a:r>
                      <a:endParaRPr kumimoji="1" lang="en-US" altLang="ja-JP" sz="1400" dirty="0">
                        <a:solidFill>
                          <a:schemeClr val="tx1"/>
                        </a:solidFill>
                      </a:endParaRPr>
                    </a:p>
                    <a:p>
                      <a:pPr algn="ctr"/>
                      <a:endParaRPr kumimoji="1" lang="en-US" altLang="ja-JP"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600581">
                <a:tc>
                  <a:txBody>
                    <a:bodyPr/>
                    <a:lstStyle/>
                    <a:p>
                      <a:pPr algn="ctr"/>
                      <a:r>
                        <a:rPr kumimoji="1" lang="ja-JP" altLang="en-US" sz="2400" b="1" dirty="0">
                          <a:solidFill>
                            <a:schemeClr val="tx1"/>
                          </a:solidFill>
                          <a:latin typeface="游ゴシック" panose="020B0400000000000000" pitchFamily="50" charset="-128"/>
                          <a:ea typeface="游ゴシック" panose="020B0400000000000000" pitchFamily="50" charset="-128"/>
                        </a:rPr>
                        <a:t>⑱</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7.3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rgbClr val="FF0000"/>
                          </a:solidFill>
                        </a:rPr>
                        <a:t>109</a:t>
                      </a:r>
                      <a:endParaRPr kumimoji="1" lang="ja-JP" altLang="en-US" sz="24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16.8</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29</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144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3.8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106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00581">
                <a:tc>
                  <a:txBody>
                    <a:bodyPr/>
                    <a:lstStyle/>
                    <a:p>
                      <a:pPr algn="ctr"/>
                      <a:r>
                        <a:rPr kumimoji="1" lang="ja-JP" altLang="en-US" sz="2400" b="1" dirty="0">
                          <a:solidFill>
                            <a:schemeClr val="tx1"/>
                          </a:solidFill>
                          <a:latin typeface="游ゴシック" panose="020B0400000000000000" pitchFamily="50" charset="-128"/>
                          <a:ea typeface="游ゴシック" panose="020B0400000000000000" pitchFamily="50" charset="-128"/>
                        </a:rPr>
                        <a:t>㉑</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7.8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rgbClr val="FF0000"/>
                          </a:solidFill>
                        </a:rPr>
                        <a:t>197</a:t>
                      </a:r>
                      <a:endParaRPr kumimoji="1" lang="ja-JP" altLang="en-US" sz="24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17.9</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30</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9.9</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rgbClr val="FF0000"/>
                          </a:solidFill>
                        </a:rPr>
                        <a:t>9.8</a:t>
                      </a:r>
                      <a:endParaRPr kumimoji="1" lang="ja-JP" altLang="en-US" sz="240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137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3.0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97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5445060"/>
                  </a:ext>
                </a:extLst>
              </a:tr>
            </a:tbl>
          </a:graphicData>
        </a:graphic>
      </p:graphicFrame>
      <p:graphicFrame>
        <p:nvGraphicFramePr>
          <p:cNvPr id="10" name="表 9">
            <a:extLst>
              <a:ext uri="{FF2B5EF4-FFF2-40B4-BE49-F238E27FC236}">
                <a16:creationId xmlns:a16="http://schemas.microsoft.com/office/drawing/2014/main" id="{ADC48C0C-B56B-405D-A22B-5112815AD9AD}"/>
              </a:ext>
            </a:extLst>
          </p:cNvPr>
          <p:cNvGraphicFramePr>
            <a:graphicFrameLocks noGrp="1"/>
          </p:cNvGraphicFramePr>
          <p:nvPr>
            <p:extLst>
              <p:ext uri="{D42A27DB-BD31-4B8C-83A1-F6EECF244321}">
                <p14:modId xmlns:p14="http://schemas.microsoft.com/office/powerpoint/2010/main" val="2194165905"/>
              </p:ext>
            </p:extLst>
          </p:nvPr>
        </p:nvGraphicFramePr>
        <p:xfrm>
          <a:off x="224852" y="3877168"/>
          <a:ext cx="6782541" cy="1846082"/>
        </p:xfrm>
        <a:graphic>
          <a:graphicData uri="http://schemas.openxmlformats.org/drawingml/2006/table">
            <a:tbl>
              <a:tblPr firstRow="1" bandRow="1">
                <a:tableStyleId>{5C22544A-7EE6-4342-B048-85BDC9FD1C3A}</a:tableStyleId>
              </a:tblPr>
              <a:tblGrid>
                <a:gridCol w="953699">
                  <a:extLst>
                    <a:ext uri="{9D8B030D-6E8A-4147-A177-3AD203B41FA5}">
                      <a16:colId xmlns:a16="http://schemas.microsoft.com/office/drawing/2014/main" val="384454415"/>
                    </a:ext>
                  </a:extLst>
                </a:gridCol>
                <a:gridCol w="1091568">
                  <a:extLst>
                    <a:ext uri="{9D8B030D-6E8A-4147-A177-3AD203B41FA5}">
                      <a16:colId xmlns:a16="http://schemas.microsoft.com/office/drawing/2014/main" val="20000"/>
                    </a:ext>
                  </a:extLst>
                </a:gridCol>
                <a:gridCol w="1183295">
                  <a:extLst>
                    <a:ext uri="{9D8B030D-6E8A-4147-A177-3AD203B41FA5}">
                      <a16:colId xmlns:a16="http://schemas.microsoft.com/office/drawing/2014/main" val="20001"/>
                    </a:ext>
                  </a:extLst>
                </a:gridCol>
                <a:gridCol w="1072898">
                  <a:extLst>
                    <a:ext uri="{9D8B030D-6E8A-4147-A177-3AD203B41FA5}">
                      <a16:colId xmlns:a16="http://schemas.microsoft.com/office/drawing/2014/main" val="20002"/>
                    </a:ext>
                  </a:extLst>
                </a:gridCol>
                <a:gridCol w="1240541">
                  <a:extLst>
                    <a:ext uri="{9D8B030D-6E8A-4147-A177-3AD203B41FA5}">
                      <a16:colId xmlns:a16="http://schemas.microsoft.com/office/drawing/2014/main" val="20003"/>
                    </a:ext>
                  </a:extLst>
                </a:gridCol>
                <a:gridCol w="1240540">
                  <a:extLst>
                    <a:ext uri="{9D8B030D-6E8A-4147-A177-3AD203B41FA5}">
                      <a16:colId xmlns:a16="http://schemas.microsoft.com/office/drawing/2014/main" val="20004"/>
                    </a:ext>
                  </a:extLst>
                </a:gridCol>
              </a:tblGrid>
              <a:tr h="855003">
                <a:tc>
                  <a:txBody>
                    <a:bodyPr/>
                    <a:lstStyle/>
                    <a:p>
                      <a:pPr algn="ctr"/>
                      <a:r>
                        <a:rPr kumimoji="1" lang="ja-JP" altLang="en-US" sz="1400" dirty="0">
                          <a:solidFill>
                            <a:schemeClr val="tx1"/>
                          </a:solidFill>
                        </a:rPr>
                        <a:t>症例</a:t>
                      </a:r>
                      <a:endParaRPr kumimoji="1" lang="en-US" altLang="ja-JP" sz="1400" dirty="0">
                        <a:solidFill>
                          <a:schemeClr val="tx1"/>
                        </a:solidFill>
                      </a:endParaRPr>
                    </a:p>
                    <a:p>
                      <a:pPr algn="ctr"/>
                      <a:r>
                        <a:rPr kumimoji="1" lang="en-US" altLang="ja-JP" sz="1400" dirty="0">
                          <a:solidFill>
                            <a:schemeClr val="tx1"/>
                          </a:solidFill>
                        </a:rPr>
                        <a:t>No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000" dirty="0">
                          <a:solidFill>
                            <a:schemeClr val="tx1"/>
                          </a:solidFill>
                        </a:rPr>
                        <a:t>WBC</a:t>
                      </a:r>
                    </a:p>
                    <a:p>
                      <a:pPr algn="ctr"/>
                      <a:r>
                        <a:rPr kumimoji="1" lang="en-US" altLang="ja-JP" sz="1800" dirty="0">
                          <a:solidFill>
                            <a:schemeClr val="tx1"/>
                          </a:solidFill>
                        </a:rPr>
                        <a:t>(</a:t>
                      </a:r>
                      <a:r>
                        <a:rPr kumimoji="1" lang="en-US" altLang="ja-JP" sz="1800" b="1" kern="1200" dirty="0">
                          <a:solidFill>
                            <a:schemeClr val="tx1"/>
                          </a:solidFill>
                          <a:effectLst/>
                          <a:latin typeface="+mn-lt"/>
                          <a:ea typeface="+mn-ea"/>
                          <a:cs typeface="+mn-cs"/>
                        </a:rPr>
                        <a:t>10</a:t>
                      </a:r>
                      <a:r>
                        <a:rPr kumimoji="1" lang="en-US" altLang="ja-JP" sz="1800" b="1" kern="1200" baseline="30000" dirty="0">
                          <a:solidFill>
                            <a:schemeClr val="tx1"/>
                          </a:solidFill>
                          <a:effectLst/>
                          <a:latin typeface="+mn-lt"/>
                          <a:ea typeface="+mn-ea"/>
                          <a:cs typeface="+mn-cs"/>
                        </a:rPr>
                        <a:t>2</a:t>
                      </a:r>
                      <a:r>
                        <a:rPr kumimoji="1" lang="en-US" altLang="ja-JP" sz="1800" dirty="0">
                          <a:solidFill>
                            <a:schemeClr val="tx1"/>
                          </a:solidFill>
                        </a:rPr>
                        <a:t>/</a:t>
                      </a:r>
                      <a:r>
                        <a:rPr kumimoji="1" lang="en-US" altLang="ja-JP" sz="1800" dirty="0" err="1">
                          <a:solidFill>
                            <a:schemeClr val="tx1"/>
                          </a:solidFill>
                        </a:rPr>
                        <a:t>μL</a:t>
                      </a:r>
                      <a:r>
                        <a:rPr kumimoji="1" lang="en-US" altLang="ja-JP" sz="18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000" dirty="0">
                          <a:solidFill>
                            <a:schemeClr val="tx1"/>
                          </a:solidFill>
                        </a:rPr>
                        <a:t>RBC</a:t>
                      </a:r>
                    </a:p>
                    <a:p>
                      <a:pPr algn="ctr"/>
                      <a:r>
                        <a:rPr kumimoji="1" lang="en-US" altLang="ja-JP" sz="1800" dirty="0">
                          <a:solidFill>
                            <a:schemeClr val="tx1"/>
                          </a:solidFill>
                        </a:rPr>
                        <a:t>(</a:t>
                      </a:r>
                      <a:r>
                        <a:rPr kumimoji="1" lang="en-US" altLang="ja-JP" sz="1800" b="1" kern="1200" dirty="0">
                          <a:solidFill>
                            <a:schemeClr val="tx1"/>
                          </a:solidFill>
                          <a:effectLst/>
                          <a:latin typeface="+mn-lt"/>
                          <a:ea typeface="+mn-ea"/>
                          <a:cs typeface="+mn-cs"/>
                        </a:rPr>
                        <a:t>10</a:t>
                      </a:r>
                      <a:r>
                        <a:rPr kumimoji="1" lang="en-US" altLang="ja-JP" sz="1800" b="1" kern="1200" baseline="30000" dirty="0">
                          <a:solidFill>
                            <a:schemeClr val="tx1"/>
                          </a:solidFill>
                          <a:effectLst/>
                          <a:latin typeface="+mn-lt"/>
                          <a:ea typeface="+mn-ea"/>
                          <a:cs typeface="+mn-cs"/>
                        </a:rPr>
                        <a:t>4</a:t>
                      </a:r>
                      <a:r>
                        <a:rPr kumimoji="1" lang="en-US" altLang="ja-JP" sz="1800" dirty="0">
                          <a:solidFill>
                            <a:schemeClr val="tx1"/>
                          </a:solidFill>
                        </a:rPr>
                        <a:t>/</a:t>
                      </a:r>
                      <a:r>
                        <a:rPr kumimoji="1" lang="en-US" altLang="ja-JP" sz="1800" dirty="0" err="1">
                          <a:solidFill>
                            <a:schemeClr val="tx1"/>
                          </a:solidFill>
                        </a:rPr>
                        <a:t>μL</a:t>
                      </a:r>
                      <a:r>
                        <a:rPr kumimoji="1" lang="en-US" altLang="ja-JP" sz="18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000" dirty="0">
                          <a:solidFill>
                            <a:schemeClr val="tx1"/>
                          </a:solidFill>
                        </a:rPr>
                        <a:t>HGB</a:t>
                      </a:r>
                    </a:p>
                    <a:p>
                      <a:pPr algn="ctr"/>
                      <a:r>
                        <a:rPr kumimoji="1" lang="en-US" altLang="ja-JP" sz="1800" dirty="0">
                          <a:solidFill>
                            <a:schemeClr val="tx1"/>
                          </a:solidFill>
                        </a:rPr>
                        <a:t>(g/</a:t>
                      </a:r>
                      <a:r>
                        <a:rPr kumimoji="1" lang="en-US" altLang="ja-JP" sz="1800" dirty="0" err="1">
                          <a:solidFill>
                            <a:schemeClr val="tx1"/>
                          </a:solidFill>
                        </a:rPr>
                        <a:t>dL</a:t>
                      </a:r>
                      <a:r>
                        <a:rPr kumimoji="1" lang="en-US" altLang="ja-JP" sz="1800" dirty="0">
                          <a:solidFill>
                            <a:schemeClr val="tx1"/>
                          </a:solidFill>
                        </a:rPr>
                        <a:t>)</a:t>
                      </a:r>
                      <a:endParaRPr kumimoji="1" lang="ja-JP" alt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000" dirty="0">
                          <a:solidFill>
                            <a:schemeClr val="tx1"/>
                          </a:solidFill>
                        </a:rPr>
                        <a:t>HCT</a:t>
                      </a:r>
                    </a:p>
                    <a:p>
                      <a:pPr algn="ctr"/>
                      <a:r>
                        <a:rPr kumimoji="1" lang="en-US" altLang="ja-JP" sz="1800" dirty="0">
                          <a:solidFill>
                            <a:schemeClr val="tx1"/>
                          </a:solidFill>
                        </a:rPr>
                        <a:t>(</a:t>
                      </a:r>
                      <a:r>
                        <a:rPr kumimoji="1" lang="ja-JP" altLang="en-US" sz="1800" dirty="0">
                          <a:solidFill>
                            <a:schemeClr val="tx1"/>
                          </a:solidFill>
                        </a:rPr>
                        <a:t>％</a:t>
                      </a:r>
                      <a:r>
                        <a:rPr kumimoji="1" lang="en-US" altLang="ja-JP" sz="1800" dirty="0">
                          <a:solidFill>
                            <a:schemeClr val="tx1"/>
                          </a:solidFill>
                        </a:rPr>
                        <a:t>)</a:t>
                      </a:r>
                      <a:endParaRPr kumimoji="1" lang="ja-JP" alt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000" dirty="0">
                          <a:solidFill>
                            <a:schemeClr val="tx1"/>
                          </a:solidFill>
                        </a:rPr>
                        <a:t>PLT</a:t>
                      </a:r>
                    </a:p>
                    <a:p>
                      <a:pPr algn="ctr"/>
                      <a:r>
                        <a:rPr kumimoji="1" lang="en-US" altLang="ja-JP" sz="1800" dirty="0">
                          <a:solidFill>
                            <a:schemeClr val="tx1"/>
                          </a:solidFill>
                        </a:rPr>
                        <a:t>(</a:t>
                      </a:r>
                      <a:r>
                        <a:rPr kumimoji="1" lang="en-US" altLang="ja-JP" sz="1800" b="1" kern="1200" dirty="0">
                          <a:solidFill>
                            <a:schemeClr val="tx1"/>
                          </a:solidFill>
                          <a:effectLst/>
                          <a:latin typeface="+mn-lt"/>
                          <a:ea typeface="+mn-ea"/>
                          <a:cs typeface="+mn-cs"/>
                        </a:rPr>
                        <a:t>10</a:t>
                      </a:r>
                      <a:r>
                        <a:rPr kumimoji="1" lang="en-US" altLang="ja-JP" sz="1800" b="1" kern="1200" baseline="30000" dirty="0">
                          <a:solidFill>
                            <a:schemeClr val="tx1"/>
                          </a:solidFill>
                          <a:effectLst/>
                          <a:latin typeface="+mn-lt"/>
                          <a:ea typeface="+mn-ea"/>
                          <a:cs typeface="+mn-cs"/>
                        </a:rPr>
                        <a:t>4</a:t>
                      </a:r>
                      <a:r>
                        <a:rPr kumimoji="1" lang="en-US" altLang="ja-JP" sz="1800" dirty="0">
                          <a:solidFill>
                            <a:schemeClr val="tx1"/>
                          </a:solidFill>
                        </a:rPr>
                        <a:t>/</a:t>
                      </a:r>
                      <a:r>
                        <a:rPr kumimoji="1" lang="en-US" altLang="ja-JP" sz="1800" dirty="0" err="1">
                          <a:solidFill>
                            <a:schemeClr val="tx1"/>
                          </a:solidFill>
                        </a:rPr>
                        <a:t>μL</a:t>
                      </a:r>
                      <a:r>
                        <a:rPr kumimoji="1" lang="en-US" altLang="ja-JP" sz="18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45680">
                <a:tc>
                  <a:txBody>
                    <a:bodyPr/>
                    <a:lstStyle/>
                    <a:p>
                      <a:pPr algn="ctr"/>
                      <a:r>
                        <a:rPr kumimoji="1" lang="ja-JP" altLang="en-US" sz="2400" b="1" dirty="0">
                          <a:solidFill>
                            <a:schemeClr val="tx1"/>
                          </a:solidFill>
                          <a:latin typeface="游ゴシック" panose="020B0400000000000000" pitchFamily="50" charset="-128"/>
                          <a:ea typeface="游ゴシック" panose="020B0400000000000000" pitchFamily="50" charset="-128"/>
                        </a:rPr>
                        <a:t>⑱</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rgbClr val="FF0000"/>
                          </a:solidFill>
                        </a:rPr>
                        <a:t>166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rgbClr val="FF0000"/>
                          </a:solidFill>
                        </a:rPr>
                        <a:t>1464</a:t>
                      </a:r>
                      <a:endParaRPr kumimoji="1" lang="ja-JP" altLang="en-US" sz="24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13.3</a:t>
                      </a:r>
                      <a:endParaRPr kumimoji="1" lang="ja-JP" altLang="en-US" sz="2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43.3</a:t>
                      </a:r>
                      <a:endParaRPr kumimoji="1" lang="ja-JP" altLang="en-US" sz="2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67.1</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33879">
                <a:tc>
                  <a:txBody>
                    <a:bodyPr/>
                    <a:lstStyle/>
                    <a:p>
                      <a:pPr algn="ctr"/>
                      <a:r>
                        <a:rPr kumimoji="1" lang="ja-JP" altLang="en-US" sz="2400" b="1" dirty="0">
                          <a:solidFill>
                            <a:schemeClr val="tx1"/>
                          </a:solidFill>
                          <a:latin typeface="游ゴシック" panose="020B0400000000000000" pitchFamily="50" charset="-128"/>
                          <a:ea typeface="游ゴシック" panose="020B0400000000000000" pitchFamily="50" charset="-128"/>
                        </a:rPr>
                        <a:t>㉑</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rgbClr val="FF0000"/>
                          </a:solidFill>
                        </a:rPr>
                        <a:t>261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b="0" dirty="0">
                          <a:solidFill>
                            <a:srgbClr val="FF0000"/>
                          </a:solidFill>
                        </a:rPr>
                        <a:t>＞</a:t>
                      </a:r>
                      <a:r>
                        <a:rPr kumimoji="1" lang="en-US" altLang="ja-JP" sz="2400" b="0" dirty="0">
                          <a:solidFill>
                            <a:srgbClr val="FF0000"/>
                          </a:solidFill>
                        </a:rPr>
                        <a:t>1490</a:t>
                      </a:r>
                      <a:endParaRPr kumimoji="1" lang="ja-JP" altLang="en-US" sz="24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14.4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b="0" dirty="0">
                          <a:solidFill>
                            <a:schemeClr val="tx1"/>
                          </a:solidFill>
                        </a:rPr>
                        <a:t>45.3</a:t>
                      </a:r>
                      <a:endParaRPr kumimoji="1" lang="ja-JP" altLang="en-US" sz="2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2400" dirty="0">
                          <a:solidFill>
                            <a:schemeClr val="tx1"/>
                          </a:solidFill>
                        </a:rPr>
                        <a:t>72.6</a:t>
                      </a:r>
                      <a:endParaRPr kumimoji="1" lang="ja-JP" altLang="en-US" sz="2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9198950"/>
                  </a:ext>
                </a:extLst>
              </a:tr>
            </a:tbl>
          </a:graphicData>
        </a:graphic>
      </p:graphicFrame>
    </p:spTree>
    <p:extLst>
      <p:ext uri="{BB962C8B-B14F-4D97-AF65-F5344CB8AC3E}">
        <p14:creationId xmlns:p14="http://schemas.microsoft.com/office/powerpoint/2010/main" val="1043648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8919148"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病理検査</a:t>
            </a:r>
          </a:p>
        </p:txBody>
      </p:sp>
      <p:sp>
        <p:nvSpPr>
          <p:cNvPr id="12" name="テキスト ボックス 11">
            <a:extLst>
              <a:ext uri="{FF2B5EF4-FFF2-40B4-BE49-F238E27FC236}">
                <a16:creationId xmlns:a16="http://schemas.microsoft.com/office/drawing/2014/main" id="{E3FD4058-256D-41C9-B655-D239D06B83C5}"/>
              </a:ext>
            </a:extLst>
          </p:cNvPr>
          <p:cNvSpPr txBox="1"/>
          <p:nvPr/>
        </p:nvSpPr>
        <p:spPr>
          <a:xfrm>
            <a:off x="325489" y="1461371"/>
            <a:ext cx="8717874" cy="4524315"/>
          </a:xfrm>
          <a:prstGeom prst="rect">
            <a:avLst/>
          </a:prstGeom>
          <a:noFill/>
        </p:spPr>
        <p:txBody>
          <a:bodyPr wrap="square">
            <a:spAutoFit/>
          </a:bodyPr>
          <a:lstStyle/>
          <a:p>
            <a:r>
              <a:rPr lang="ja-JP" altLang="en-US" sz="2800" dirty="0"/>
              <a:t>症例⑱：大脳皮質に</a:t>
            </a:r>
            <a:r>
              <a:rPr lang="ja-JP" altLang="en-US" sz="2800" dirty="0">
                <a:solidFill>
                  <a:srgbClr val="FF0000"/>
                </a:solidFill>
              </a:rPr>
              <a:t>層状壊死</a:t>
            </a:r>
            <a:r>
              <a:rPr lang="ja-JP" altLang="en-US" sz="2800" dirty="0"/>
              <a:t>が見られた。壊死巣では神経網の空胞化、神経細胞の虚血性変化や壊死を認め、脂肪顆粒細胞が散見され、血管内皮細胞の腫大が認められた。</a:t>
            </a:r>
            <a:endParaRPr lang="en-US" altLang="ja-JP" sz="2800" dirty="0"/>
          </a:p>
          <a:p>
            <a:r>
              <a:rPr lang="ja-JP" altLang="en-US" sz="2800" dirty="0">
                <a:solidFill>
                  <a:srgbClr val="FF0000"/>
                </a:solidFill>
              </a:rPr>
              <a:t>　</a:t>
            </a:r>
            <a:endParaRPr lang="en-US" altLang="ja-JP" sz="2800" dirty="0">
              <a:solidFill>
                <a:srgbClr val="FF0000"/>
              </a:solidFill>
            </a:endParaRPr>
          </a:p>
          <a:p>
            <a:endParaRPr lang="en-US" altLang="ja-JP" sz="2800" dirty="0">
              <a:solidFill>
                <a:srgbClr val="FF0000"/>
              </a:solidFill>
            </a:endParaRPr>
          </a:p>
          <a:p>
            <a:r>
              <a:rPr lang="ja-JP" altLang="en-US" sz="2800" dirty="0"/>
              <a:t>症例㉑：大脳皮質に</a:t>
            </a:r>
            <a:r>
              <a:rPr lang="ja-JP" altLang="en-US" sz="2800" dirty="0">
                <a:solidFill>
                  <a:srgbClr val="FF0000"/>
                </a:solidFill>
              </a:rPr>
              <a:t>層状壊死</a:t>
            </a:r>
            <a:r>
              <a:rPr lang="ja-JP" altLang="en-US" sz="2800" dirty="0"/>
              <a:t>、微小出血巣が見られた。壊死巣では神経網の空胞化、神経細胞の虚血性変化や壊死、アストログリアの核の腫大が認められた。</a:t>
            </a:r>
            <a:endParaRPr lang="en-US" altLang="ja-JP" sz="2800" dirty="0">
              <a:solidFill>
                <a:srgbClr val="00B0F0"/>
              </a:solidFill>
            </a:endParaRPr>
          </a:p>
          <a:p>
            <a:endParaRPr lang="en-US" altLang="ja-JP" sz="1800" dirty="0"/>
          </a:p>
          <a:p>
            <a:endParaRPr lang="en-US" altLang="ja-JP" sz="1800" dirty="0"/>
          </a:p>
        </p:txBody>
      </p:sp>
    </p:spTree>
    <p:extLst>
      <p:ext uri="{BB962C8B-B14F-4D97-AF65-F5344CB8AC3E}">
        <p14:creationId xmlns:p14="http://schemas.microsoft.com/office/powerpoint/2010/main" val="2751106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8919148"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病性鑑定</a:t>
            </a:r>
          </a:p>
        </p:txBody>
      </p:sp>
      <p:sp>
        <p:nvSpPr>
          <p:cNvPr id="11" name="テキスト ボックス 10">
            <a:extLst>
              <a:ext uri="{FF2B5EF4-FFF2-40B4-BE49-F238E27FC236}">
                <a16:creationId xmlns:a16="http://schemas.microsoft.com/office/drawing/2014/main" id="{C2006821-9725-41EF-A078-8E52961075B0}"/>
              </a:ext>
            </a:extLst>
          </p:cNvPr>
          <p:cNvSpPr txBox="1"/>
          <p:nvPr/>
        </p:nvSpPr>
        <p:spPr>
          <a:xfrm>
            <a:off x="77669" y="2212205"/>
            <a:ext cx="8919147" cy="1938992"/>
          </a:xfrm>
          <a:prstGeom prst="rect">
            <a:avLst/>
          </a:prstGeom>
          <a:noFill/>
        </p:spPr>
        <p:txBody>
          <a:bodyPr wrap="square">
            <a:spAutoFit/>
          </a:bodyPr>
          <a:lstStyle/>
          <a:p>
            <a:r>
              <a:rPr lang="ja-JP" altLang="en-US" sz="2800" dirty="0"/>
              <a:t>症例⑱</a:t>
            </a:r>
            <a:r>
              <a:rPr lang="ja-JP" altLang="en-US" sz="2800" dirty="0">
                <a:solidFill>
                  <a:srgbClr val="FF0000"/>
                </a:solidFill>
              </a:rPr>
              <a:t>大脳皮質に蛍光を発する部位が認められた</a:t>
            </a:r>
            <a:endParaRPr lang="en-US" altLang="ja-JP" sz="2800" dirty="0">
              <a:solidFill>
                <a:srgbClr val="FF0000"/>
              </a:solidFill>
            </a:endParaRPr>
          </a:p>
          <a:p>
            <a:endParaRPr lang="en-US" altLang="ja-JP" sz="2800" dirty="0">
              <a:solidFill>
                <a:srgbClr val="FF0000"/>
              </a:solidFill>
            </a:endParaRPr>
          </a:p>
          <a:p>
            <a:r>
              <a:rPr lang="ja-JP" altLang="en-US" sz="2800" dirty="0"/>
              <a:t>症例㉑</a:t>
            </a:r>
            <a:r>
              <a:rPr lang="ja-JP" altLang="en-US" sz="2800" dirty="0">
                <a:solidFill>
                  <a:srgbClr val="00B0F0"/>
                </a:solidFill>
              </a:rPr>
              <a:t>大脳皮質に蛍光を発する部位が認められなかった</a:t>
            </a:r>
            <a:endParaRPr lang="en-US" altLang="ja-JP" sz="2800" dirty="0">
              <a:solidFill>
                <a:srgbClr val="00B0F0"/>
              </a:solidFill>
            </a:endParaRPr>
          </a:p>
          <a:p>
            <a:endParaRPr lang="en-US" altLang="ja-JP" sz="1800" dirty="0"/>
          </a:p>
          <a:p>
            <a:endParaRPr lang="en-US" altLang="ja-JP" sz="1800" dirty="0"/>
          </a:p>
        </p:txBody>
      </p:sp>
      <p:sp>
        <p:nvSpPr>
          <p:cNvPr id="10" name="テキスト ボックス 9">
            <a:extLst>
              <a:ext uri="{FF2B5EF4-FFF2-40B4-BE49-F238E27FC236}">
                <a16:creationId xmlns:a16="http://schemas.microsoft.com/office/drawing/2014/main" id="{E063C097-E9B6-42A7-B871-EBF930B24BA2}"/>
              </a:ext>
            </a:extLst>
          </p:cNvPr>
          <p:cNvSpPr txBox="1"/>
          <p:nvPr/>
        </p:nvSpPr>
        <p:spPr>
          <a:xfrm>
            <a:off x="552634" y="1529290"/>
            <a:ext cx="4585316" cy="523220"/>
          </a:xfrm>
          <a:prstGeom prst="rect">
            <a:avLst/>
          </a:prstGeom>
          <a:noFill/>
        </p:spPr>
        <p:txBody>
          <a:bodyPr wrap="square">
            <a:spAutoFit/>
          </a:bodyPr>
          <a:lstStyle/>
          <a:p>
            <a:r>
              <a:rPr lang="ja-JP" altLang="en-US" sz="2800" dirty="0"/>
              <a:t>脳の紫外線照射（</a:t>
            </a:r>
            <a:r>
              <a:rPr lang="en-US" altLang="ja-JP" sz="2800" dirty="0"/>
              <a:t>365nm</a:t>
            </a:r>
            <a:r>
              <a:rPr lang="ja-JP" altLang="en-US" sz="2800" dirty="0"/>
              <a:t>）</a:t>
            </a:r>
          </a:p>
        </p:txBody>
      </p:sp>
      <p:sp>
        <p:nvSpPr>
          <p:cNvPr id="13" name="テキスト ボックス 12">
            <a:extLst>
              <a:ext uri="{FF2B5EF4-FFF2-40B4-BE49-F238E27FC236}">
                <a16:creationId xmlns:a16="http://schemas.microsoft.com/office/drawing/2014/main" id="{5572B53A-96C2-4967-BBBB-3DB64F911211}"/>
              </a:ext>
            </a:extLst>
          </p:cNvPr>
          <p:cNvSpPr txBox="1"/>
          <p:nvPr/>
        </p:nvSpPr>
        <p:spPr>
          <a:xfrm>
            <a:off x="178305" y="4405370"/>
            <a:ext cx="8717874" cy="830997"/>
          </a:xfrm>
          <a:prstGeom prst="rect">
            <a:avLst/>
          </a:prstGeom>
          <a:noFill/>
        </p:spPr>
        <p:txBody>
          <a:bodyPr wrap="square">
            <a:spAutoFit/>
          </a:bodyPr>
          <a:lstStyle/>
          <a:p>
            <a:r>
              <a:rPr lang="ja-JP" altLang="en-US" sz="2400" dirty="0"/>
              <a:t>症例㉑：空腸内容の培養検査にて</a:t>
            </a:r>
            <a:endParaRPr lang="en-US" altLang="ja-JP" sz="2400" dirty="0"/>
          </a:p>
          <a:p>
            <a:r>
              <a:rPr lang="en-US" altLang="ja-JP" sz="2400" i="1" dirty="0">
                <a:solidFill>
                  <a:srgbClr val="FF0000"/>
                </a:solidFill>
              </a:rPr>
              <a:t>Clostridium.perfringens</a:t>
            </a:r>
            <a:r>
              <a:rPr lang="ja-JP" altLang="en-US" sz="2400" i="1" dirty="0">
                <a:solidFill>
                  <a:srgbClr val="FF0000"/>
                </a:solidFill>
              </a:rPr>
              <a:t>　</a:t>
            </a:r>
            <a:r>
              <a:rPr lang="ja-JP" altLang="en-US" sz="2400" dirty="0"/>
              <a:t>が</a:t>
            </a:r>
            <a:r>
              <a:rPr lang="en-US" altLang="ja-JP" sz="2400" dirty="0"/>
              <a:t>1.0×</a:t>
            </a:r>
            <a:r>
              <a:rPr kumimoji="1" lang="en-US" altLang="ja-JP" sz="2400" kern="1200" dirty="0">
                <a:solidFill>
                  <a:schemeClr val="tx1"/>
                </a:solidFill>
                <a:effectLst/>
                <a:latin typeface="+mn-lt"/>
                <a:ea typeface="+mn-ea"/>
                <a:cs typeface="+mn-cs"/>
              </a:rPr>
              <a:t>10</a:t>
            </a:r>
            <a:r>
              <a:rPr lang="en-US" altLang="ja-JP" sz="2400" baseline="30000" dirty="0"/>
              <a:t>7</a:t>
            </a:r>
            <a:r>
              <a:rPr lang="ja-JP" altLang="en-US" sz="2400" dirty="0"/>
              <a:t>検出された</a:t>
            </a:r>
            <a:r>
              <a:rPr lang="ja-JP" altLang="en-US" sz="2400" baseline="30000" dirty="0"/>
              <a:t>　　</a:t>
            </a:r>
            <a:endParaRPr lang="en-US" altLang="ja-JP" sz="1800" dirty="0"/>
          </a:p>
        </p:txBody>
      </p:sp>
    </p:spTree>
    <p:extLst>
      <p:ext uri="{BB962C8B-B14F-4D97-AF65-F5344CB8AC3E}">
        <p14:creationId xmlns:p14="http://schemas.microsoft.com/office/powerpoint/2010/main" val="4013271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血中チアミン濃度</a:t>
            </a:r>
          </a:p>
        </p:txBody>
      </p:sp>
      <p:graphicFrame>
        <p:nvGraphicFramePr>
          <p:cNvPr id="3" name="表 2">
            <a:extLst>
              <a:ext uri="{FF2B5EF4-FFF2-40B4-BE49-F238E27FC236}">
                <a16:creationId xmlns:a16="http://schemas.microsoft.com/office/drawing/2014/main" id="{6E3C9955-3F73-4533-90ED-C8D30E242907}"/>
              </a:ext>
            </a:extLst>
          </p:cNvPr>
          <p:cNvGraphicFramePr>
            <a:graphicFrameLocks noGrp="1"/>
          </p:cNvGraphicFramePr>
          <p:nvPr>
            <p:extLst>
              <p:ext uri="{D42A27DB-BD31-4B8C-83A1-F6EECF244321}">
                <p14:modId xmlns:p14="http://schemas.microsoft.com/office/powerpoint/2010/main" val="1068784034"/>
              </p:ext>
            </p:extLst>
          </p:nvPr>
        </p:nvGraphicFramePr>
        <p:xfrm>
          <a:off x="426126" y="2986340"/>
          <a:ext cx="4252404" cy="1094957"/>
        </p:xfrm>
        <a:graphic>
          <a:graphicData uri="http://schemas.openxmlformats.org/drawingml/2006/table">
            <a:tbl>
              <a:tblPr>
                <a:tableStyleId>{5C22544A-7EE6-4342-B048-85BDC9FD1C3A}</a:tableStyleId>
              </a:tblPr>
              <a:tblGrid>
                <a:gridCol w="1417468">
                  <a:extLst>
                    <a:ext uri="{9D8B030D-6E8A-4147-A177-3AD203B41FA5}">
                      <a16:colId xmlns:a16="http://schemas.microsoft.com/office/drawing/2014/main" val="1430874704"/>
                    </a:ext>
                  </a:extLst>
                </a:gridCol>
                <a:gridCol w="1417468">
                  <a:extLst>
                    <a:ext uri="{9D8B030D-6E8A-4147-A177-3AD203B41FA5}">
                      <a16:colId xmlns:a16="http://schemas.microsoft.com/office/drawing/2014/main" val="2833892244"/>
                    </a:ext>
                  </a:extLst>
                </a:gridCol>
                <a:gridCol w="1417468">
                  <a:extLst>
                    <a:ext uri="{9D8B030D-6E8A-4147-A177-3AD203B41FA5}">
                      <a16:colId xmlns:a16="http://schemas.microsoft.com/office/drawing/2014/main" val="2898886336"/>
                    </a:ext>
                  </a:extLst>
                </a:gridCol>
              </a:tblGrid>
              <a:tr h="618644">
                <a:tc>
                  <a:txBody>
                    <a:bodyPr/>
                    <a:lstStyle/>
                    <a:p>
                      <a:pPr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fontAlgn="ctr"/>
                      <a:r>
                        <a:rPr lang="ja-JP" altLang="en-US" sz="2000" b="1" u="none" strike="noStrike" dirty="0">
                          <a:effectLst/>
                        </a:rPr>
                        <a:t>対照区</a:t>
                      </a:r>
                      <a:endParaRPr lang="en-US" altLang="ja-JP" sz="2000" b="1" u="none" strike="noStrike" dirty="0">
                        <a:effectLst/>
                      </a:endParaRPr>
                    </a:p>
                    <a:p>
                      <a:pPr algn="l" fontAlgn="ctr"/>
                      <a:r>
                        <a:rPr lang="ja-JP" altLang="en-US" sz="2000" b="1" u="none" strike="noStrike" dirty="0">
                          <a:effectLst/>
                        </a:rPr>
                        <a:t>（</a:t>
                      </a:r>
                      <a:r>
                        <a:rPr lang="el-GR" altLang="ja-JP" sz="2000" b="1" u="none" strike="noStrike" dirty="0">
                          <a:effectLst/>
                        </a:rPr>
                        <a:t>μ</a:t>
                      </a:r>
                      <a:r>
                        <a:rPr lang="en-US" altLang="ja-JP" sz="2000" b="1" u="none" strike="noStrike" dirty="0">
                          <a:effectLst/>
                        </a:rPr>
                        <a:t>g/㎗</a:t>
                      </a:r>
                      <a:r>
                        <a:rPr lang="ja-JP" altLang="en-US" sz="2000" b="1" u="none" strike="noStrike" dirty="0">
                          <a:effectLst/>
                        </a:rPr>
                        <a:t>）</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fontAlgn="ctr"/>
                      <a:r>
                        <a:rPr lang="ja-JP" altLang="en-US" sz="2000" b="1" u="none" strike="noStrike" dirty="0">
                          <a:effectLst/>
                        </a:rPr>
                        <a:t>試験区</a:t>
                      </a:r>
                      <a:endParaRPr lang="en-US" altLang="ja-JP" sz="2000" b="1" u="none" strike="noStrike" dirty="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a:t>
                      </a:r>
                      <a:r>
                        <a:rPr lang="el-GR" altLang="ja-JP" sz="2000" b="1" u="none" strike="noStrike" dirty="0">
                          <a:effectLst/>
                        </a:rPr>
                        <a:t>μ</a:t>
                      </a:r>
                      <a:r>
                        <a:rPr lang="en-US" altLang="ja-JP" sz="2000" b="1" u="none" strike="noStrike" dirty="0">
                          <a:effectLst/>
                        </a:rPr>
                        <a:t>g/㎗</a:t>
                      </a:r>
                      <a:r>
                        <a:rPr lang="ja-JP" altLang="en-US" sz="2000" b="1" u="none" strike="noStrike" dirty="0">
                          <a:effectLst/>
                        </a:rPr>
                        <a:t>）</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2908037"/>
                  </a:ext>
                </a:extLst>
              </a:tr>
              <a:tr h="476313">
                <a:tc>
                  <a:txBody>
                    <a:bodyPr/>
                    <a:lstStyle/>
                    <a:p>
                      <a:pPr algn="l"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平均</a:t>
                      </a:r>
                    </a:p>
                  </a:txBody>
                  <a:tcPr marL="7620" marR="7620" marT="762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en-US" altLang="ja-JP" sz="2800" u="none" strike="noStrike" dirty="0">
                          <a:effectLst/>
                        </a:rPr>
                        <a:t>6.2 </a:t>
                      </a:r>
                      <a:endPar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en-US" altLang="ja-JP" sz="2800" u="none" strike="noStrike" dirty="0">
                          <a:effectLst/>
                        </a:rPr>
                        <a:t>15.3 </a:t>
                      </a:r>
                      <a:endParaRPr lang="en-US" altLang="ja-JP" sz="2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26860078"/>
                  </a:ext>
                </a:extLst>
              </a:tr>
            </a:tbl>
          </a:graphicData>
        </a:graphic>
      </p:graphicFrame>
      <p:sp>
        <p:nvSpPr>
          <p:cNvPr id="10" name="テキスト ボックス 9">
            <a:extLst>
              <a:ext uri="{FF2B5EF4-FFF2-40B4-BE49-F238E27FC236}">
                <a16:creationId xmlns:a16="http://schemas.microsoft.com/office/drawing/2014/main" id="{8BDFC9B3-776A-4931-BB4C-0D695A7D032F}"/>
              </a:ext>
            </a:extLst>
          </p:cNvPr>
          <p:cNvSpPr txBox="1"/>
          <p:nvPr/>
        </p:nvSpPr>
        <p:spPr>
          <a:xfrm>
            <a:off x="426126" y="4419307"/>
            <a:ext cx="7806492" cy="1846659"/>
          </a:xfrm>
          <a:prstGeom prst="rect">
            <a:avLst/>
          </a:prstGeom>
          <a:noFill/>
        </p:spPr>
        <p:txBody>
          <a:bodyPr wrap="square">
            <a:spAutoFit/>
          </a:bodyPr>
          <a:lstStyle/>
          <a:p>
            <a:r>
              <a:rPr lang="ja-JP" altLang="en-US" sz="2400" dirty="0"/>
              <a:t>対照区の血中チアミン濃度で欠乏値とされている</a:t>
            </a:r>
            <a:r>
              <a:rPr lang="en-US" altLang="ja-JP" sz="2400" dirty="0"/>
              <a:t>1.3</a:t>
            </a:r>
            <a:r>
              <a:rPr lang="el-GR" altLang="ja-JP" sz="2400" dirty="0"/>
              <a:t>μ</a:t>
            </a:r>
            <a:r>
              <a:rPr lang="en-US" altLang="ja-JP" sz="2400" dirty="0"/>
              <a:t>g/㎗</a:t>
            </a:r>
            <a:r>
              <a:rPr lang="ja-JP" altLang="en-US" sz="2400" dirty="0"/>
              <a:t>を上回った</a:t>
            </a:r>
            <a:endParaRPr lang="en-US" altLang="ja-JP" sz="2400" dirty="0"/>
          </a:p>
          <a:p>
            <a:endParaRPr lang="en-US" altLang="ja-JP" dirty="0"/>
          </a:p>
          <a:p>
            <a:r>
              <a:rPr lang="ja-JP" altLang="en-US" sz="2400" dirty="0"/>
              <a:t>試験区では対照区よりも血中チアミン濃度が有意に上昇した</a:t>
            </a:r>
            <a:endParaRPr lang="en-US" altLang="ja-JP" sz="2400" dirty="0"/>
          </a:p>
        </p:txBody>
      </p:sp>
      <p:sp>
        <p:nvSpPr>
          <p:cNvPr id="12" name="テキスト ボックス 11">
            <a:extLst>
              <a:ext uri="{FF2B5EF4-FFF2-40B4-BE49-F238E27FC236}">
                <a16:creationId xmlns:a16="http://schemas.microsoft.com/office/drawing/2014/main" id="{40FE1C98-7C37-47C0-922A-43E81A9D1678}"/>
              </a:ext>
            </a:extLst>
          </p:cNvPr>
          <p:cNvSpPr txBox="1"/>
          <p:nvPr/>
        </p:nvSpPr>
        <p:spPr>
          <a:xfrm>
            <a:off x="4785063" y="3711965"/>
            <a:ext cx="4585316" cy="400110"/>
          </a:xfrm>
          <a:prstGeom prst="rect">
            <a:avLst/>
          </a:prstGeom>
          <a:noFill/>
        </p:spPr>
        <p:txBody>
          <a:bodyPr wrap="square">
            <a:spAutoFit/>
          </a:bodyPr>
          <a:lstStyle/>
          <a:p>
            <a:r>
              <a:rPr kumimoji="1" lang="en-US" altLang="ja-JP" sz="2000" b="1" i="1" dirty="0"/>
              <a:t>P</a:t>
            </a:r>
            <a:r>
              <a:rPr kumimoji="1" lang="ja-JP" altLang="en-US" sz="2000" b="1" i="1" dirty="0"/>
              <a:t>＜</a:t>
            </a:r>
            <a:r>
              <a:rPr kumimoji="1" lang="en-US" altLang="ja-JP" sz="2000" b="1" i="1" dirty="0"/>
              <a:t>0.01  </a:t>
            </a:r>
            <a:r>
              <a:rPr kumimoji="1" lang="ja-JP" altLang="en-US" sz="2000" b="1" dirty="0"/>
              <a:t>スチューデントのｔ検定</a:t>
            </a:r>
            <a:endParaRPr kumimoji="1" lang="en-US" altLang="ja-JP" sz="2000" b="1" dirty="0"/>
          </a:p>
        </p:txBody>
      </p:sp>
      <p:sp>
        <p:nvSpPr>
          <p:cNvPr id="14" name="テキスト ボックス 13">
            <a:extLst>
              <a:ext uri="{FF2B5EF4-FFF2-40B4-BE49-F238E27FC236}">
                <a16:creationId xmlns:a16="http://schemas.microsoft.com/office/drawing/2014/main" id="{D4C09D41-4811-4389-9983-F61D7300B17E}"/>
              </a:ext>
            </a:extLst>
          </p:cNvPr>
          <p:cNvSpPr txBox="1"/>
          <p:nvPr/>
        </p:nvSpPr>
        <p:spPr>
          <a:xfrm>
            <a:off x="426126" y="1627544"/>
            <a:ext cx="8717874" cy="1661993"/>
          </a:xfrm>
          <a:prstGeom prst="rect">
            <a:avLst/>
          </a:prstGeom>
          <a:noFill/>
        </p:spPr>
        <p:txBody>
          <a:bodyPr wrap="square">
            <a:spAutoFit/>
          </a:bodyPr>
          <a:lstStyle/>
          <a:p>
            <a:r>
              <a:rPr lang="en-US" altLang="ja-JP" sz="2400" dirty="0"/>
              <a:t>5</a:t>
            </a:r>
            <a:r>
              <a:rPr lang="ja-JP" altLang="en-US" sz="2400" dirty="0"/>
              <a:t>ヶ月齢健常育成牛</a:t>
            </a:r>
            <a:r>
              <a:rPr lang="en-US" altLang="ja-JP" sz="2400" dirty="0"/>
              <a:t>10</a:t>
            </a:r>
            <a:r>
              <a:rPr lang="ja-JP" altLang="en-US" sz="2400" dirty="0"/>
              <a:t>頭の血中チアミン濃度を比較した</a:t>
            </a:r>
            <a:endParaRPr lang="en-US" altLang="ja-JP" sz="2400" dirty="0"/>
          </a:p>
          <a:p>
            <a:r>
              <a:rPr lang="ja-JP" altLang="en-US" sz="2400" dirty="0"/>
              <a:t>試験区の採血は飼料変更して</a:t>
            </a:r>
            <a:r>
              <a:rPr lang="en-US" altLang="ja-JP" sz="2400" dirty="0"/>
              <a:t>3</a:t>
            </a:r>
            <a:r>
              <a:rPr lang="ja-JP" altLang="en-US" sz="2400" dirty="0"/>
              <a:t>ヶ月経過した</a:t>
            </a:r>
            <a:r>
              <a:rPr lang="en-US" altLang="ja-JP" sz="2400" dirty="0"/>
              <a:t>2020</a:t>
            </a:r>
            <a:r>
              <a:rPr lang="ja-JP" altLang="en-US" sz="2400" dirty="0"/>
              <a:t>年</a:t>
            </a:r>
            <a:r>
              <a:rPr lang="en-US" altLang="ja-JP" sz="2400" dirty="0"/>
              <a:t>10</a:t>
            </a:r>
            <a:r>
              <a:rPr lang="ja-JP" altLang="en-US" sz="2400" dirty="0"/>
              <a:t>月に行った</a:t>
            </a:r>
            <a:endParaRPr lang="en-US" altLang="ja-JP" sz="2400" dirty="0"/>
          </a:p>
          <a:p>
            <a:endParaRPr lang="en-US" altLang="ja-JP" sz="1800" dirty="0"/>
          </a:p>
          <a:p>
            <a:endParaRPr lang="en-US" altLang="ja-JP" sz="1800" dirty="0"/>
          </a:p>
          <a:p>
            <a:endParaRPr lang="en-US" altLang="ja-JP" sz="1800" dirty="0"/>
          </a:p>
        </p:txBody>
      </p:sp>
    </p:spTree>
    <p:extLst>
      <p:ext uri="{BB962C8B-B14F-4D97-AF65-F5344CB8AC3E}">
        <p14:creationId xmlns:p14="http://schemas.microsoft.com/office/powerpoint/2010/main" val="1939512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考察</a:t>
            </a:r>
          </a:p>
        </p:txBody>
      </p:sp>
      <p:sp>
        <p:nvSpPr>
          <p:cNvPr id="11" name="コンテンツ プレースホルダー 2">
            <a:extLst>
              <a:ext uri="{FF2B5EF4-FFF2-40B4-BE49-F238E27FC236}">
                <a16:creationId xmlns:a16="http://schemas.microsoft.com/office/drawing/2014/main" id="{D796F99A-4CEB-4725-83F4-403DE53E99D3}"/>
              </a:ext>
            </a:extLst>
          </p:cNvPr>
          <p:cNvSpPr>
            <a:spLocks noGrp="1"/>
          </p:cNvSpPr>
          <p:nvPr>
            <p:ph idx="1"/>
          </p:nvPr>
        </p:nvSpPr>
        <p:spPr>
          <a:xfrm>
            <a:off x="224852" y="1581962"/>
            <a:ext cx="8595359" cy="4428221"/>
          </a:xfrm>
        </p:spPr>
        <p:txBody>
          <a:bodyPr/>
          <a:lstStyle/>
          <a:p>
            <a:pPr marL="0" indent="0">
              <a:buNone/>
            </a:pPr>
            <a:r>
              <a:rPr lang="ja-JP" altLang="en-US" dirty="0"/>
              <a:t>豚や家禽において飼料中に添加され、腸炎の発症を抑えると報告されている</a:t>
            </a:r>
            <a:r>
              <a:rPr lang="ja-JP" altLang="en-US" dirty="0">
                <a:solidFill>
                  <a:srgbClr val="FF0000"/>
                </a:solidFill>
              </a:rPr>
              <a:t>リグノセルロース</a:t>
            </a:r>
            <a:r>
              <a:rPr lang="ja-JP" altLang="en-US" dirty="0"/>
              <a:t>は</a:t>
            </a:r>
            <a:r>
              <a:rPr lang="ja-JP" altLang="en-US" dirty="0">
                <a:solidFill>
                  <a:srgbClr val="FF0000"/>
                </a:solidFill>
              </a:rPr>
              <a:t>牛においても効果が認められた</a:t>
            </a:r>
            <a:r>
              <a:rPr lang="ja-JP" altLang="en-US" dirty="0"/>
              <a:t>。</a:t>
            </a:r>
            <a:endParaRPr lang="en-US" altLang="ja-JP" dirty="0"/>
          </a:p>
          <a:p>
            <a:pPr marL="0" indent="0">
              <a:buNone/>
            </a:pPr>
            <a:endParaRPr lang="en-US" altLang="ja-JP" dirty="0"/>
          </a:p>
          <a:p>
            <a:pPr marL="0" indent="0">
              <a:buNone/>
            </a:pPr>
            <a:r>
              <a:rPr lang="ja-JP" altLang="en-US" dirty="0"/>
              <a:t>繊維が増加したことにより、消化管通過速度が低下し腸内細菌叢に影響を与えたと考えられる。</a:t>
            </a:r>
            <a:endParaRPr lang="en-US" altLang="ja-JP" dirty="0"/>
          </a:p>
        </p:txBody>
      </p:sp>
    </p:spTree>
    <p:extLst>
      <p:ext uri="{BB962C8B-B14F-4D97-AF65-F5344CB8AC3E}">
        <p14:creationId xmlns:p14="http://schemas.microsoft.com/office/powerpoint/2010/main" val="72993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考察</a:t>
            </a:r>
          </a:p>
        </p:txBody>
      </p:sp>
      <p:sp>
        <p:nvSpPr>
          <p:cNvPr id="11" name="コンテンツ プレースホルダー 2">
            <a:extLst>
              <a:ext uri="{FF2B5EF4-FFF2-40B4-BE49-F238E27FC236}">
                <a16:creationId xmlns:a16="http://schemas.microsoft.com/office/drawing/2014/main" id="{D796F99A-4CEB-4725-83F4-403DE53E99D3}"/>
              </a:ext>
            </a:extLst>
          </p:cNvPr>
          <p:cNvSpPr>
            <a:spLocks noGrp="1"/>
          </p:cNvSpPr>
          <p:nvPr>
            <p:ph idx="1"/>
          </p:nvPr>
        </p:nvSpPr>
        <p:spPr>
          <a:xfrm>
            <a:off x="224852" y="1581962"/>
            <a:ext cx="8595359" cy="4428221"/>
          </a:xfrm>
        </p:spPr>
        <p:txBody>
          <a:bodyPr/>
          <a:lstStyle/>
          <a:p>
            <a:pPr marL="0" indent="0">
              <a:buNone/>
            </a:pPr>
            <a:r>
              <a:rPr lang="ja-JP" altLang="en-US" dirty="0"/>
              <a:t>第一胃が未熟な子牛では、ビタミン</a:t>
            </a:r>
            <a:r>
              <a:rPr lang="en-US" altLang="ja-JP" dirty="0"/>
              <a:t>B</a:t>
            </a:r>
            <a:r>
              <a:rPr lang="ja-JP" altLang="en-US" dirty="0"/>
              <a:t>群給与が必須であるが、必要量を第一胃内微生物や腸管内細菌が合成するようになるので、離乳した牛では必須ではないとされてきた。</a:t>
            </a:r>
            <a:endParaRPr lang="en-US" altLang="ja-JP" dirty="0"/>
          </a:p>
          <a:p>
            <a:pPr marL="0" indent="0">
              <a:buNone/>
            </a:pPr>
            <a:endParaRPr lang="en-US" altLang="ja-JP" dirty="0"/>
          </a:p>
          <a:p>
            <a:pPr marL="0" indent="0">
              <a:buNone/>
            </a:pPr>
            <a:r>
              <a:rPr lang="ja-JP" altLang="en-US" dirty="0"/>
              <a:t>健常育成牛の平均血中チアミン濃度は、対策前から欠乏値を大きく上回っていたが、発症が認められた。</a:t>
            </a:r>
            <a:endParaRPr lang="en-US" altLang="ja-JP" dirty="0"/>
          </a:p>
        </p:txBody>
      </p:sp>
    </p:spTree>
    <p:extLst>
      <p:ext uri="{BB962C8B-B14F-4D97-AF65-F5344CB8AC3E}">
        <p14:creationId xmlns:p14="http://schemas.microsoft.com/office/powerpoint/2010/main" val="729035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24852" y="2610662"/>
            <a:ext cx="8595359" cy="3311221"/>
          </a:xfrm>
        </p:spPr>
        <p:txBody>
          <a:bodyPr/>
          <a:lstStyle/>
          <a:p>
            <a:pPr marL="0" indent="0">
              <a:buNone/>
            </a:pPr>
            <a:r>
              <a:rPr kumimoji="1" lang="ja-JP" altLang="en-US" dirty="0">
                <a:solidFill>
                  <a:srgbClr val="FF0000"/>
                </a:solidFill>
              </a:rPr>
              <a:t>チアミン</a:t>
            </a:r>
            <a:r>
              <a:rPr kumimoji="1" lang="ja-JP" altLang="en-US" dirty="0"/>
              <a:t>は糖代謝に必要であり、その欠乏に</a:t>
            </a:r>
            <a:endParaRPr kumimoji="1" lang="en-US" altLang="ja-JP" dirty="0"/>
          </a:p>
          <a:p>
            <a:pPr marL="0" indent="0">
              <a:buNone/>
            </a:pPr>
            <a:r>
              <a:rPr kumimoji="1" lang="ja-JP" altLang="en-US" dirty="0"/>
              <a:t>より中枢神経に障害が生じる</a:t>
            </a:r>
            <a:endParaRPr kumimoji="1" lang="en-US" altLang="ja-JP" dirty="0"/>
          </a:p>
          <a:p>
            <a:pPr marL="0" indent="0">
              <a:buNone/>
            </a:pPr>
            <a:r>
              <a:rPr kumimoji="1" lang="ja-JP" altLang="en-US" dirty="0">
                <a:solidFill>
                  <a:srgbClr val="FF0000"/>
                </a:solidFill>
              </a:rPr>
              <a:t>チアミン欠乏</a:t>
            </a:r>
            <a:r>
              <a:rPr kumimoji="1" lang="ja-JP" altLang="en-US" dirty="0"/>
              <a:t>の結果、急性の神経症状と大脳皮質の壊死を特徴とする</a:t>
            </a:r>
            <a:r>
              <a:rPr kumimoji="1" lang="ja-JP" altLang="en-US" dirty="0">
                <a:solidFill>
                  <a:srgbClr val="0070C0"/>
                </a:solidFill>
              </a:rPr>
              <a:t>大脳皮質壊死症</a:t>
            </a:r>
            <a:r>
              <a:rPr kumimoji="1" lang="ja-JP" altLang="en-US" dirty="0"/>
              <a:t>を引き起こす</a:t>
            </a:r>
            <a:endParaRPr kumimoji="1" lang="en-US" altLang="ja-JP" dirty="0"/>
          </a:p>
        </p:txBody>
      </p:sp>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はじめに</a:t>
            </a:r>
          </a:p>
        </p:txBody>
      </p:sp>
      <p:sp>
        <p:nvSpPr>
          <p:cNvPr id="2" name="テキスト ボックス 1"/>
          <p:cNvSpPr txBox="1"/>
          <p:nvPr/>
        </p:nvSpPr>
        <p:spPr>
          <a:xfrm>
            <a:off x="1234275" y="1628379"/>
            <a:ext cx="6350367" cy="707886"/>
          </a:xfrm>
          <a:prstGeom prst="rect">
            <a:avLst/>
          </a:prstGeom>
          <a:noFill/>
        </p:spPr>
        <p:txBody>
          <a:bodyPr wrap="square" rtlCol="0">
            <a:spAutoFit/>
          </a:bodyPr>
          <a:lstStyle/>
          <a:p>
            <a:r>
              <a:rPr lang="ja-JP" altLang="en-US" sz="4000" kern="0" dirty="0">
                <a:solidFill>
                  <a:srgbClr val="FF0000"/>
                </a:solidFill>
              </a:rPr>
              <a:t>チアミン</a:t>
            </a:r>
            <a:r>
              <a:rPr lang="en-US" altLang="ja-JP" sz="4000" kern="0" dirty="0">
                <a:solidFill>
                  <a:srgbClr val="FF0000"/>
                </a:solidFill>
              </a:rPr>
              <a:t>(</a:t>
            </a:r>
            <a:r>
              <a:rPr lang="ja-JP" altLang="en-US" sz="4000" kern="0" dirty="0">
                <a:solidFill>
                  <a:srgbClr val="FF0000"/>
                </a:solidFill>
              </a:rPr>
              <a:t>ビタミン</a:t>
            </a:r>
            <a:r>
              <a:rPr lang="en-US" altLang="ja-JP" sz="4000" kern="0" dirty="0">
                <a:solidFill>
                  <a:srgbClr val="FF0000"/>
                </a:solidFill>
              </a:rPr>
              <a:t>B1)</a:t>
            </a:r>
            <a:r>
              <a:rPr lang="ja-JP" altLang="en-US" sz="4000" kern="0" dirty="0">
                <a:solidFill>
                  <a:srgbClr val="FF0000"/>
                </a:solidFill>
              </a:rPr>
              <a:t>欠乏症</a:t>
            </a:r>
            <a:endParaRPr lang="en-US" altLang="ja-JP" sz="4000" kern="0" dirty="0">
              <a:solidFill>
                <a:srgbClr val="FF0000"/>
              </a:solidFill>
            </a:endParaRPr>
          </a:p>
        </p:txBody>
      </p:sp>
    </p:spTree>
    <p:extLst>
      <p:ext uri="{BB962C8B-B14F-4D97-AF65-F5344CB8AC3E}">
        <p14:creationId xmlns:p14="http://schemas.microsoft.com/office/powerpoint/2010/main" val="1990701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考察</a:t>
            </a:r>
          </a:p>
        </p:txBody>
      </p:sp>
      <p:sp>
        <p:nvSpPr>
          <p:cNvPr id="11" name="コンテンツ プレースホルダー 2">
            <a:extLst>
              <a:ext uri="{FF2B5EF4-FFF2-40B4-BE49-F238E27FC236}">
                <a16:creationId xmlns:a16="http://schemas.microsoft.com/office/drawing/2014/main" id="{D796F99A-4CEB-4725-83F4-403DE53E99D3}"/>
              </a:ext>
            </a:extLst>
          </p:cNvPr>
          <p:cNvSpPr>
            <a:spLocks noGrp="1"/>
          </p:cNvSpPr>
          <p:nvPr>
            <p:ph idx="1"/>
          </p:nvPr>
        </p:nvSpPr>
        <p:spPr>
          <a:xfrm>
            <a:off x="224852" y="1581962"/>
            <a:ext cx="8595359" cy="4428221"/>
          </a:xfrm>
        </p:spPr>
        <p:txBody>
          <a:bodyPr/>
          <a:lstStyle/>
          <a:p>
            <a:pPr marL="0" indent="0">
              <a:buNone/>
            </a:pPr>
            <a:r>
              <a:rPr lang="ja-JP" altLang="en-US" dirty="0"/>
              <a:t>チアミン欠乏症発症牛では、消化器疾患によってチアミナーゼ産生菌の増加が起こり、組織中チアミン濃度の低下が起こっていた可能性が考えられる。</a:t>
            </a:r>
            <a:endParaRPr lang="en-US" altLang="ja-JP" dirty="0"/>
          </a:p>
          <a:p>
            <a:pPr marL="0" indent="0">
              <a:buNone/>
            </a:pPr>
            <a:endParaRPr lang="en-US" altLang="ja-JP" dirty="0"/>
          </a:p>
          <a:p>
            <a:pPr marL="0" indent="0">
              <a:buNone/>
            </a:pPr>
            <a:r>
              <a:rPr lang="ja-JP" altLang="en-US" dirty="0"/>
              <a:t>チアミン欠乏症の予防において、</a:t>
            </a:r>
            <a:r>
              <a:rPr lang="ja-JP" altLang="en-US" dirty="0">
                <a:solidFill>
                  <a:srgbClr val="FF0000"/>
                </a:solidFill>
              </a:rPr>
              <a:t>リグノセルロースによる腸炎の発生抑制</a:t>
            </a:r>
            <a:r>
              <a:rPr lang="ja-JP" altLang="en-US" dirty="0"/>
              <a:t>及び、</a:t>
            </a:r>
            <a:r>
              <a:rPr lang="ja-JP" altLang="en-US" dirty="0">
                <a:solidFill>
                  <a:srgbClr val="FF0000"/>
                </a:solidFill>
              </a:rPr>
              <a:t>育成期の飼料中へのチアミン添加は有効</a:t>
            </a:r>
            <a:r>
              <a:rPr lang="ja-JP" altLang="en-US" dirty="0"/>
              <a:t>であった。</a:t>
            </a:r>
            <a:endParaRPr lang="en-US" altLang="ja-JP" dirty="0"/>
          </a:p>
        </p:txBody>
      </p:sp>
    </p:spTree>
    <p:extLst>
      <p:ext uri="{BB962C8B-B14F-4D97-AF65-F5344CB8AC3E}">
        <p14:creationId xmlns:p14="http://schemas.microsoft.com/office/powerpoint/2010/main" val="167754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はじめに</a:t>
            </a:r>
          </a:p>
        </p:txBody>
      </p:sp>
      <p:sp>
        <p:nvSpPr>
          <p:cNvPr id="8" name="テキスト ボックス 7">
            <a:extLst>
              <a:ext uri="{FF2B5EF4-FFF2-40B4-BE49-F238E27FC236}">
                <a16:creationId xmlns:a16="http://schemas.microsoft.com/office/drawing/2014/main" id="{C0B718BE-9239-40A8-89D6-67CC22E12F5B}"/>
              </a:ext>
            </a:extLst>
          </p:cNvPr>
          <p:cNvSpPr txBox="1"/>
          <p:nvPr/>
        </p:nvSpPr>
        <p:spPr>
          <a:xfrm>
            <a:off x="1234275" y="1628379"/>
            <a:ext cx="6350367" cy="707886"/>
          </a:xfrm>
          <a:prstGeom prst="rect">
            <a:avLst/>
          </a:prstGeom>
          <a:noFill/>
        </p:spPr>
        <p:txBody>
          <a:bodyPr wrap="square" rtlCol="0">
            <a:spAutoFit/>
          </a:bodyPr>
          <a:lstStyle/>
          <a:p>
            <a:r>
              <a:rPr lang="ja-JP" altLang="en-US" sz="4000" kern="0" dirty="0">
                <a:solidFill>
                  <a:srgbClr val="FF0000"/>
                </a:solidFill>
              </a:rPr>
              <a:t>チアミン</a:t>
            </a:r>
            <a:r>
              <a:rPr lang="en-US" altLang="ja-JP" sz="4000" kern="0" dirty="0">
                <a:solidFill>
                  <a:srgbClr val="FF0000"/>
                </a:solidFill>
              </a:rPr>
              <a:t>(</a:t>
            </a:r>
            <a:r>
              <a:rPr lang="ja-JP" altLang="en-US" sz="4000" kern="0" dirty="0">
                <a:solidFill>
                  <a:srgbClr val="FF0000"/>
                </a:solidFill>
              </a:rPr>
              <a:t>ビタミン</a:t>
            </a:r>
            <a:r>
              <a:rPr lang="en-US" altLang="ja-JP" sz="4000" kern="0" dirty="0">
                <a:solidFill>
                  <a:srgbClr val="FF0000"/>
                </a:solidFill>
              </a:rPr>
              <a:t>B1)</a:t>
            </a:r>
            <a:r>
              <a:rPr lang="ja-JP" altLang="en-US" sz="4000" kern="0" dirty="0">
                <a:solidFill>
                  <a:srgbClr val="FF0000"/>
                </a:solidFill>
              </a:rPr>
              <a:t>欠乏症</a:t>
            </a:r>
            <a:endParaRPr lang="en-US" altLang="ja-JP" sz="4000" kern="0" dirty="0">
              <a:solidFill>
                <a:srgbClr val="FF0000"/>
              </a:solidFill>
            </a:endParaRPr>
          </a:p>
        </p:txBody>
      </p:sp>
      <p:sp>
        <p:nvSpPr>
          <p:cNvPr id="10" name="コンテンツ プレースホルダー 2">
            <a:extLst>
              <a:ext uri="{FF2B5EF4-FFF2-40B4-BE49-F238E27FC236}">
                <a16:creationId xmlns:a16="http://schemas.microsoft.com/office/drawing/2014/main" id="{CD13E5A0-C35A-43C5-A540-354CADE3E519}"/>
              </a:ext>
            </a:extLst>
          </p:cNvPr>
          <p:cNvSpPr>
            <a:spLocks noGrp="1"/>
          </p:cNvSpPr>
          <p:nvPr>
            <p:ph idx="1"/>
          </p:nvPr>
        </p:nvSpPr>
        <p:spPr>
          <a:xfrm>
            <a:off x="224852" y="2610663"/>
            <a:ext cx="8595359" cy="1911074"/>
          </a:xfrm>
        </p:spPr>
        <p:txBody>
          <a:bodyPr/>
          <a:lstStyle/>
          <a:p>
            <a:pPr marL="0" indent="0">
              <a:buNone/>
            </a:pPr>
            <a:r>
              <a:rPr kumimoji="1" lang="en-US" altLang="ja-JP" dirty="0"/>
              <a:t>2</a:t>
            </a:r>
            <a:r>
              <a:rPr kumimoji="1" lang="ja-JP" altLang="en-US" dirty="0"/>
              <a:t>～</a:t>
            </a:r>
            <a:r>
              <a:rPr kumimoji="1" lang="en-US" altLang="ja-JP" dirty="0"/>
              <a:t>12</a:t>
            </a:r>
            <a:r>
              <a:rPr kumimoji="1" lang="ja-JP" altLang="en-US" dirty="0"/>
              <a:t>ヶ月齢の子牛に好発する</a:t>
            </a:r>
            <a:endParaRPr kumimoji="1" lang="en-US" altLang="ja-JP" dirty="0"/>
          </a:p>
          <a:p>
            <a:pPr marL="0" indent="0">
              <a:buNone/>
            </a:pPr>
            <a:r>
              <a:rPr kumimoji="1" lang="ja-JP" altLang="en-US" dirty="0">
                <a:solidFill>
                  <a:srgbClr val="00B0F0"/>
                </a:solidFill>
              </a:rPr>
              <a:t>第一胃内及び腸管内チアミナーゼ産生菌の増殖</a:t>
            </a:r>
            <a:r>
              <a:rPr kumimoji="1" lang="ja-JP" altLang="en-US" dirty="0"/>
              <a:t>により引き起こされる</a:t>
            </a:r>
            <a:r>
              <a:rPr lang="ja-JP" altLang="en-US" dirty="0"/>
              <a:t>と考えられている</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83288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リグノセルロース</a:t>
            </a:r>
          </a:p>
        </p:txBody>
      </p:sp>
      <p:sp>
        <p:nvSpPr>
          <p:cNvPr id="8" name="コンテンツ プレースホルダー 2">
            <a:extLst>
              <a:ext uri="{FF2B5EF4-FFF2-40B4-BE49-F238E27FC236}">
                <a16:creationId xmlns:a16="http://schemas.microsoft.com/office/drawing/2014/main" id="{30BA47C8-462E-4A5A-801B-6EA3C9C1A246}"/>
              </a:ext>
            </a:extLst>
          </p:cNvPr>
          <p:cNvSpPr>
            <a:spLocks noGrp="1"/>
          </p:cNvSpPr>
          <p:nvPr>
            <p:ph idx="1"/>
          </p:nvPr>
        </p:nvSpPr>
        <p:spPr>
          <a:xfrm>
            <a:off x="224852" y="1581963"/>
            <a:ext cx="8595359" cy="1847038"/>
          </a:xfrm>
        </p:spPr>
        <p:txBody>
          <a:bodyPr/>
          <a:lstStyle/>
          <a:p>
            <a:pPr marL="0" indent="0">
              <a:buNone/>
            </a:pPr>
            <a:r>
              <a:rPr lang="ja-JP" altLang="en-US" dirty="0"/>
              <a:t>濃縮粗繊維で、母豚、離乳子豚、種鶏の飼料に添加され、腸内環境を整え、下痢の発症や斃死率の低下が報告されている。</a:t>
            </a:r>
            <a:endParaRPr lang="en-US" altLang="ja-JP" dirty="0"/>
          </a:p>
          <a:p>
            <a:pPr marL="0" indent="0">
              <a:buNone/>
            </a:pPr>
            <a:endParaRPr kumimoji="1" lang="ja-JP" altLang="en-US" dirty="0"/>
          </a:p>
        </p:txBody>
      </p:sp>
      <p:sp>
        <p:nvSpPr>
          <p:cNvPr id="10" name="矢印: 下 9">
            <a:extLst>
              <a:ext uri="{FF2B5EF4-FFF2-40B4-BE49-F238E27FC236}">
                <a16:creationId xmlns:a16="http://schemas.microsoft.com/office/drawing/2014/main" id="{06BC8807-62EA-441E-81F4-F207A88BA673}"/>
              </a:ext>
            </a:extLst>
          </p:cNvPr>
          <p:cNvSpPr/>
          <p:nvPr/>
        </p:nvSpPr>
        <p:spPr>
          <a:xfrm>
            <a:off x="4236781" y="3568632"/>
            <a:ext cx="571500" cy="519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a:extLst>
              <a:ext uri="{FF2B5EF4-FFF2-40B4-BE49-F238E27FC236}">
                <a16:creationId xmlns:a16="http://schemas.microsoft.com/office/drawing/2014/main" id="{AEFFDCC7-12EF-4E0A-ABCF-5CF977FE3C89}"/>
              </a:ext>
            </a:extLst>
          </p:cNvPr>
          <p:cNvSpPr txBox="1">
            <a:spLocks/>
          </p:cNvSpPr>
          <p:nvPr/>
        </p:nvSpPr>
        <p:spPr bwMode="auto">
          <a:xfrm>
            <a:off x="1982630" y="4371137"/>
            <a:ext cx="493307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marL="0" indent="0">
              <a:buFont typeface="Wingdings" pitchFamily="2" charset="2"/>
              <a:buNone/>
            </a:pPr>
            <a:r>
              <a:rPr lang="ja-JP" altLang="en-US" kern="0" dirty="0"/>
              <a:t>牛における使用報告はない</a:t>
            </a:r>
          </a:p>
        </p:txBody>
      </p:sp>
    </p:spTree>
    <p:extLst>
      <p:ext uri="{BB962C8B-B14F-4D97-AF65-F5344CB8AC3E}">
        <p14:creationId xmlns:p14="http://schemas.microsoft.com/office/powerpoint/2010/main" val="297184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リグノセルロース</a:t>
            </a:r>
          </a:p>
        </p:txBody>
      </p:sp>
      <p:sp>
        <p:nvSpPr>
          <p:cNvPr id="5" name="コンテンツ プレースホルダー 2">
            <a:extLst>
              <a:ext uri="{FF2B5EF4-FFF2-40B4-BE49-F238E27FC236}">
                <a16:creationId xmlns:a16="http://schemas.microsoft.com/office/drawing/2014/main" id="{2FCE02F1-241C-4593-82BA-B951EBE63760}"/>
              </a:ext>
            </a:extLst>
          </p:cNvPr>
          <p:cNvSpPr>
            <a:spLocks noGrp="1"/>
          </p:cNvSpPr>
          <p:nvPr>
            <p:ph idx="1"/>
          </p:nvPr>
        </p:nvSpPr>
        <p:spPr>
          <a:xfrm>
            <a:off x="224852" y="1581963"/>
            <a:ext cx="8595359" cy="2293846"/>
          </a:xfrm>
        </p:spPr>
        <p:txBody>
          <a:bodyPr/>
          <a:lstStyle/>
          <a:p>
            <a:pPr marL="0" indent="0">
              <a:buNone/>
            </a:pPr>
            <a:r>
              <a:rPr lang="ja-JP" altLang="en-US" dirty="0"/>
              <a:t>食餌性腸炎による下痢（糞便スコア</a:t>
            </a:r>
            <a:r>
              <a:rPr lang="en-US" altLang="ja-JP" dirty="0"/>
              <a:t>1</a:t>
            </a:r>
            <a:r>
              <a:rPr lang="ja-JP" altLang="en-US" dirty="0"/>
              <a:t>）を呈した</a:t>
            </a:r>
            <a:endParaRPr lang="en-US" altLang="ja-JP" dirty="0"/>
          </a:p>
          <a:p>
            <a:pPr marL="0" indent="0">
              <a:buNone/>
            </a:pPr>
            <a:r>
              <a:rPr lang="en-US" altLang="ja-JP" dirty="0"/>
              <a:t>5</a:t>
            </a:r>
            <a:r>
              <a:rPr lang="ja-JP" altLang="en-US" dirty="0"/>
              <a:t>ヶ月齢育成牛</a:t>
            </a:r>
            <a:r>
              <a:rPr lang="en-US" altLang="ja-JP" dirty="0"/>
              <a:t>5</a:t>
            </a:r>
            <a:r>
              <a:rPr lang="ja-JP" altLang="en-US" dirty="0"/>
              <a:t>頭に対してリグノセルロース</a:t>
            </a:r>
            <a:r>
              <a:rPr lang="en-US" altLang="ja-JP" dirty="0"/>
              <a:t>30g</a:t>
            </a:r>
            <a:r>
              <a:rPr lang="ja-JP" altLang="en-US" dirty="0"/>
              <a:t>の経口投与を</a:t>
            </a:r>
            <a:r>
              <a:rPr lang="en-US" altLang="ja-JP" dirty="0"/>
              <a:t>3</a:t>
            </a:r>
            <a:r>
              <a:rPr lang="ja-JP" altLang="en-US" dirty="0"/>
              <a:t>日間行った</a:t>
            </a:r>
            <a:endParaRPr lang="en-US" altLang="ja-JP" dirty="0"/>
          </a:p>
        </p:txBody>
      </p:sp>
      <p:sp>
        <p:nvSpPr>
          <p:cNvPr id="2" name="矢印: 下 1">
            <a:extLst>
              <a:ext uri="{FF2B5EF4-FFF2-40B4-BE49-F238E27FC236}">
                <a16:creationId xmlns:a16="http://schemas.microsoft.com/office/drawing/2014/main" id="{89EB7BDE-4F2E-4247-B46D-E8D3D8E3200E}"/>
              </a:ext>
            </a:extLst>
          </p:cNvPr>
          <p:cNvSpPr/>
          <p:nvPr/>
        </p:nvSpPr>
        <p:spPr>
          <a:xfrm>
            <a:off x="4236781" y="3406750"/>
            <a:ext cx="571500" cy="519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52157BE-2DE0-4288-9238-A2DEA7C6C024}"/>
              </a:ext>
            </a:extLst>
          </p:cNvPr>
          <p:cNvSpPr txBox="1"/>
          <p:nvPr/>
        </p:nvSpPr>
        <p:spPr>
          <a:xfrm>
            <a:off x="224852" y="4155149"/>
            <a:ext cx="8802719" cy="584775"/>
          </a:xfrm>
          <a:prstGeom prst="rect">
            <a:avLst/>
          </a:prstGeom>
          <a:noFill/>
        </p:spPr>
        <p:txBody>
          <a:bodyPr wrap="square" rtlCol="0">
            <a:spAutoFit/>
          </a:bodyPr>
          <a:lstStyle/>
          <a:p>
            <a:r>
              <a:rPr kumimoji="1" lang="ja-JP" altLang="en-US" sz="3200" dirty="0"/>
              <a:t>全</a:t>
            </a:r>
            <a:r>
              <a:rPr kumimoji="1" lang="en-US" altLang="ja-JP" sz="3200" dirty="0"/>
              <a:t>5</a:t>
            </a:r>
            <a:r>
              <a:rPr kumimoji="1" lang="ja-JP" altLang="en-US" sz="3200" dirty="0"/>
              <a:t>頭便性状の改善（糞便スコア</a:t>
            </a:r>
            <a:r>
              <a:rPr lang="en-US" altLang="ja-JP" sz="3200" dirty="0"/>
              <a:t>4</a:t>
            </a:r>
            <a:r>
              <a:rPr kumimoji="1" lang="ja-JP" altLang="en-US" sz="3200" dirty="0"/>
              <a:t>）が認められた</a:t>
            </a:r>
          </a:p>
        </p:txBody>
      </p:sp>
    </p:spTree>
    <p:extLst>
      <p:ext uri="{BB962C8B-B14F-4D97-AF65-F5344CB8AC3E}">
        <p14:creationId xmlns:p14="http://schemas.microsoft.com/office/powerpoint/2010/main" val="611318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対策</a:t>
            </a:r>
          </a:p>
        </p:txBody>
      </p:sp>
      <p:sp>
        <p:nvSpPr>
          <p:cNvPr id="5" name="コンテンツ プレースホルダー 2">
            <a:extLst>
              <a:ext uri="{FF2B5EF4-FFF2-40B4-BE49-F238E27FC236}">
                <a16:creationId xmlns:a16="http://schemas.microsoft.com/office/drawing/2014/main" id="{D41786C9-0CC3-4D55-9C63-E10566F0748C}"/>
              </a:ext>
            </a:extLst>
          </p:cNvPr>
          <p:cNvSpPr>
            <a:spLocks noGrp="1"/>
          </p:cNvSpPr>
          <p:nvPr>
            <p:ph idx="1"/>
          </p:nvPr>
        </p:nvSpPr>
        <p:spPr>
          <a:xfrm>
            <a:off x="224852" y="1581962"/>
            <a:ext cx="8595359" cy="4507111"/>
          </a:xfrm>
        </p:spPr>
        <p:txBody>
          <a:bodyPr/>
          <a:lstStyle/>
          <a:p>
            <a:pPr marL="0" indent="0">
              <a:buNone/>
            </a:pPr>
            <a:r>
              <a:rPr kumimoji="1" lang="en-US" altLang="ja-JP" dirty="0"/>
              <a:t>2020</a:t>
            </a:r>
            <a:r>
              <a:rPr kumimoji="1" lang="ja-JP" altLang="en-US" dirty="0"/>
              <a:t>年７月以降</a:t>
            </a:r>
            <a:endParaRPr kumimoji="1" lang="en-US" altLang="ja-JP" dirty="0"/>
          </a:p>
          <a:p>
            <a:pPr marL="0" indent="0">
              <a:buNone/>
            </a:pPr>
            <a:r>
              <a:rPr kumimoji="1" lang="ja-JP" altLang="en-US" dirty="0"/>
              <a:t>腸管内チアミナーゼ産生菌の抑制を目的として</a:t>
            </a:r>
            <a:endParaRPr kumimoji="1" lang="en-US" altLang="ja-JP" dirty="0"/>
          </a:p>
          <a:p>
            <a:pPr marL="0" indent="0">
              <a:buNone/>
            </a:pPr>
            <a:r>
              <a:rPr kumimoji="1" lang="ja-JP" altLang="en-US" dirty="0"/>
              <a:t>配合飼料中に</a:t>
            </a:r>
            <a:r>
              <a:rPr kumimoji="1" lang="en-US" altLang="ja-JP" dirty="0">
                <a:solidFill>
                  <a:srgbClr val="FF0000"/>
                </a:solidFill>
              </a:rPr>
              <a:t>0.5</a:t>
            </a:r>
            <a:r>
              <a:rPr kumimoji="1" lang="ja-JP" altLang="en-US" dirty="0">
                <a:solidFill>
                  <a:srgbClr val="FF0000"/>
                </a:solidFill>
              </a:rPr>
              <a:t>％リグノセルロース</a:t>
            </a:r>
            <a:r>
              <a:rPr kumimoji="1" lang="ja-JP" altLang="en-US" dirty="0"/>
              <a:t>を添加</a:t>
            </a:r>
            <a:endParaRPr kumimoji="1" lang="en-US" altLang="ja-JP" dirty="0"/>
          </a:p>
          <a:p>
            <a:pPr marL="0" indent="0">
              <a:buNone/>
            </a:pPr>
            <a:endParaRPr kumimoji="1" lang="en-US" altLang="ja-JP" dirty="0"/>
          </a:p>
          <a:p>
            <a:pPr marL="0" indent="0">
              <a:buNone/>
            </a:pPr>
            <a:r>
              <a:rPr lang="ja-JP" altLang="en-US" dirty="0"/>
              <a:t>チアミン欠乏症抑制を目的として</a:t>
            </a:r>
            <a:endParaRPr lang="en-US" altLang="ja-JP" dirty="0"/>
          </a:p>
          <a:p>
            <a:pPr marL="0" indent="0">
              <a:buNone/>
            </a:pPr>
            <a:r>
              <a:rPr lang="ja-JP" altLang="en-US" dirty="0"/>
              <a:t>配合飼料中に</a:t>
            </a:r>
            <a:r>
              <a:rPr kumimoji="1" lang="ja-JP" altLang="en-US" dirty="0">
                <a:solidFill>
                  <a:srgbClr val="FF0000"/>
                </a:solidFill>
              </a:rPr>
              <a:t>チアミン</a:t>
            </a:r>
            <a:r>
              <a:rPr kumimoji="1" lang="en-US" altLang="ja-JP" dirty="0"/>
              <a:t>(12.47㎎/kg)</a:t>
            </a:r>
            <a:r>
              <a:rPr kumimoji="1" lang="ja-JP" altLang="en-US" dirty="0"/>
              <a:t>の添加</a:t>
            </a:r>
            <a:endParaRPr kumimoji="1" lang="en-US" altLang="ja-JP" dirty="0"/>
          </a:p>
        </p:txBody>
      </p:sp>
    </p:spTree>
    <p:extLst>
      <p:ext uri="{BB962C8B-B14F-4D97-AF65-F5344CB8AC3E}">
        <p14:creationId xmlns:p14="http://schemas.microsoft.com/office/powerpoint/2010/main" val="2470114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供試牛</a:t>
            </a:r>
          </a:p>
        </p:txBody>
      </p:sp>
      <p:sp>
        <p:nvSpPr>
          <p:cNvPr id="8" name="コンテンツ プレースホルダー 2">
            <a:extLst>
              <a:ext uri="{FF2B5EF4-FFF2-40B4-BE49-F238E27FC236}">
                <a16:creationId xmlns:a16="http://schemas.microsoft.com/office/drawing/2014/main" id="{054E2691-F597-4F73-9857-AAEF7062B4A6}"/>
              </a:ext>
            </a:extLst>
          </p:cNvPr>
          <p:cNvSpPr>
            <a:spLocks noGrp="1"/>
          </p:cNvSpPr>
          <p:nvPr>
            <p:ph idx="1"/>
          </p:nvPr>
        </p:nvSpPr>
        <p:spPr>
          <a:xfrm>
            <a:off x="224852" y="1581962"/>
            <a:ext cx="8595359" cy="4507111"/>
          </a:xfrm>
        </p:spPr>
        <p:txBody>
          <a:bodyPr/>
          <a:lstStyle/>
          <a:p>
            <a:pPr marL="0" indent="0">
              <a:buNone/>
            </a:pPr>
            <a:r>
              <a:rPr kumimoji="1" lang="ja-JP" altLang="en-US" dirty="0"/>
              <a:t>対照区：</a:t>
            </a:r>
            <a:r>
              <a:rPr kumimoji="1" lang="en-US" altLang="ja-JP" dirty="0"/>
              <a:t>2019</a:t>
            </a:r>
            <a:r>
              <a:rPr kumimoji="1" lang="ja-JP" altLang="en-US" dirty="0"/>
              <a:t>年</a:t>
            </a:r>
            <a:r>
              <a:rPr kumimoji="1" lang="en-US" altLang="ja-JP" dirty="0"/>
              <a:t>7</a:t>
            </a:r>
            <a:r>
              <a:rPr kumimoji="1" lang="ja-JP" altLang="en-US" dirty="0"/>
              <a:t>月～</a:t>
            </a:r>
            <a:r>
              <a:rPr kumimoji="1" lang="en-US" altLang="ja-JP" dirty="0"/>
              <a:t>2020</a:t>
            </a:r>
            <a:r>
              <a:rPr kumimoji="1" lang="ja-JP" altLang="en-US" dirty="0"/>
              <a:t>年</a:t>
            </a:r>
            <a:r>
              <a:rPr kumimoji="1" lang="en-US" altLang="ja-JP" dirty="0"/>
              <a:t>6</a:t>
            </a:r>
            <a:r>
              <a:rPr kumimoji="1" lang="ja-JP" altLang="en-US" dirty="0"/>
              <a:t>月までの</a:t>
            </a:r>
            <a:endParaRPr kumimoji="1" lang="en-US" altLang="ja-JP" dirty="0"/>
          </a:p>
          <a:p>
            <a:pPr marL="0" indent="0">
              <a:buNone/>
            </a:pPr>
            <a:r>
              <a:rPr kumimoji="1" lang="ja-JP" altLang="en-US" dirty="0"/>
              <a:t>期間内育成牛</a:t>
            </a:r>
            <a:r>
              <a:rPr kumimoji="1" lang="en-US" altLang="ja-JP" dirty="0"/>
              <a:t>1211</a:t>
            </a:r>
            <a:r>
              <a:rPr kumimoji="1" lang="ja-JP" altLang="en-US" dirty="0"/>
              <a:t>頭</a:t>
            </a:r>
            <a:endParaRPr kumimoji="1" lang="en-US" altLang="ja-JP" dirty="0"/>
          </a:p>
          <a:p>
            <a:pPr marL="0" indent="0">
              <a:buNone/>
            </a:pPr>
            <a:r>
              <a:rPr lang="ja-JP" altLang="en-US" dirty="0"/>
              <a:t>黒毛和種　雄去勢</a:t>
            </a:r>
            <a:r>
              <a:rPr lang="en-US" altLang="ja-JP" dirty="0"/>
              <a:t>561</a:t>
            </a:r>
            <a:r>
              <a:rPr lang="ja-JP" altLang="en-US" dirty="0"/>
              <a:t>頭　雌</a:t>
            </a:r>
            <a:r>
              <a:rPr lang="en-US" altLang="ja-JP" dirty="0"/>
              <a:t>650</a:t>
            </a:r>
            <a:r>
              <a:rPr lang="ja-JP" altLang="en-US" dirty="0"/>
              <a:t>頭</a:t>
            </a:r>
            <a:endParaRPr lang="en-US" altLang="ja-JP" dirty="0"/>
          </a:p>
          <a:p>
            <a:pPr marL="0" indent="0">
              <a:buNone/>
            </a:pPr>
            <a:endParaRPr kumimoji="1" lang="en-US" altLang="ja-JP" dirty="0"/>
          </a:p>
          <a:p>
            <a:pPr marL="0" indent="0">
              <a:buNone/>
            </a:pPr>
            <a:r>
              <a:rPr kumimoji="1" lang="ja-JP" altLang="en-US" dirty="0"/>
              <a:t>試験区：</a:t>
            </a:r>
            <a:r>
              <a:rPr kumimoji="1" lang="en-US" altLang="ja-JP" dirty="0"/>
              <a:t>2020</a:t>
            </a:r>
            <a:r>
              <a:rPr kumimoji="1" lang="ja-JP" altLang="en-US" dirty="0"/>
              <a:t>年</a:t>
            </a:r>
            <a:r>
              <a:rPr kumimoji="1" lang="en-US" altLang="ja-JP" dirty="0"/>
              <a:t>7</a:t>
            </a:r>
            <a:r>
              <a:rPr kumimoji="1" lang="ja-JP" altLang="en-US" dirty="0"/>
              <a:t>月～</a:t>
            </a:r>
            <a:r>
              <a:rPr kumimoji="1" lang="en-US" altLang="ja-JP" dirty="0"/>
              <a:t>2021</a:t>
            </a:r>
            <a:r>
              <a:rPr kumimoji="1" lang="ja-JP" altLang="en-US" dirty="0"/>
              <a:t>年</a:t>
            </a:r>
            <a:r>
              <a:rPr lang="en-US" altLang="ja-JP" dirty="0"/>
              <a:t>5</a:t>
            </a:r>
            <a:r>
              <a:rPr lang="ja-JP" altLang="en-US" dirty="0"/>
              <a:t>月までの</a:t>
            </a:r>
            <a:endParaRPr lang="en-US" altLang="ja-JP" dirty="0"/>
          </a:p>
          <a:p>
            <a:pPr marL="0" indent="0">
              <a:buNone/>
            </a:pPr>
            <a:r>
              <a:rPr lang="ja-JP" altLang="en-US" dirty="0"/>
              <a:t>期間内育成牛</a:t>
            </a:r>
            <a:r>
              <a:rPr lang="en-US" altLang="ja-JP" dirty="0"/>
              <a:t>1132</a:t>
            </a:r>
            <a:r>
              <a:rPr lang="ja-JP" altLang="en-US" dirty="0"/>
              <a:t>頭</a:t>
            </a:r>
            <a:endParaRPr lang="en-US" altLang="ja-JP" dirty="0"/>
          </a:p>
          <a:p>
            <a:pPr marL="0" indent="0">
              <a:buNone/>
            </a:pPr>
            <a:r>
              <a:rPr lang="ja-JP" altLang="en-US" dirty="0"/>
              <a:t>黒毛和種　雄去勢</a:t>
            </a:r>
            <a:r>
              <a:rPr lang="en-US" altLang="ja-JP" dirty="0"/>
              <a:t>562</a:t>
            </a:r>
            <a:r>
              <a:rPr lang="ja-JP" altLang="en-US" dirty="0"/>
              <a:t>頭　雌</a:t>
            </a:r>
            <a:r>
              <a:rPr lang="en-US" altLang="ja-JP" dirty="0"/>
              <a:t>570</a:t>
            </a:r>
            <a:r>
              <a:rPr lang="ja-JP" altLang="en-US" dirty="0"/>
              <a:t>頭</a:t>
            </a:r>
            <a:endParaRPr lang="en-US" altLang="ja-JP" dirty="0"/>
          </a:p>
          <a:p>
            <a:pPr marL="0" indent="0">
              <a:buNone/>
            </a:pPr>
            <a:endParaRPr kumimoji="1" lang="en-US" altLang="ja-JP" dirty="0"/>
          </a:p>
        </p:txBody>
      </p:sp>
    </p:spTree>
    <p:extLst>
      <p:ext uri="{BB962C8B-B14F-4D97-AF65-F5344CB8AC3E}">
        <p14:creationId xmlns:p14="http://schemas.microsoft.com/office/powerpoint/2010/main" val="2456661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方法</a:t>
            </a:r>
          </a:p>
        </p:txBody>
      </p:sp>
      <p:sp>
        <p:nvSpPr>
          <p:cNvPr id="8" name="コンテンツ プレースホルダー 2">
            <a:extLst>
              <a:ext uri="{FF2B5EF4-FFF2-40B4-BE49-F238E27FC236}">
                <a16:creationId xmlns:a16="http://schemas.microsoft.com/office/drawing/2014/main" id="{054E2691-F597-4F73-9857-AAEF7062B4A6}"/>
              </a:ext>
            </a:extLst>
          </p:cNvPr>
          <p:cNvSpPr>
            <a:spLocks noGrp="1"/>
          </p:cNvSpPr>
          <p:nvPr>
            <p:ph idx="1"/>
          </p:nvPr>
        </p:nvSpPr>
        <p:spPr>
          <a:xfrm>
            <a:off x="224853" y="1581962"/>
            <a:ext cx="8608430" cy="4889859"/>
          </a:xfrm>
        </p:spPr>
        <p:txBody>
          <a:bodyPr/>
          <a:lstStyle/>
          <a:p>
            <a:pPr marL="0" indent="0">
              <a:buNone/>
            </a:pPr>
            <a:r>
              <a:rPr lang="ja-JP" altLang="en-US" dirty="0"/>
              <a:t>①腸炎</a:t>
            </a:r>
            <a:r>
              <a:rPr lang="en-US" altLang="ja-JP" dirty="0"/>
              <a:t>(</a:t>
            </a:r>
            <a:r>
              <a:rPr lang="ja-JP" altLang="en-US" dirty="0"/>
              <a:t>感染性・食餌性腸炎・ルーメンアシドーシス含む</a:t>
            </a:r>
            <a:r>
              <a:rPr lang="en-US" altLang="ja-JP" dirty="0"/>
              <a:t>)</a:t>
            </a:r>
            <a:r>
              <a:rPr lang="ja-JP" altLang="en-US" dirty="0"/>
              <a:t> 及びチアミン欠乏症の治療頭数の比較</a:t>
            </a:r>
            <a:endParaRPr kumimoji="1" lang="en-US" altLang="ja-JP" dirty="0"/>
          </a:p>
          <a:p>
            <a:pPr marL="0" indent="0">
              <a:buNone/>
            </a:pPr>
            <a:r>
              <a:rPr kumimoji="1" lang="ja-JP" altLang="en-US" dirty="0"/>
              <a:t>フィッシャーの直接確率計算法を用いて</a:t>
            </a:r>
            <a:endParaRPr kumimoji="1" lang="en-US" altLang="ja-JP" dirty="0"/>
          </a:p>
          <a:p>
            <a:pPr marL="0" indent="0">
              <a:buNone/>
            </a:pPr>
            <a:r>
              <a:rPr kumimoji="1" lang="ja-JP" altLang="en-US" dirty="0"/>
              <a:t>有意差検定</a:t>
            </a:r>
            <a:endParaRPr kumimoji="1" lang="en-US" altLang="ja-JP" dirty="0"/>
          </a:p>
          <a:p>
            <a:pPr marL="0" indent="0">
              <a:buNone/>
            </a:pPr>
            <a:endParaRPr kumimoji="1" lang="en-US" altLang="ja-JP" dirty="0"/>
          </a:p>
          <a:p>
            <a:pPr marL="0" indent="0">
              <a:buNone/>
            </a:pPr>
            <a:r>
              <a:rPr lang="ja-JP" altLang="en-US" dirty="0"/>
              <a:t>②腸炎の平均治療回数の比較</a:t>
            </a:r>
            <a:endParaRPr lang="en-US" altLang="ja-JP" dirty="0"/>
          </a:p>
          <a:p>
            <a:pPr marL="0" indent="0">
              <a:buNone/>
            </a:pPr>
            <a:r>
              <a:rPr lang="en-US" altLang="ja-JP" dirty="0"/>
              <a:t>F</a:t>
            </a:r>
            <a:r>
              <a:rPr lang="ja-JP" altLang="en-US" dirty="0"/>
              <a:t>検定を用いて有意差検定</a:t>
            </a:r>
            <a:endParaRPr lang="en-US" altLang="ja-JP" dirty="0"/>
          </a:p>
          <a:p>
            <a:pPr marL="0" indent="0">
              <a:buNone/>
            </a:pPr>
            <a:endParaRPr kumimoji="1" lang="en-US" altLang="ja-JP" dirty="0"/>
          </a:p>
        </p:txBody>
      </p:sp>
    </p:spTree>
    <p:extLst>
      <p:ext uri="{BB962C8B-B14F-4D97-AF65-F5344CB8AC3E}">
        <p14:creationId xmlns:p14="http://schemas.microsoft.com/office/powerpoint/2010/main" val="3755531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447088" y="5490541"/>
            <a:ext cx="696912"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4"/>
          <p:cNvSpPr>
            <a:spLocks noGrp="1"/>
          </p:cNvSpPr>
          <p:nvPr>
            <p:ph type="ftr" sz="quarter" idx="11"/>
          </p:nvPr>
        </p:nvSpPr>
        <p:spPr>
          <a:xfrm>
            <a:off x="5780088" y="6196281"/>
            <a:ext cx="2667000" cy="457200"/>
          </a:xfrm>
        </p:spPr>
        <p:txBody>
          <a:bodyPr/>
          <a:lstStyle/>
          <a:p>
            <a:pPr>
              <a:defRPr/>
            </a:pPr>
            <a:r>
              <a:rPr lang="en-US" altLang="ja-JP" sz="2000" kern="0" dirty="0">
                <a:solidFill>
                  <a:sysClr val="windowText" lastClr="000000"/>
                </a:solidFill>
                <a:latin typeface="HGS創英角ﾎﾟｯﾌﾟ体" pitchFamily="50" charset="-128"/>
                <a:ea typeface="HGS創英角ﾎﾟｯﾌﾟ体" pitchFamily="50" charset="-128"/>
              </a:rPr>
              <a:t>(</a:t>
            </a:r>
            <a:r>
              <a:rPr lang="ja-JP" altLang="en-US" sz="2000" kern="0" dirty="0">
                <a:solidFill>
                  <a:sysClr val="windowText" lastClr="000000"/>
                </a:solidFill>
                <a:latin typeface="HGS創英角ﾎﾟｯﾌﾟ体" pitchFamily="50" charset="-128"/>
                <a:ea typeface="HGS創英角ﾎﾟｯﾌﾟ体" pitchFamily="50" charset="-128"/>
              </a:rPr>
              <a:t>株</a:t>
            </a:r>
            <a:r>
              <a:rPr lang="en-US" altLang="ja-JP" sz="2000" kern="0" dirty="0">
                <a:solidFill>
                  <a:sysClr val="windowText" lastClr="000000"/>
                </a:solidFill>
                <a:latin typeface="HGS創英角ﾎﾟｯﾌﾟ体" pitchFamily="50" charset="-128"/>
                <a:ea typeface="HGS創英角ﾎﾟｯﾌﾟ体" pitchFamily="50" charset="-128"/>
              </a:rPr>
              <a:t>)</a:t>
            </a:r>
            <a:r>
              <a:rPr lang="en-US" altLang="ja-JP" sz="2000" kern="0" dirty="0" err="1">
                <a:solidFill>
                  <a:sysClr val="windowText" lastClr="000000"/>
                </a:solidFill>
                <a:latin typeface="HGS創英角ﾎﾟｯﾌﾟ体" pitchFamily="50" charset="-128"/>
                <a:ea typeface="HGS創英角ﾎﾟｯﾌﾟ体" pitchFamily="50" charset="-128"/>
              </a:rPr>
              <a:t>益田大動物診療所</a:t>
            </a:r>
            <a:endParaRPr lang="en-US" altLang="ja-JP" sz="2000" kern="0" dirty="0">
              <a:solidFill>
                <a:sysClr val="windowText" lastClr="000000"/>
              </a:solidFill>
              <a:latin typeface="HGS創英角ﾎﾟｯﾌﾟ体" pitchFamily="50" charset="-128"/>
              <a:ea typeface="HGS創英角ﾎﾟｯﾌﾟ体" pitchFamily="50" charset="-128"/>
            </a:endParaRPr>
          </a:p>
        </p:txBody>
      </p:sp>
      <p:sp>
        <p:nvSpPr>
          <p:cNvPr id="9" name="タイトル 1"/>
          <p:cNvSpPr txBox="1">
            <a:spLocks/>
          </p:cNvSpPr>
          <p:nvPr/>
        </p:nvSpPr>
        <p:spPr bwMode="auto">
          <a:xfrm>
            <a:off x="224852" y="464695"/>
            <a:ext cx="7600014" cy="9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a:lstStyle>
          <a:p>
            <a:r>
              <a:rPr lang="ja-JP" altLang="en-US" kern="0" dirty="0"/>
              <a:t>結果</a:t>
            </a:r>
          </a:p>
        </p:txBody>
      </p:sp>
      <p:graphicFrame>
        <p:nvGraphicFramePr>
          <p:cNvPr id="3" name="表 3">
            <a:extLst>
              <a:ext uri="{FF2B5EF4-FFF2-40B4-BE49-F238E27FC236}">
                <a16:creationId xmlns:a16="http://schemas.microsoft.com/office/drawing/2014/main" id="{0374F617-FD35-47DE-A3D9-221C0D4D99F7}"/>
              </a:ext>
            </a:extLst>
          </p:cNvPr>
          <p:cNvGraphicFramePr>
            <a:graphicFrameLocks noGrp="1"/>
          </p:cNvGraphicFramePr>
          <p:nvPr>
            <p:extLst>
              <p:ext uri="{D42A27DB-BD31-4B8C-83A1-F6EECF244321}">
                <p14:modId xmlns:p14="http://schemas.microsoft.com/office/powerpoint/2010/main" val="3398429320"/>
              </p:ext>
            </p:extLst>
          </p:nvPr>
        </p:nvGraphicFramePr>
        <p:xfrm>
          <a:off x="310718" y="1369595"/>
          <a:ext cx="8476080" cy="3263143"/>
        </p:xfrm>
        <a:graphic>
          <a:graphicData uri="http://schemas.openxmlformats.org/drawingml/2006/table">
            <a:tbl>
              <a:tblPr firstRow="1" bandRow="1">
                <a:tableStyleId>{5C22544A-7EE6-4342-B048-85BDC9FD1C3A}</a:tableStyleId>
              </a:tblPr>
              <a:tblGrid>
                <a:gridCol w="2153883">
                  <a:extLst>
                    <a:ext uri="{9D8B030D-6E8A-4147-A177-3AD203B41FA5}">
                      <a16:colId xmlns:a16="http://schemas.microsoft.com/office/drawing/2014/main" val="2513800061"/>
                    </a:ext>
                  </a:extLst>
                </a:gridCol>
                <a:gridCol w="2107399">
                  <a:extLst>
                    <a:ext uri="{9D8B030D-6E8A-4147-A177-3AD203B41FA5}">
                      <a16:colId xmlns:a16="http://schemas.microsoft.com/office/drawing/2014/main" val="4186656356"/>
                    </a:ext>
                  </a:extLst>
                </a:gridCol>
                <a:gridCol w="2095130">
                  <a:extLst>
                    <a:ext uri="{9D8B030D-6E8A-4147-A177-3AD203B41FA5}">
                      <a16:colId xmlns:a16="http://schemas.microsoft.com/office/drawing/2014/main" val="1443274437"/>
                    </a:ext>
                  </a:extLst>
                </a:gridCol>
                <a:gridCol w="2119668">
                  <a:extLst>
                    <a:ext uri="{9D8B030D-6E8A-4147-A177-3AD203B41FA5}">
                      <a16:colId xmlns:a16="http://schemas.microsoft.com/office/drawing/2014/main" val="630847058"/>
                    </a:ext>
                  </a:extLst>
                </a:gridCol>
              </a:tblGrid>
              <a:tr h="745265">
                <a:tc>
                  <a:txBody>
                    <a:bodyPr/>
                    <a:lstStyle/>
                    <a:p>
                      <a:endParaRPr kumimoji="1" lang="ja-JP" altLang="en-US" sz="2400" dirty="0"/>
                    </a:p>
                  </a:txBody>
                  <a:tcPr/>
                </a:tc>
                <a:tc>
                  <a:txBody>
                    <a:bodyPr/>
                    <a:lstStyle/>
                    <a:p>
                      <a:r>
                        <a:rPr kumimoji="1" lang="ja-JP" altLang="en-US" sz="2400" dirty="0"/>
                        <a:t>対照区</a:t>
                      </a:r>
                      <a:endParaRPr kumimoji="1" lang="en-US" altLang="ja-JP" sz="2400" dirty="0"/>
                    </a:p>
                    <a:p>
                      <a:r>
                        <a:rPr kumimoji="1" lang="en-US" altLang="ja-JP" sz="2400" dirty="0"/>
                        <a:t>1211</a:t>
                      </a:r>
                      <a:r>
                        <a:rPr kumimoji="1" lang="ja-JP" altLang="en-US" sz="2400" dirty="0"/>
                        <a:t>頭</a:t>
                      </a:r>
                    </a:p>
                  </a:txBody>
                  <a:tcPr/>
                </a:tc>
                <a:tc>
                  <a:txBody>
                    <a:bodyPr/>
                    <a:lstStyle/>
                    <a:p>
                      <a:r>
                        <a:rPr kumimoji="1" lang="ja-JP" altLang="en-US" sz="2400" dirty="0"/>
                        <a:t>試験区</a:t>
                      </a:r>
                      <a:endParaRPr kumimoji="1" lang="en-US" altLang="ja-JP" sz="2400" dirty="0"/>
                    </a:p>
                    <a:p>
                      <a:r>
                        <a:rPr kumimoji="1" lang="en-US" altLang="ja-JP" sz="2400" dirty="0"/>
                        <a:t>1132</a:t>
                      </a:r>
                      <a:r>
                        <a:rPr kumimoji="1" lang="ja-JP" altLang="en-US" sz="2400" dirty="0"/>
                        <a:t>頭</a:t>
                      </a:r>
                    </a:p>
                  </a:txBody>
                  <a:tcPr/>
                </a:tc>
                <a:tc>
                  <a:txBody>
                    <a:bodyPr/>
                    <a:lstStyle/>
                    <a:p>
                      <a:r>
                        <a:rPr kumimoji="1" lang="en-US" altLang="ja-JP" sz="2400" i="1" dirty="0"/>
                        <a:t>P</a:t>
                      </a:r>
                      <a:r>
                        <a:rPr kumimoji="1" lang="ja-JP" altLang="en-US" sz="2400" i="1" dirty="0"/>
                        <a:t> </a:t>
                      </a:r>
                      <a:r>
                        <a:rPr kumimoji="1" lang="en-US" altLang="ja-JP" sz="2400" i="1" dirty="0"/>
                        <a:t>value</a:t>
                      </a:r>
                      <a:endParaRPr kumimoji="1" lang="ja-JP" altLang="en-US" sz="2400" i="1" dirty="0"/>
                    </a:p>
                  </a:txBody>
                  <a:tcPr/>
                </a:tc>
                <a:extLst>
                  <a:ext uri="{0D108BD9-81ED-4DB2-BD59-A6C34878D82A}">
                    <a16:rowId xmlns:a16="http://schemas.microsoft.com/office/drawing/2014/main" val="3185602882"/>
                  </a:ext>
                </a:extLst>
              </a:tr>
              <a:tr h="7942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腸炎治療頭数</a:t>
                      </a:r>
                    </a:p>
                  </a:txBody>
                  <a:tcPr/>
                </a:tc>
                <a:tc>
                  <a:txBody>
                    <a:bodyPr/>
                    <a:lstStyle/>
                    <a:p>
                      <a:r>
                        <a:rPr kumimoji="1" lang="en-US" altLang="ja-JP" sz="2400" dirty="0"/>
                        <a:t>300</a:t>
                      </a:r>
                      <a:r>
                        <a:rPr kumimoji="1" lang="ja-JP" altLang="en-US" sz="2400" dirty="0"/>
                        <a:t>頭</a:t>
                      </a:r>
                    </a:p>
                  </a:txBody>
                  <a:tcPr/>
                </a:tc>
                <a:tc>
                  <a:txBody>
                    <a:bodyPr/>
                    <a:lstStyle/>
                    <a:p>
                      <a:r>
                        <a:rPr kumimoji="1" lang="en-US" altLang="ja-JP" sz="2400" dirty="0"/>
                        <a:t>228</a:t>
                      </a:r>
                      <a:r>
                        <a:rPr kumimoji="1" lang="ja-JP" altLang="en-US" sz="2400" dirty="0"/>
                        <a:t>頭</a:t>
                      </a:r>
                    </a:p>
                  </a:txBody>
                  <a:tcPr/>
                </a:tc>
                <a:tc>
                  <a:txBody>
                    <a:bodyPr/>
                    <a:lstStyle/>
                    <a:p>
                      <a:r>
                        <a:rPr kumimoji="1" lang="en-US" altLang="ja-JP" sz="2400" i="1" dirty="0"/>
                        <a:t>P</a:t>
                      </a:r>
                      <a:r>
                        <a:rPr kumimoji="1" lang="ja-JP" altLang="en-US" sz="2400" i="1" dirty="0"/>
                        <a:t>＜</a:t>
                      </a:r>
                      <a:r>
                        <a:rPr kumimoji="1" lang="en-US" altLang="ja-JP" sz="2400" i="1" dirty="0"/>
                        <a:t>0.05</a:t>
                      </a:r>
                    </a:p>
                  </a:txBody>
                  <a:tcPr/>
                </a:tc>
                <a:extLst>
                  <a:ext uri="{0D108BD9-81ED-4DB2-BD59-A6C34878D82A}">
                    <a16:rowId xmlns:a16="http://schemas.microsoft.com/office/drawing/2014/main" val="1149113566"/>
                  </a:ext>
                </a:extLst>
              </a:tr>
              <a:tr h="7452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腸炎平均治療回数</a:t>
                      </a:r>
                    </a:p>
                  </a:txBody>
                  <a:tcPr/>
                </a:tc>
                <a:tc>
                  <a:txBody>
                    <a:bodyPr/>
                    <a:lstStyle/>
                    <a:p>
                      <a:r>
                        <a:rPr kumimoji="1" lang="en-US" altLang="ja-JP" sz="2400" dirty="0"/>
                        <a:t>2.87</a:t>
                      </a:r>
                      <a:r>
                        <a:rPr kumimoji="1" lang="ja-JP" altLang="en-US" sz="2400" dirty="0"/>
                        <a:t>回</a:t>
                      </a:r>
                    </a:p>
                  </a:txBody>
                  <a:tcPr/>
                </a:tc>
                <a:tc>
                  <a:txBody>
                    <a:bodyPr/>
                    <a:lstStyle/>
                    <a:p>
                      <a:r>
                        <a:rPr kumimoji="1" lang="en-US" altLang="ja-JP" sz="2400" dirty="0"/>
                        <a:t>2.17</a:t>
                      </a:r>
                      <a:r>
                        <a:rPr kumimoji="1" lang="ja-JP" altLang="en-US" sz="2400" dirty="0"/>
                        <a:t>回</a:t>
                      </a:r>
                    </a:p>
                  </a:txBody>
                  <a:tcPr/>
                </a:tc>
                <a:tc>
                  <a:txBody>
                    <a:bodyPr/>
                    <a:lstStyle/>
                    <a:p>
                      <a:r>
                        <a:rPr kumimoji="1" lang="en-US" altLang="ja-JP" sz="2400" i="1" dirty="0"/>
                        <a:t>-</a:t>
                      </a:r>
                    </a:p>
                  </a:txBody>
                  <a:tcPr/>
                </a:tc>
                <a:extLst>
                  <a:ext uri="{0D108BD9-81ED-4DB2-BD59-A6C34878D82A}">
                    <a16:rowId xmlns:a16="http://schemas.microsoft.com/office/drawing/2014/main" val="99996216"/>
                  </a:ext>
                </a:extLst>
              </a:tr>
              <a:tr h="7452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チアミン欠乏症治療頭数</a:t>
                      </a:r>
                    </a:p>
                  </a:txBody>
                  <a:tcPr/>
                </a:tc>
                <a:tc>
                  <a:txBody>
                    <a:bodyPr/>
                    <a:lstStyle/>
                    <a:p>
                      <a:r>
                        <a:rPr kumimoji="1" lang="en-US" altLang="ja-JP" sz="2400" dirty="0"/>
                        <a:t>20</a:t>
                      </a:r>
                      <a:r>
                        <a:rPr kumimoji="1" lang="ja-JP" altLang="en-US" sz="2400" dirty="0"/>
                        <a:t>頭</a:t>
                      </a:r>
                    </a:p>
                  </a:txBody>
                  <a:tcPr/>
                </a:tc>
                <a:tc>
                  <a:txBody>
                    <a:bodyPr/>
                    <a:lstStyle/>
                    <a:p>
                      <a:r>
                        <a:rPr kumimoji="1" lang="en-US" altLang="ja-JP" sz="2400" dirty="0"/>
                        <a:t>2</a:t>
                      </a:r>
                      <a:r>
                        <a:rPr kumimoji="1" lang="ja-JP" altLang="en-US" sz="2400" dirty="0"/>
                        <a:t>頭</a:t>
                      </a:r>
                    </a:p>
                  </a:txBody>
                  <a:tcPr/>
                </a:tc>
                <a:tc>
                  <a:txBody>
                    <a:bodyPr/>
                    <a:lstStyle/>
                    <a:p>
                      <a:r>
                        <a:rPr kumimoji="1" lang="en-US" altLang="ja-JP" sz="2400" i="1" dirty="0"/>
                        <a:t>P</a:t>
                      </a:r>
                      <a:r>
                        <a:rPr kumimoji="1" lang="ja-JP" altLang="en-US" sz="2400" i="1" dirty="0"/>
                        <a:t>＜</a:t>
                      </a:r>
                      <a:r>
                        <a:rPr kumimoji="1" lang="en-US" altLang="ja-JP" sz="2400" i="1" dirty="0"/>
                        <a:t>0.05</a:t>
                      </a:r>
                    </a:p>
                  </a:txBody>
                  <a:tcPr/>
                </a:tc>
                <a:extLst>
                  <a:ext uri="{0D108BD9-81ED-4DB2-BD59-A6C34878D82A}">
                    <a16:rowId xmlns:a16="http://schemas.microsoft.com/office/drawing/2014/main" val="2752769867"/>
                  </a:ext>
                </a:extLst>
              </a:tr>
            </a:tbl>
          </a:graphicData>
        </a:graphic>
      </p:graphicFrame>
    </p:spTree>
    <p:extLst>
      <p:ext uri="{BB962C8B-B14F-4D97-AF65-F5344CB8AC3E}">
        <p14:creationId xmlns:p14="http://schemas.microsoft.com/office/powerpoint/2010/main" val="1918767889"/>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4985</TotalTime>
  <Words>2647</Words>
  <Application>Microsoft Office PowerPoint</Application>
  <PresentationFormat>画面に合わせる (4:3)</PresentationFormat>
  <Paragraphs>412</Paragraphs>
  <Slides>20</Slides>
  <Notes>20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HGS創英角ﾎﾟｯﾌﾟ体</vt:lpstr>
      <vt:lpstr>ＭＳ Ｐゴシック</vt:lpstr>
      <vt:lpstr>游ゴシック</vt:lpstr>
      <vt:lpstr>Arial</vt:lpstr>
      <vt:lpstr>Arial Black</vt:lpstr>
      <vt:lpstr>Calibri</vt:lpstr>
      <vt:lpstr>Times New Roman</vt:lpstr>
      <vt:lpstr>Wingdings</vt:lpstr>
      <vt:lpstr>Pixel</vt:lpstr>
      <vt:lpstr>肉用子牛に発生した チアミン欠乏症</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X線検査を用いて確定診断を行った 球節脱臼の一症例</dc:title>
  <dc:creator>益田大動物診療所</dc:creator>
  <cp:lastModifiedBy>知也</cp:lastModifiedBy>
  <cp:revision>349</cp:revision>
  <cp:lastPrinted>2021-07-25T03:48:31Z</cp:lastPrinted>
  <dcterms:created xsi:type="dcterms:W3CDTF">2017-05-11T04:55:41Z</dcterms:created>
  <dcterms:modified xsi:type="dcterms:W3CDTF">2021-07-26T02:37:51Z</dcterms:modified>
</cp:coreProperties>
</file>