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257" r:id="rId3"/>
    <p:sldId id="274" r:id="rId4"/>
    <p:sldId id="258" r:id="rId5"/>
    <p:sldId id="261" r:id="rId6"/>
    <p:sldId id="262" r:id="rId7"/>
    <p:sldId id="269" r:id="rId8"/>
    <p:sldId id="264" r:id="rId9"/>
    <p:sldId id="272" r:id="rId10"/>
    <p:sldId id="276" r:id="rId11"/>
    <p:sldId id="277" r:id="rId12"/>
    <p:sldId id="278" r:id="rId13"/>
    <p:sldId id="259" r:id="rId14"/>
    <p:sldId id="263" r:id="rId15"/>
    <p:sldId id="270" r:id="rId16"/>
    <p:sldId id="279" r:id="rId17"/>
    <p:sldId id="271" r:id="rId18"/>
    <p:sldId id="280" r:id="rId19"/>
  </p:sldIdLst>
  <p:sldSz cx="9144000" cy="6858000" type="screen4x3"/>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99CCFF"/>
    <a:srgbClr val="6666FF"/>
    <a:srgbClr val="4D4D4D"/>
    <a:srgbClr val="00CC66"/>
    <a:srgbClr val="DDDDDD"/>
    <a:srgbClr val="00800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47" autoAdjust="0"/>
    <p:restoredTop sz="94660"/>
  </p:normalViewPr>
  <p:slideViewPr>
    <p:cSldViewPr>
      <p:cViewPr varScale="1">
        <p:scale>
          <a:sx n="105" d="100"/>
          <a:sy n="105" d="100"/>
        </p:scale>
        <p:origin x="764"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eaLnBrk="1" hangingPunct="1">
              <a:defRPr sz="1200">
                <a:latin typeface="Times New Roman" pitchFamily="18" charset="0"/>
              </a:defRPr>
            </a:lvl1pPr>
          </a:lstStyle>
          <a:p>
            <a:endParaRPr lang="en-US" altLang="ja-JP"/>
          </a:p>
        </p:txBody>
      </p:sp>
      <p:sp>
        <p:nvSpPr>
          <p:cNvPr id="4099" name="Rectangle 3"/>
          <p:cNvSpPr>
            <a:spLocks noGrp="1" noChangeArrowheads="1"/>
          </p:cNvSpPr>
          <p:nvPr>
            <p:ph type="dt" sz="quarter" idx="1"/>
          </p:nvPr>
        </p:nvSpPr>
        <p:spPr bwMode="auto">
          <a:xfrm>
            <a:off x="3816029" y="0"/>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eaLnBrk="1" hangingPunct="1">
              <a:defRPr sz="1200">
                <a:latin typeface="Times New Roman" pitchFamily="18" charset="0"/>
              </a:defRPr>
            </a:lvl1pPr>
          </a:lstStyle>
          <a:p>
            <a:endParaRPr lang="en-US" altLang="ja-JP"/>
          </a:p>
        </p:txBody>
      </p:sp>
      <p:sp>
        <p:nvSpPr>
          <p:cNvPr id="4100" name="Rectangle 4"/>
          <p:cNvSpPr>
            <a:spLocks noGrp="1" noChangeArrowheads="1"/>
          </p:cNvSpPr>
          <p:nvPr>
            <p:ph type="ftr" sz="quarter" idx="2"/>
          </p:nvPr>
        </p:nvSpPr>
        <p:spPr bwMode="auto">
          <a:xfrm>
            <a:off x="0" y="9371020"/>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eaLnBrk="1" hangingPunct="1">
              <a:defRPr sz="1200">
                <a:latin typeface="Times New Roman" pitchFamily="18" charset="0"/>
              </a:defRPr>
            </a:lvl1pPr>
          </a:lstStyle>
          <a:p>
            <a:endParaRPr lang="en-US" altLang="ja-JP"/>
          </a:p>
        </p:txBody>
      </p:sp>
      <p:sp>
        <p:nvSpPr>
          <p:cNvPr id="4101" name="Rectangle 5"/>
          <p:cNvSpPr>
            <a:spLocks noGrp="1" noChangeArrowheads="1"/>
          </p:cNvSpPr>
          <p:nvPr>
            <p:ph type="sldNum" sz="quarter" idx="3"/>
          </p:nvPr>
        </p:nvSpPr>
        <p:spPr bwMode="auto">
          <a:xfrm>
            <a:off x="3816029" y="9371020"/>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r" eaLnBrk="1" hangingPunct="1">
              <a:defRPr sz="1200">
                <a:latin typeface="Times New Roman" pitchFamily="18" charset="0"/>
              </a:defRPr>
            </a:lvl1pPr>
          </a:lstStyle>
          <a:p>
            <a:fld id="{BBF2C3F2-F483-4BF5-AF53-F3B30A6569AA}" type="slidenum">
              <a:rPr lang="en-US" altLang="ja-JP"/>
              <a:pPr/>
              <a:t>‹#›</a:t>
            </a:fld>
            <a:endParaRPr lang="en-US" altLang="ja-JP"/>
          </a:p>
        </p:txBody>
      </p:sp>
    </p:spTree>
    <p:extLst>
      <p:ext uri="{BB962C8B-B14F-4D97-AF65-F5344CB8AC3E}">
        <p14:creationId xmlns:p14="http://schemas.microsoft.com/office/powerpoint/2010/main" val="1829454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eaLnBrk="1" hangingPunct="1">
              <a:defRPr sz="1200">
                <a:latin typeface="Times New Roman" pitchFamily="18" charset="0"/>
              </a:defRPr>
            </a:lvl1pPr>
          </a:lstStyle>
          <a:p>
            <a:endParaRPr lang="en-US" altLang="ja-JP"/>
          </a:p>
        </p:txBody>
      </p:sp>
      <p:sp>
        <p:nvSpPr>
          <p:cNvPr id="3075" name="Rectangle 3"/>
          <p:cNvSpPr>
            <a:spLocks noGrp="1" noChangeArrowheads="1"/>
          </p:cNvSpPr>
          <p:nvPr>
            <p:ph type="dt" idx="1"/>
          </p:nvPr>
        </p:nvSpPr>
        <p:spPr bwMode="auto">
          <a:xfrm>
            <a:off x="3817113" y="0"/>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eaLnBrk="1" hangingPunct="1">
              <a:defRPr sz="1200">
                <a:latin typeface="Times New Roman" pitchFamily="18" charset="0"/>
              </a:defRPr>
            </a:lvl1pPr>
          </a:lstStyle>
          <a:p>
            <a:endParaRPr lang="en-US" altLang="ja-JP"/>
          </a:p>
        </p:txBody>
      </p:sp>
      <p:sp>
        <p:nvSpPr>
          <p:cNvPr id="3076" name="Rectangle 4"/>
          <p:cNvSpPr>
            <a:spLocks noGrp="1" noRot="1" noChangeAspect="1" noChangeArrowheads="1" noTextEdit="1"/>
          </p:cNvSpPr>
          <p:nvPr>
            <p:ph type="sldImg" idx="2"/>
          </p:nvPr>
        </p:nvSpPr>
        <p:spPr bwMode="auto">
          <a:xfrm>
            <a:off x="903288" y="741363"/>
            <a:ext cx="4927600" cy="3695700"/>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898464" y="4685512"/>
            <a:ext cx="4938836" cy="444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8" name="Rectangle 6"/>
          <p:cNvSpPr>
            <a:spLocks noGrp="1" noChangeArrowheads="1"/>
          </p:cNvSpPr>
          <p:nvPr>
            <p:ph type="ftr" sz="quarter" idx="4"/>
          </p:nvPr>
        </p:nvSpPr>
        <p:spPr bwMode="auto">
          <a:xfrm>
            <a:off x="0" y="9373346"/>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eaLnBrk="1" hangingPunct="1">
              <a:defRPr sz="1200">
                <a:latin typeface="Times New Roman" pitchFamily="18" charset="0"/>
              </a:defRPr>
            </a:lvl1pPr>
          </a:lstStyle>
          <a:p>
            <a:endParaRPr lang="en-US" altLang="ja-JP"/>
          </a:p>
        </p:txBody>
      </p:sp>
      <p:sp>
        <p:nvSpPr>
          <p:cNvPr id="3079" name="Rectangle 7"/>
          <p:cNvSpPr>
            <a:spLocks noGrp="1" noChangeArrowheads="1"/>
          </p:cNvSpPr>
          <p:nvPr>
            <p:ph type="sldNum" sz="quarter" idx="5"/>
          </p:nvPr>
        </p:nvSpPr>
        <p:spPr bwMode="auto">
          <a:xfrm>
            <a:off x="3817113" y="9373346"/>
            <a:ext cx="2918650" cy="49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r" eaLnBrk="1" hangingPunct="1">
              <a:defRPr sz="1200">
                <a:latin typeface="Times New Roman" pitchFamily="18" charset="0"/>
              </a:defRPr>
            </a:lvl1pPr>
          </a:lstStyle>
          <a:p>
            <a:fld id="{F46D222D-3DAA-4930-B091-03B8F2B78C9A}" type="slidenum">
              <a:rPr lang="en-US" altLang="ja-JP"/>
              <a:pPr/>
              <a:t>‹#›</a:t>
            </a:fld>
            <a:endParaRPr lang="en-US" altLang="ja-JP"/>
          </a:p>
        </p:txBody>
      </p:sp>
    </p:spTree>
    <p:extLst>
      <p:ext uri="{BB962C8B-B14F-4D97-AF65-F5344CB8AC3E}">
        <p14:creationId xmlns:p14="http://schemas.microsoft.com/office/powerpoint/2010/main" val="33484230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3844442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10</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01547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11</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4672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12</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850626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13</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21236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14</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358739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15</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3843221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16</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51720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17</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127585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18</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121911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2</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129734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3</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137360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4</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173787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5</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0013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6</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79978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7</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237079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8</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321677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6DD40-771C-4139-A20D-D9C4EE61C9D2}" type="slidenum">
              <a:rPr lang="en-US" altLang="ja-JP"/>
              <a:pPr/>
              <a:t>9</a:t>
            </a:fld>
            <a:endParaRPr lang="en-US" altLang="ja-JP"/>
          </a:p>
        </p:txBody>
      </p:sp>
      <p:sp>
        <p:nvSpPr>
          <p:cNvPr id="6146" name="Rectangle 2"/>
          <p:cNvSpPr>
            <a:spLocks noGrp="1" noRot="1" noChangeAspect="1" noChangeArrowheads="1" noTextEdit="1"/>
          </p:cNvSpPr>
          <p:nvPr>
            <p:ph type="sldImg"/>
          </p:nvPr>
        </p:nvSpPr>
        <p:spPr>
          <a:xfrm>
            <a:off x="903288" y="741363"/>
            <a:ext cx="4927600" cy="3695700"/>
          </a:xfrm>
          <a:ln cap="flat"/>
        </p:spPr>
      </p:sp>
      <p:sp>
        <p:nvSpPr>
          <p:cNvPr id="6147" name="Rectangle 3"/>
          <p:cNvSpPr>
            <a:spLocks noGrp="1" noChangeArrowheads="1"/>
          </p:cNvSpPr>
          <p:nvPr>
            <p:ph type="body" idx="1"/>
          </p:nvPr>
        </p:nvSpPr>
        <p:spPr>
          <a:ln/>
        </p:spPr>
        <p:txBody>
          <a:bodyPr/>
          <a:lstStyle/>
          <a:p>
            <a:endParaRPr lang="ja-JP" altLang="ja-JP"/>
          </a:p>
        </p:txBody>
      </p:sp>
    </p:spTree>
    <p:extLst>
      <p:ext uri="{BB962C8B-B14F-4D97-AF65-F5344CB8AC3E}">
        <p14:creationId xmlns:p14="http://schemas.microsoft.com/office/powerpoint/2010/main" val="907429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314450" y="981075"/>
            <a:ext cx="6477000" cy="1143000"/>
          </a:xfrm>
        </p:spPr>
        <p:txBody>
          <a:bodyPr/>
          <a:lstStyle>
            <a:lvl1pPr algn="ctr">
              <a:defRPr/>
            </a:lvl1pPr>
          </a:lstStyle>
          <a:p>
            <a:pPr lvl="0"/>
            <a:r>
              <a:rPr lang="ja-JP" altLang="en-US" noProof="0"/>
              <a:t>マスター タイトルの書式設定</a:t>
            </a:r>
          </a:p>
        </p:txBody>
      </p:sp>
      <p:sp>
        <p:nvSpPr>
          <p:cNvPr id="2051" name="Rectangle 3"/>
          <p:cNvSpPr>
            <a:spLocks noGrp="1" noChangeArrowheads="1"/>
          </p:cNvSpPr>
          <p:nvPr>
            <p:ph type="subTitle" sz="quarter" idx="1"/>
          </p:nvPr>
        </p:nvSpPr>
        <p:spPr>
          <a:xfrm>
            <a:off x="1381859" y="2420941"/>
            <a:ext cx="6380285" cy="3743325"/>
          </a:xfrm>
        </p:spPr>
        <p:txBody>
          <a:bodyPr/>
          <a:lstStyle>
            <a:lvl1pPr marL="0" indent="0" algn="ctr">
              <a:buFontTx/>
              <a:buNone/>
              <a:defRPr/>
            </a:lvl1pPr>
          </a:lstStyle>
          <a:p>
            <a:pPr lvl="0"/>
            <a:r>
              <a:rPr lang="ja-JP" altLang="en-US" noProof="0"/>
              <a:t>マスター サブタイトルの書式設定</a:t>
            </a:r>
          </a:p>
        </p:txBody>
      </p:sp>
      <p:pic>
        <p:nvPicPr>
          <p:cNvPr id="2100"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56378"/>
            <a:ext cx="91440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2"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91440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8995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16615" y="836613"/>
            <a:ext cx="1910862" cy="550386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182567" y="836613"/>
            <a:ext cx="5593373" cy="55038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61215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6006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3"/>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435" y="2906713"/>
            <a:ext cx="7772400" cy="1500187"/>
          </a:xfrm>
        </p:spPr>
        <p:txBody>
          <a:bodyPr anchor="b"/>
          <a:lstStyle>
            <a:lvl1pPr marL="0" indent="0">
              <a:buNone/>
              <a:defRPr sz="2000"/>
            </a:lvl1pPr>
            <a:lvl2pPr marL="457197" indent="0">
              <a:buNone/>
              <a:defRPr sz="1800"/>
            </a:lvl2pPr>
            <a:lvl3pPr marL="914395" indent="0">
              <a:buNone/>
              <a:defRPr sz="1600"/>
            </a:lvl3pPr>
            <a:lvl4pPr marL="1371592" indent="0">
              <a:buNone/>
              <a:defRPr sz="1400"/>
            </a:lvl4pPr>
            <a:lvl5pPr marL="1828789" indent="0">
              <a:buNone/>
              <a:defRPr sz="1400"/>
            </a:lvl5pPr>
            <a:lvl6pPr marL="2285987" indent="0">
              <a:buNone/>
              <a:defRPr sz="1400"/>
            </a:lvl6pPr>
            <a:lvl7pPr marL="2743184" indent="0">
              <a:buNone/>
              <a:defRPr sz="1400"/>
            </a:lvl7pPr>
            <a:lvl8pPr marL="3200381" indent="0">
              <a:buNone/>
              <a:defRPr sz="1400"/>
            </a:lvl8pPr>
            <a:lvl9pPr marL="3657579" indent="0">
              <a:buNone/>
              <a:defRPr sz="1400"/>
            </a:lvl9pPr>
          </a:lstStyle>
          <a:p>
            <a:pPr lvl="0"/>
            <a:r>
              <a:rPr lang="ja-JP" altLang="en-US"/>
              <a:t>マスター テキストの書式設定</a:t>
            </a:r>
          </a:p>
        </p:txBody>
      </p:sp>
    </p:spTree>
    <p:extLst>
      <p:ext uri="{BB962C8B-B14F-4D97-AF65-F5344CB8AC3E}">
        <p14:creationId xmlns:p14="http://schemas.microsoft.com/office/powerpoint/2010/main" val="273311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182567" y="1844675"/>
            <a:ext cx="375138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74628" y="1844675"/>
            <a:ext cx="375285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21883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066" cy="63976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271" y="1535113"/>
            <a:ext cx="4041531" cy="639762"/>
          </a:xfrm>
        </p:spPr>
        <p:txBody>
          <a:bodyPr anchor="b"/>
          <a:lstStyle>
            <a:lvl1pPr marL="0" indent="0">
              <a:buNone/>
              <a:defRPr sz="2400" b="1"/>
            </a:lvl1pPr>
            <a:lvl2pPr marL="457197"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4" indent="0">
              <a:buNone/>
              <a:defRPr sz="1600" b="1"/>
            </a:lvl7pPr>
            <a:lvl8pPr marL="3200381" indent="0">
              <a:buNone/>
              <a:defRPr sz="1600" b="1"/>
            </a:lvl8pPr>
            <a:lvl9pPr marL="3657579"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27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24988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215261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3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435"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538" y="27305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1" y="1435103"/>
            <a:ext cx="3008435" cy="4691063"/>
          </a:xfrm>
        </p:spPr>
        <p:txBody>
          <a:bodyPr/>
          <a:lstStyle>
            <a:lvl1pPr marL="0" indent="0">
              <a:buNone/>
              <a:defRPr sz="1400"/>
            </a:lvl1pPr>
            <a:lvl2pPr marL="457197"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4" indent="0">
              <a:buNone/>
              <a:defRPr sz="900"/>
            </a:lvl7pPr>
            <a:lvl8pPr marL="3200381" indent="0">
              <a:buNone/>
              <a:defRPr sz="900"/>
            </a:lvl8pPr>
            <a:lvl9pPr marL="3657579"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370365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166" y="612775"/>
            <a:ext cx="5486400" cy="4114800"/>
          </a:xfrm>
        </p:spPr>
        <p:txBody>
          <a:bodyPr/>
          <a:lstStyle>
            <a:lvl1pPr marL="0" indent="0">
              <a:buNone/>
              <a:defRPr sz="3200"/>
            </a:lvl1pPr>
            <a:lvl2pPr marL="457197"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4" indent="0">
              <a:buNone/>
              <a:defRPr sz="2000"/>
            </a:lvl7pPr>
            <a:lvl8pPr marL="3200381" indent="0">
              <a:buNone/>
              <a:defRPr sz="2000"/>
            </a:lvl8pPr>
            <a:lvl9pPr marL="3657579" indent="0">
              <a:buNone/>
              <a:defRPr sz="2000"/>
            </a:lvl9pPr>
          </a:lstStyle>
          <a:p>
            <a:r>
              <a:rPr lang="ja-JP" altLang="en-US"/>
              <a:t>アイコンをクリックして図を追加</a:t>
            </a:r>
          </a:p>
        </p:txBody>
      </p:sp>
      <p:sp>
        <p:nvSpPr>
          <p:cNvPr id="4" name="テキスト プレースホルダー 3"/>
          <p:cNvSpPr>
            <a:spLocks noGrp="1"/>
          </p:cNvSpPr>
          <p:nvPr>
            <p:ph type="body" sz="half" idx="2"/>
          </p:nvPr>
        </p:nvSpPr>
        <p:spPr>
          <a:xfrm>
            <a:off x="1792166" y="5367338"/>
            <a:ext cx="5486400" cy="804862"/>
          </a:xfrm>
        </p:spPr>
        <p:txBody>
          <a:bodyPr/>
          <a:lstStyle>
            <a:lvl1pPr marL="0" indent="0">
              <a:buNone/>
              <a:defRPr sz="1400"/>
            </a:lvl1pPr>
            <a:lvl2pPr marL="457197"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4" indent="0">
              <a:buNone/>
              <a:defRPr sz="900"/>
            </a:lvl7pPr>
            <a:lvl8pPr marL="3200381" indent="0">
              <a:buNone/>
              <a:defRPr sz="900"/>
            </a:lvl8pPr>
            <a:lvl9pPr marL="3657579" indent="0">
              <a:buNone/>
              <a:defRPr sz="900"/>
            </a:lvl9pPr>
          </a:lstStyle>
          <a:p>
            <a:pPr lvl="0"/>
            <a:r>
              <a:rPr lang="ja-JP" altLang="en-US"/>
              <a:t>マスター テキストの書式設定</a:t>
            </a:r>
          </a:p>
        </p:txBody>
      </p:sp>
    </p:spTree>
    <p:extLst>
      <p:ext uri="{BB962C8B-B14F-4D97-AF65-F5344CB8AC3E}">
        <p14:creationId xmlns:p14="http://schemas.microsoft.com/office/powerpoint/2010/main" val="250813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body" idx="1"/>
          </p:nvPr>
        </p:nvSpPr>
        <p:spPr bwMode="auto">
          <a:xfrm>
            <a:off x="1182567" y="1844675"/>
            <a:ext cx="764491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title"/>
          </p:nvPr>
        </p:nvSpPr>
        <p:spPr bwMode="auto">
          <a:xfrm>
            <a:off x="1182567" y="836616"/>
            <a:ext cx="7644911"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a:t>マスタ タイトルの書式設定</a:t>
            </a:r>
          </a:p>
        </p:txBody>
      </p:sp>
      <p:pic>
        <p:nvPicPr>
          <p:cNvPr id="1085" name="Picture 6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556378"/>
            <a:ext cx="91440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6" name="Picture 6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639" y="549275"/>
            <a:ext cx="983274"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kumimoji="1" sz="3600">
          <a:solidFill>
            <a:srgbClr val="B2B2B2"/>
          </a:solidFill>
          <a:latin typeface="+mj-lt"/>
          <a:ea typeface="+mj-ea"/>
          <a:cs typeface="+mj-cs"/>
        </a:defRPr>
      </a:lvl1pPr>
      <a:lvl2pPr algn="l" rtl="0" eaLnBrk="1" fontAlgn="base" hangingPunct="1">
        <a:spcBef>
          <a:spcPct val="0"/>
        </a:spcBef>
        <a:spcAft>
          <a:spcPct val="0"/>
        </a:spcAft>
        <a:defRPr kumimoji="1" sz="3600">
          <a:solidFill>
            <a:srgbClr val="B2B2B2"/>
          </a:solidFill>
          <a:latin typeface="Verdana" pitchFamily="34" charset="0"/>
          <a:ea typeface="ＭＳ Ｐゴシック" charset="-128"/>
        </a:defRPr>
      </a:lvl2pPr>
      <a:lvl3pPr algn="l" rtl="0" eaLnBrk="1" fontAlgn="base" hangingPunct="1">
        <a:spcBef>
          <a:spcPct val="0"/>
        </a:spcBef>
        <a:spcAft>
          <a:spcPct val="0"/>
        </a:spcAft>
        <a:defRPr kumimoji="1" sz="3600">
          <a:solidFill>
            <a:srgbClr val="B2B2B2"/>
          </a:solidFill>
          <a:latin typeface="Verdana" pitchFamily="34" charset="0"/>
          <a:ea typeface="ＭＳ Ｐゴシック" charset="-128"/>
        </a:defRPr>
      </a:lvl3pPr>
      <a:lvl4pPr algn="l" rtl="0" eaLnBrk="1" fontAlgn="base" hangingPunct="1">
        <a:spcBef>
          <a:spcPct val="0"/>
        </a:spcBef>
        <a:spcAft>
          <a:spcPct val="0"/>
        </a:spcAft>
        <a:defRPr kumimoji="1" sz="3600">
          <a:solidFill>
            <a:srgbClr val="B2B2B2"/>
          </a:solidFill>
          <a:latin typeface="Verdana" pitchFamily="34" charset="0"/>
          <a:ea typeface="ＭＳ Ｐゴシック" charset="-128"/>
        </a:defRPr>
      </a:lvl4pPr>
      <a:lvl5pPr algn="l" rtl="0" eaLnBrk="1" fontAlgn="base" hangingPunct="1">
        <a:spcBef>
          <a:spcPct val="0"/>
        </a:spcBef>
        <a:spcAft>
          <a:spcPct val="0"/>
        </a:spcAft>
        <a:defRPr kumimoji="1" sz="3600">
          <a:solidFill>
            <a:srgbClr val="B2B2B2"/>
          </a:solidFill>
          <a:latin typeface="Verdana" pitchFamily="34" charset="0"/>
          <a:ea typeface="ＭＳ Ｐゴシック" charset="-128"/>
        </a:defRPr>
      </a:lvl5pPr>
      <a:lvl6pPr marL="457197" algn="l" rtl="0" eaLnBrk="1" fontAlgn="base" hangingPunct="1">
        <a:spcBef>
          <a:spcPct val="0"/>
        </a:spcBef>
        <a:spcAft>
          <a:spcPct val="0"/>
        </a:spcAft>
        <a:defRPr kumimoji="1" sz="3600">
          <a:solidFill>
            <a:srgbClr val="B2B2B2"/>
          </a:solidFill>
          <a:latin typeface="Verdana" pitchFamily="34" charset="0"/>
          <a:ea typeface="ＭＳ Ｐゴシック" charset="-128"/>
        </a:defRPr>
      </a:lvl6pPr>
      <a:lvl7pPr marL="914395" algn="l" rtl="0" eaLnBrk="1" fontAlgn="base" hangingPunct="1">
        <a:spcBef>
          <a:spcPct val="0"/>
        </a:spcBef>
        <a:spcAft>
          <a:spcPct val="0"/>
        </a:spcAft>
        <a:defRPr kumimoji="1" sz="3600">
          <a:solidFill>
            <a:srgbClr val="B2B2B2"/>
          </a:solidFill>
          <a:latin typeface="Verdana" pitchFamily="34" charset="0"/>
          <a:ea typeface="ＭＳ Ｐゴシック" charset="-128"/>
        </a:defRPr>
      </a:lvl7pPr>
      <a:lvl8pPr marL="1371592" algn="l" rtl="0" eaLnBrk="1" fontAlgn="base" hangingPunct="1">
        <a:spcBef>
          <a:spcPct val="0"/>
        </a:spcBef>
        <a:spcAft>
          <a:spcPct val="0"/>
        </a:spcAft>
        <a:defRPr kumimoji="1" sz="3600">
          <a:solidFill>
            <a:srgbClr val="B2B2B2"/>
          </a:solidFill>
          <a:latin typeface="Verdana" pitchFamily="34" charset="0"/>
          <a:ea typeface="ＭＳ Ｐゴシック" charset="-128"/>
        </a:defRPr>
      </a:lvl8pPr>
      <a:lvl9pPr marL="1828789" algn="l" rtl="0" eaLnBrk="1" fontAlgn="base" hangingPunct="1">
        <a:spcBef>
          <a:spcPct val="0"/>
        </a:spcBef>
        <a:spcAft>
          <a:spcPct val="0"/>
        </a:spcAft>
        <a:defRPr kumimoji="1" sz="3600">
          <a:solidFill>
            <a:srgbClr val="B2B2B2"/>
          </a:solidFill>
          <a:latin typeface="Verdana" pitchFamily="34" charset="0"/>
          <a:ea typeface="ＭＳ Ｐゴシック" charset="-128"/>
        </a:defRPr>
      </a:lvl9pPr>
    </p:titleStyle>
    <p:bodyStyle>
      <a:lvl1pPr marL="342898" indent="-342898" algn="l" rtl="0" eaLnBrk="1" fontAlgn="base" hangingPunct="1">
        <a:spcBef>
          <a:spcPct val="20000"/>
        </a:spcBef>
        <a:spcAft>
          <a:spcPct val="0"/>
        </a:spcAft>
        <a:buClr>
          <a:schemeClr val="bg2"/>
        </a:buClr>
        <a:buSzPct val="80000"/>
        <a:buChar char="•"/>
        <a:defRPr kumimoji="1" sz="3200">
          <a:solidFill>
            <a:srgbClr val="B2B2B2"/>
          </a:solidFill>
          <a:latin typeface="+mn-lt"/>
          <a:ea typeface="+mn-ea"/>
          <a:cs typeface="+mn-cs"/>
        </a:defRPr>
      </a:lvl1pPr>
      <a:lvl2pPr marL="742946" indent="-285749" algn="l" rtl="0" eaLnBrk="1" fontAlgn="base" hangingPunct="1">
        <a:spcBef>
          <a:spcPct val="20000"/>
        </a:spcBef>
        <a:spcAft>
          <a:spcPct val="0"/>
        </a:spcAft>
        <a:buClr>
          <a:schemeClr val="bg2"/>
        </a:buClr>
        <a:buSzPct val="80000"/>
        <a:buChar char="•"/>
        <a:defRPr kumimoji="1" sz="2800">
          <a:solidFill>
            <a:srgbClr val="B2B2B2"/>
          </a:solidFill>
          <a:latin typeface="+mn-lt"/>
          <a:ea typeface="+mn-ea"/>
        </a:defRPr>
      </a:lvl2pPr>
      <a:lvl3pPr marL="1142993" indent="-228599" algn="l" rtl="0" eaLnBrk="1" fontAlgn="base" hangingPunct="1">
        <a:spcBef>
          <a:spcPct val="20000"/>
        </a:spcBef>
        <a:spcAft>
          <a:spcPct val="0"/>
        </a:spcAft>
        <a:buClr>
          <a:schemeClr val="bg2"/>
        </a:buClr>
        <a:buSzPct val="80000"/>
        <a:buChar char="•"/>
        <a:defRPr kumimoji="1" sz="2400">
          <a:solidFill>
            <a:srgbClr val="B2B2B2"/>
          </a:solidFill>
          <a:latin typeface="+mn-lt"/>
          <a:ea typeface="+mn-ea"/>
        </a:defRPr>
      </a:lvl3pPr>
      <a:lvl4pPr marL="1600191" indent="-228599" algn="l" rtl="0" eaLnBrk="1" fontAlgn="base" hangingPunct="1">
        <a:spcBef>
          <a:spcPct val="20000"/>
        </a:spcBef>
        <a:spcAft>
          <a:spcPct val="0"/>
        </a:spcAft>
        <a:buClr>
          <a:schemeClr val="bg2"/>
        </a:buClr>
        <a:buSzPct val="80000"/>
        <a:buChar char="•"/>
        <a:defRPr kumimoji="1" sz="2000">
          <a:solidFill>
            <a:srgbClr val="B2B2B2"/>
          </a:solidFill>
          <a:latin typeface="+mn-lt"/>
          <a:ea typeface="+mn-ea"/>
        </a:defRPr>
      </a:lvl4pPr>
      <a:lvl5pPr marL="2057388" indent="-228599" algn="l" rtl="0" eaLnBrk="1" fontAlgn="base" hangingPunct="1">
        <a:spcBef>
          <a:spcPct val="20000"/>
        </a:spcBef>
        <a:spcAft>
          <a:spcPct val="0"/>
        </a:spcAft>
        <a:buClr>
          <a:schemeClr val="bg2"/>
        </a:buClr>
        <a:buSzPct val="80000"/>
        <a:buChar char="•"/>
        <a:defRPr kumimoji="1" sz="2000">
          <a:solidFill>
            <a:srgbClr val="B2B2B2"/>
          </a:solidFill>
          <a:latin typeface="+mn-lt"/>
          <a:ea typeface="+mn-ea"/>
        </a:defRPr>
      </a:lvl5pPr>
      <a:lvl6pPr marL="2514585" indent="-228599" algn="l" rtl="0" eaLnBrk="1" fontAlgn="base" hangingPunct="1">
        <a:spcBef>
          <a:spcPct val="20000"/>
        </a:spcBef>
        <a:spcAft>
          <a:spcPct val="0"/>
        </a:spcAft>
        <a:buClr>
          <a:schemeClr val="bg2"/>
        </a:buClr>
        <a:buSzPct val="80000"/>
        <a:buChar char="•"/>
        <a:defRPr kumimoji="1" sz="2000">
          <a:solidFill>
            <a:srgbClr val="B2B2B2"/>
          </a:solidFill>
          <a:latin typeface="+mn-lt"/>
          <a:ea typeface="+mn-ea"/>
        </a:defRPr>
      </a:lvl6pPr>
      <a:lvl7pPr marL="2971783" indent="-228599" algn="l" rtl="0" eaLnBrk="1" fontAlgn="base" hangingPunct="1">
        <a:spcBef>
          <a:spcPct val="20000"/>
        </a:spcBef>
        <a:spcAft>
          <a:spcPct val="0"/>
        </a:spcAft>
        <a:buClr>
          <a:schemeClr val="bg2"/>
        </a:buClr>
        <a:buSzPct val="80000"/>
        <a:buChar char="•"/>
        <a:defRPr kumimoji="1" sz="2000">
          <a:solidFill>
            <a:srgbClr val="B2B2B2"/>
          </a:solidFill>
          <a:latin typeface="+mn-lt"/>
          <a:ea typeface="+mn-ea"/>
        </a:defRPr>
      </a:lvl7pPr>
      <a:lvl8pPr marL="3428980" indent="-228599" algn="l" rtl="0" eaLnBrk="1" fontAlgn="base" hangingPunct="1">
        <a:spcBef>
          <a:spcPct val="20000"/>
        </a:spcBef>
        <a:spcAft>
          <a:spcPct val="0"/>
        </a:spcAft>
        <a:buClr>
          <a:schemeClr val="bg2"/>
        </a:buClr>
        <a:buSzPct val="80000"/>
        <a:buChar char="•"/>
        <a:defRPr kumimoji="1" sz="2000">
          <a:solidFill>
            <a:srgbClr val="B2B2B2"/>
          </a:solidFill>
          <a:latin typeface="+mn-lt"/>
          <a:ea typeface="+mn-ea"/>
        </a:defRPr>
      </a:lvl8pPr>
      <a:lvl9pPr marL="3886177" indent="-228599" algn="l" rtl="0" eaLnBrk="1" fontAlgn="base" hangingPunct="1">
        <a:spcBef>
          <a:spcPct val="20000"/>
        </a:spcBef>
        <a:spcAft>
          <a:spcPct val="0"/>
        </a:spcAft>
        <a:buClr>
          <a:schemeClr val="bg2"/>
        </a:buClr>
        <a:buSzPct val="80000"/>
        <a:buChar char="•"/>
        <a:defRPr kumimoji="1" sz="2000">
          <a:solidFill>
            <a:srgbClr val="B2B2B2"/>
          </a:solidFill>
          <a:latin typeface="+mn-lt"/>
          <a:ea typeface="+mn-ea"/>
        </a:defRPr>
      </a:lvl9pPr>
    </p:bodyStyle>
    <p:otherStyle>
      <a:defPPr>
        <a:defRPr lang="ja-JP"/>
      </a:defPPr>
      <a:lvl1pPr marL="0" algn="l" defTabSz="914395" rtl="0" eaLnBrk="1" latinLnBrk="0" hangingPunct="1">
        <a:defRPr kumimoji="1" sz="1800" kern="1200">
          <a:solidFill>
            <a:schemeClr val="tx1"/>
          </a:solidFill>
          <a:latin typeface="+mn-lt"/>
          <a:ea typeface="+mn-ea"/>
          <a:cs typeface="+mn-cs"/>
        </a:defRPr>
      </a:lvl1pPr>
      <a:lvl2pPr marL="457197" algn="l" defTabSz="914395" rtl="0" eaLnBrk="1" latinLnBrk="0" hangingPunct="1">
        <a:defRPr kumimoji="1" sz="1800" kern="1200">
          <a:solidFill>
            <a:schemeClr val="tx1"/>
          </a:solidFill>
          <a:latin typeface="+mn-lt"/>
          <a:ea typeface="+mn-ea"/>
          <a:cs typeface="+mn-cs"/>
        </a:defRPr>
      </a:lvl2pPr>
      <a:lvl3pPr marL="914395" algn="l" defTabSz="914395" rtl="0" eaLnBrk="1" latinLnBrk="0" hangingPunct="1">
        <a:defRPr kumimoji="1" sz="1800" kern="1200">
          <a:solidFill>
            <a:schemeClr val="tx1"/>
          </a:solidFill>
          <a:latin typeface="+mn-lt"/>
          <a:ea typeface="+mn-ea"/>
          <a:cs typeface="+mn-cs"/>
        </a:defRPr>
      </a:lvl3pPr>
      <a:lvl4pPr marL="1371592" algn="l" defTabSz="914395" rtl="0" eaLnBrk="1" latinLnBrk="0" hangingPunct="1">
        <a:defRPr kumimoji="1" sz="1800" kern="1200">
          <a:solidFill>
            <a:schemeClr val="tx1"/>
          </a:solidFill>
          <a:latin typeface="+mn-lt"/>
          <a:ea typeface="+mn-ea"/>
          <a:cs typeface="+mn-cs"/>
        </a:defRPr>
      </a:lvl4pPr>
      <a:lvl5pPr marL="1828789" algn="l" defTabSz="914395" rtl="0" eaLnBrk="1" latinLnBrk="0" hangingPunct="1">
        <a:defRPr kumimoji="1" sz="1800" kern="1200">
          <a:solidFill>
            <a:schemeClr val="tx1"/>
          </a:solidFill>
          <a:latin typeface="+mn-lt"/>
          <a:ea typeface="+mn-ea"/>
          <a:cs typeface="+mn-cs"/>
        </a:defRPr>
      </a:lvl5pPr>
      <a:lvl6pPr marL="2285987" algn="l" defTabSz="914395" rtl="0" eaLnBrk="1" latinLnBrk="0" hangingPunct="1">
        <a:defRPr kumimoji="1" sz="1800" kern="1200">
          <a:solidFill>
            <a:schemeClr val="tx1"/>
          </a:solidFill>
          <a:latin typeface="+mn-lt"/>
          <a:ea typeface="+mn-ea"/>
          <a:cs typeface="+mn-cs"/>
        </a:defRPr>
      </a:lvl6pPr>
      <a:lvl7pPr marL="2743184" algn="l" defTabSz="914395" rtl="0" eaLnBrk="1" latinLnBrk="0" hangingPunct="1">
        <a:defRPr kumimoji="1" sz="1800" kern="1200">
          <a:solidFill>
            <a:schemeClr val="tx1"/>
          </a:solidFill>
          <a:latin typeface="+mn-lt"/>
          <a:ea typeface="+mn-ea"/>
          <a:cs typeface="+mn-cs"/>
        </a:defRPr>
      </a:lvl7pPr>
      <a:lvl8pPr marL="3200381" algn="l" defTabSz="914395" rtl="0" eaLnBrk="1" latinLnBrk="0" hangingPunct="1">
        <a:defRPr kumimoji="1" sz="1800" kern="1200">
          <a:solidFill>
            <a:schemeClr val="tx1"/>
          </a:solidFill>
          <a:latin typeface="+mn-lt"/>
          <a:ea typeface="+mn-ea"/>
          <a:cs typeface="+mn-cs"/>
        </a:defRPr>
      </a:lvl8pPr>
      <a:lvl9pPr marL="3657579" algn="l" defTabSz="914395"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jpe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jpe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xml"/><Relationship Id="rId7" Type="http://schemas.openxmlformats.org/officeDocument/2006/relationships/image" Target="../media/image10.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xml"/><Relationship Id="rId7" Type="http://schemas.openxmlformats.org/officeDocument/2006/relationships/image" Target="../media/image1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398E018-58B4-4520-A69B-5A138D95E36F}"/>
              </a:ext>
            </a:extLst>
          </p:cNvPr>
          <p:cNvSpPr txBox="1"/>
          <p:nvPr/>
        </p:nvSpPr>
        <p:spPr>
          <a:xfrm>
            <a:off x="34879" y="1340768"/>
            <a:ext cx="8856983" cy="2185214"/>
          </a:xfrm>
          <a:prstGeom prst="rect">
            <a:avLst/>
          </a:prstGeom>
          <a:noFill/>
        </p:spPr>
        <p:txBody>
          <a:bodyPr wrap="square" rtlCol="0">
            <a:spAutoFit/>
          </a:bodyPr>
          <a:lstStyle/>
          <a:p>
            <a:pPr algn="ctr"/>
            <a:r>
              <a:rPr lang="ja-JP" altLang="en-US" sz="2000" dirty="0">
                <a:solidFill>
                  <a:srgbClr val="4D4D4D"/>
                </a:solidFill>
              </a:rPr>
              <a:t>令和</a:t>
            </a:r>
            <a:r>
              <a:rPr lang="en-US" altLang="ja-JP" sz="2000" dirty="0">
                <a:solidFill>
                  <a:srgbClr val="4D4D4D"/>
                </a:solidFill>
              </a:rPr>
              <a:t>3</a:t>
            </a:r>
            <a:r>
              <a:rPr lang="ja-JP" altLang="en-US" sz="2000" dirty="0">
                <a:solidFill>
                  <a:srgbClr val="4D4D4D"/>
                </a:solidFill>
              </a:rPr>
              <a:t>年度島根県獣医学会</a:t>
            </a:r>
            <a:endParaRPr lang="en-US" altLang="ja-JP" sz="2000" dirty="0">
              <a:solidFill>
                <a:srgbClr val="4D4D4D"/>
              </a:solidFill>
            </a:endParaRPr>
          </a:p>
          <a:p>
            <a:pPr algn="ctr"/>
            <a:r>
              <a:rPr lang="ja-JP" altLang="en-US" sz="2000" dirty="0">
                <a:solidFill>
                  <a:srgbClr val="4D4D4D"/>
                </a:solidFill>
              </a:rPr>
              <a:t>産業動物部門</a:t>
            </a:r>
            <a:endParaRPr lang="en-US" altLang="ja-JP" sz="2000" dirty="0">
              <a:solidFill>
                <a:srgbClr val="4D4D4D"/>
              </a:solidFill>
            </a:endParaRPr>
          </a:p>
          <a:p>
            <a:pPr algn="ctr"/>
            <a:endParaRPr lang="en-US" altLang="ja-JP" sz="3200" dirty="0">
              <a:solidFill>
                <a:srgbClr val="4D4D4D"/>
              </a:solidFill>
            </a:endParaRPr>
          </a:p>
          <a:p>
            <a:pPr algn="ctr"/>
            <a:r>
              <a:rPr lang="ja-JP" altLang="en-US" sz="3200" dirty="0">
                <a:solidFill>
                  <a:srgbClr val="4D4D4D"/>
                </a:solidFill>
              </a:rPr>
              <a:t>注腸</a:t>
            </a:r>
            <a:r>
              <a:rPr lang="en-US" altLang="ja-JP" sz="3200" dirty="0">
                <a:solidFill>
                  <a:srgbClr val="4D4D4D"/>
                </a:solidFill>
              </a:rPr>
              <a:t>X</a:t>
            </a:r>
            <a:r>
              <a:rPr lang="ja-JP" altLang="en-US" sz="3200" dirty="0">
                <a:solidFill>
                  <a:srgbClr val="4D4D4D"/>
                </a:solidFill>
              </a:rPr>
              <a:t>線造影にて先天性結腸閉鎖症と診断し、結腸</a:t>
            </a:r>
            <a:r>
              <a:rPr lang="en-US" altLang="ja-JP" sz="3200" dirty="0">
                <a:solidFill>
                  <a:srgbClr val="4D4D4D"/>
                </a:solidFill>
              </a:rPr>
              <a:t>-</a:t>
            </a:r>
            <a:r>
              <a:rPr lang="ja-JP" altLang="en-US" sz="3200" dirty="0">
                <a:solidFill>
                  <a:srgbClr val="4D4D4D"/>
                </a:solidFill>
              </a:rPr>
              <a:t>直腸バイパス術を実施した新生子牛</a:t>
            </a:r>
            <a:r>
              <a:rPr lang="en-US" altLang="ja-JP" sz="3200" dirty="0">
                <a:solidFill>
                  <a:srgbClr val="4D4D4D"/>
                </a:solidFill>
              </a:rPr>
              <a:t>2</a:t>
            </a:r>
            <a:r>
              <a:rPr lang="ja-JP" altLang="en-US" sz="3200" dirty="0">
                <a:solidFill>
                  <a:srgbClr val="4D4D4D"/>
                </a:solidFill>
              </a:rPr>
              <a:t>例</a:t>
            </a:r>
            <a:endParaRPr lang="en-US" altLang="ja-JP" sz="3200" dirty="0">
              <a:solidFill>
                <a:srgbClr val="4D4D4D"/>
              </a:solidFill>
            </a:endParaRPr>
          </a:p>
        </p:txBody>
      </p:sp>
      <p:sp>
        <p:nvSpPr>
          <p:cNvPr id="7" name="Rectangle 3">
            <a:extLst>
              <a:ext uri="{FF2B5EF4-FFF2-40B4-BE49-F238E27FC236}">
                <a16:creationId xmlns:a16="http://schemas.microsoft.com/office/drawing/2014/main" id="{01F45ACB-FB29-4BCA-A053-ABC0619EF4C3}"/>
              </a:ext>
            </a:extLst>
          </p:cNvPr>
          <p:cNvSpPr>
            <a:spLocks noGrp="1" noChangeArrowheads="1"/>
          </p:cNvSpPr>
          <p:nvPr>
            <p:ph type="subTitle" idx="1"/>
          </p:nvPr>
        </p:nvSpPr>
        <p:spPr>
          <a:xfrm>
            <a:off x="719934" y="3933056"/>
            <a:ext cx="7704137" cy="1752600"/>
          </a:xfrm>
        </p:spPr>
        <p:txBody>
          <a:bodyPr/>
          <a:lstStyle/>
          <a:p>
            <a:pPr algn="ctr" eaLnBrk="1" hangingPunct="1"/>
            <a:r>
              <a:rPr lang="en-US" altLang="zh-TW" sz="2400" dirty="0">
                <a:solidFill>
                  <a:srgbClr val="4D4D4D"/>
                </a:solidFill>
              </a:rPr>
              <a:t>(</a:t>
            </a:r>
            <a:r>
              <a:rPr lang="ja-JP" altLang="en-US" sz="2400" dirty="0">
                <a:solidFill>
                  <a:srgbClr val="4D4D4D"/>
                </a:solidFill>
              </a:rPr>
              <a:t>株</a:t>
            </a:r>
            <a:r>
              <a:rPr lang="en-US" altLang="zh-TW" sz="2400" dirty="0">
                <a:solidFill>
                  <a:srgbClr val="4D4D4D"/>
                </a:solidFill>
              </a:rPr>
              <a:t>)</a:t>
            </a:r>
            <a:r>
              <a:rPr lang="zh-TW" altLang="en-US" sz="2400" dirty="0">
                <a:solidFill>
                  <a:srgbClr val="4D4D4D"/>
                </a:solidFill>
              </a:rPr>
              <a:t>益田大動物診療所</a:t>
            </a:r>
            <a:r>
              <a:rPr lang="ja-JP" altLang="en-US" sz="2400" dirty="0">
                <a:solidFill>
                  <a:srgbClr val="4D4D4D"/>
                </a:solidFill>
              </a:rPr>
              <a:t>　　</a:t>
            </a:r>
            <a:endParaRPr lang="en-US" altLang="ja-JP" sz="2400" dirty="0">
              <a:solidFill>
                <a:srgbClr val="4D4D4D"/>
              </a:solidFill>
            </a:endParaRPr>
          </a:p>
          <a:p>
            <a:pPr algn="ctr" eaLnBrk="1" hangingPunct="1"/>
            <a:r>
              <a:rPr lang="ja-JP" altLang="en-US" sz="2400" dirty="0">
                <a:solidFill>
                  <a:srgbClr val="4D4D4D"/>
                </a:solidFill>
              </a:rPr>
              <a:t>加藤圭介</a:t>
            </a:r>
            <a:r>
              <a:rPr lang="zh-TW" altLang="en-US" sz="2400" dirty="0">
                <a:solidFill>
                  <a:srgbClr val="4D4D4D"/>
                </a:solidFill>
              </a:rPr>
              <a:t>、</a:t>
            </a:r>
            <a:r>
              <a:rPr lang="ja-JP" altLang="en-US" sz="2400" dirty="0">
                <a:solidFill>
                  <a:srgbClr val="4D4D4D"/>
                </a:solidFill>
              </a:rPr>
              <a:t>高橋海秀、永吉夢輝、伊藤容平、山本哲也</a:t>
            </a:r>
            <a:endParaRPr lang="en-US" altLang="ja-JP" sz="2400" dirty="0">
              <a:solidFill>
                <a:srgbClr val="4D4D4D"/>
              </a:solidFill>
            </a:endParaRPr>
          </a:p>
          <a:p>
            <a:pPr algn="ctr" eaLnBrk="1" hangingPunct="1"/>
            <a:r>
              <a:rPr lang="ja-JP" altLang="en-US" sz="2400" dirty="0">
                <a:solidFill>
                  <a:srgbClr val="4D4D4D"/>
                </a:solidFill>
              </a:rPr>
              <a:t>原知也、足立全、</a:t>
            </a:r>
            <a:r>
              <a:rPr lang="zh-TW" altLang="en-US" sz="2400" dirty="0">
                <a:solidFill>
                  <a:srgbClr val="4D4D4D"/>
                </a:solidFill>
              </a:rPr>
              <a:t>岸本昌也、加藤大介</a:t>
            </a:r>
            <a:endParaRPr lang="en-US" altLang="zh-TW" sz="2400" dirty="0">
              <a:solidFill>
                <a:srgbClr val="4D4D4D"/>
              </a:solidFill>
            </a:endParaRPr>
          </a:p>
          <a:p>
            <a:pPr algn="ctr" eaLnBrk="1" hangingPunct="1"/>
            <a:endParaRPr lang="en-US" altLang="ja-JP" sz="2400" dirty="0">
              <a:solidFill>
                <a:srgbClr val="4D4D4D"/>
              </a:solidFill>
            </a:endParaRPr>
          </a:p>
          <a:p>
            <a:pPr algn="ctr" eaLnBrk="1" hangingPunct="1"/>
            <a:endParaRPr lang="zh-TW" altLang="en-US" sz="2400" dirty="0">
              <a:solidFill>
                <a:srgbClr val="4D4D4D"/>
              </a:solidFill>
            </a:endParaRPr>
          </a:p>
          <a:p>
            <a:pPr algn="ctr" eaLnBrk="1" hangingPunct="1"/>
            <a:endParaRPr lang="ja-JP" altLang="ja-JP" sz="2400" dirty="0"/>
          </a:p>
        </p:txBody>
      </p:sp>
      <p:grpSp>
        <p:nvGrpSpPr>
          <p:cNvPr id="4" name="グループ化 5">
            <a:extLst>
              <a:ext uri="{FF2B5EF4-FFF2-40B4-BE49-F238E27FC236}">
                <a16:creationId xmlns:a16="http://schemas.microsoft.com/office/drawing/2014/main" id="{E8D41823-D06E-401E-B9CD-5B3507D44B18}"/>
              </a:ext>
            </a:extLst>
          </p:cNvPr>
          <p:cNvGrpSpPr>
            <a:grpSpLocks/>
          </p:cNvGrpSpPr>
          <p:nvPr/>
        </p:nvGrpSpPr>
        <p:grpSpPr bwMode="auto">
          <a:xfrm>
            <a:off x="6223000" y="5777557"/>
            <a:ext cx="2921000" cy="842962"/>
            <a:chOff x="6188773" y="5970703"/>
            <a:chExt cx="2919731" cy="842847"/>
          </a:xfrm>
        </p:grpSpPr>
        <p:pic>
          <p:nvPicPr>
            <p:cNvPr id="5" name="Picture 14" descr="image_01_cow">
              <a:extLst>
                <a:ext uri="{FF2B5EF4-FFF2-40B4-BE49-F238E27FC236}">
                  <a16:creationId xmlns:a16="http://schemas.microsoft.com/office/drawing/2014/main" id="{112D4502-E49E-4118-B2C0-574B93F98B5E}"/>
                </a:ext>
              </a:extLst>
            </p:cNvPr>
            <p:cNvPicPr>
              <a:picLocks noChangeAspect="1" noChangeArrowheads="1"/>
            </p:cNvPicPr>
            <p:nvPr/>
          </p:nvPicPr>
          <p:blipFill>
            <a:blip r:embed="rId6"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5">
              <a:extLst>
                <a:ext uri="{FF2B5EF4-FFF2-40B4-BE49-F238E27FC236}">
                  <a16:creationId xmlns:a16="http://schemas.microsoft.com/office/drawing/2014/main" id="{331C912B-A5D9-4660-B1E6-DE72FDC38B94}"/>
                </a:ext>
              </a:extLst>
            </p:cNvPr>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株</a:t>
              </a: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益田大動物診療所</a:t>
              </a:r>
            </a:p>
          </p:txBody>
        </p:sp>
      </p:grpSp>
      <p:pic>
        <p:nvPicPr>
          <p:cNvPr id="10" name="オーディオ 9">
            <a:hlinkClick r:id="" action="ppaction://media"/>
            <a:extLst>
              <a:ext uri="{FF2B5EF4-FFF2-40B4-BE49-F238E27FC236}">
                <a16:creationId xmlns:a16="http://schemas.microsoft.com/office/drawing/2014/main" id="{539166A1-7E7A-4F14-BFBE-2776DAC854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926"/>
    </mc:Choice>
    <mc:Fallback>
      <p:transition spd="slow" advTm="1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80" x="6292850" y="54895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5"/>
          <p:cNvGrpSpPr>
            <a:grpSpLocks/>
          </p:cNvGrpSpPr>
          <p:nvPr/>
        </p:nvGrpSpPr>
        <p:grpSpPr bwMode="auto">
          <a:xfrm>
            <a:off x="6223000" y="5777557"/>
            <a:ext cx="2921000" cy="842962"/>
            <a:chOff x="6188773" y="5970703"/>
            <a:chExt cx="2919731" cy="842847"/>
          </a:xfrm>
        </p:grpSpPr>
        <p:pic>
          <p:nvPicPr>
            <p:cNvPr id="13"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15" name="テキスト ボックス 14">
            <a:extLst>
              <a:ext uri="{FF2B5EF4-FFF2-40B4-BE49-F238E27FC236}">
                <a16:creationId xmlns:a16="http://schemas.microsoft.com/office/drawing/2014/main" id="{23ED0969-89E5-4917-9512-88CEED4BF03A}"/>
              </a:ext>
            </a:extLst>
          </p:cNvPr>
          <p:cNvSpPr txBox="1"/>
          <p:nvPr/>
        </p:nvSpPr>
        <p:spPr>
          <a:xfrm>
            <a:off x="2915815" y="332656"/>
            <a:ext cx="3859185" cy="523220"/>
          </a:xfrm>
          <a:prstGeom prst="rect">
            <a:avLst/>
          </a:prstGeom>
          <a:noFill/>
        </p:spPr>
        <p:txBody>
          <a:bodyPr wrap="square" rtlCol="0">
            <a:spAutoFit/>
          </a:bodyPr>
          <a:lstStyle/>
          <a:p>
            <a:r>
              <a:rPr lang="ja-JP" altLang="en-US" sz="2800" u="sng" dirty="0">
                <a:solidFill>
                  <a:srgbClr val="4D4D4D"/>
                </a:solidFill>
              </a:rPr>
              <a:t>直腸</a:t>
            </a:r>
            <a:r>
              <a:rPr lang="en-US" altLang="ja-JP" sz="2800" u="sng" dirty="0">
                <a:solidFill>
                  <a:srgbClr val="4D4D4D"/>
                </a:solidFill>
              </a:rPr>
              <a:t>-</a:t>
            </a:r>
            <a:r>
              <a:rPr lang="ja-JP" altLang="en-US" sz="2800" u="sng" dirty="0">
                <a:solidFill>
                  <a:srgbClr val="4D4D4D"/>
                </a:solidFill>
              </a:rPr>
              <a:t>結腸バイパス術②</a:t>
            </a:r>
            <a:endParaRPr lang="en-US" altLang="ja-JP" sz="2800" u="sng" dirty="0">
              <a:solidFill>
                <a:srgbClr val="4D4D4D"/>
              </a:solidFill>
            </a:endParaRPr>
          </a:p>
        </p:txBody>
      </p:sp>
      <p:sp>
        <p:nvSpPr>
          <p:cNvPr id="8" name="テキスト ボックス 7">
            <a:extLst>
              <a:ext uri="{FF2B5EF4-FFF2-40B4-BE49-F238E27FC236}">
                <a16:creationId xmlns:a16="http://schemas.microsoft.com/office/drawing/2014/main" id="{25479A3E-EE1F-4180-992C-3CA35A43D597}"/>
              </a:ext>
            </a:extLst>
          </p:cNvPr>
          <p:cNvSpPr txBox="1"/>
          <p:nvPr/>
        </p:nvSpPr>
        <p:spPr>
          <a:xfrm>
            <a:off x="-22842" y="1323899"/>
            <a:ext cx="3600400" cy="276999"/>
          </a:xfrm>
          <a:prstGeom prst="rect">
            <a:avLst/>
          </a:prstGeom>
          <a:noFill/>
        </p:spPr>
        <p:txBody>
          <a:bodyPr wrap="square" rtlCol="0">
            <a:spAutoFit/>
          </a:bodyPr>
          <a:lstStyle/>
          <a:p>
            <a:r>
              <a:rPr lang="ja-JP" altLang="en-US" sz="1200" dirty="0"/>
              <a:t>④</a:t>
            </a:r>
            <a:endParaRPr kumimoji="1" lang="ja-JP" altLang="en-US" sz="1200" dirty="0"/>
          </a:p>
        </p:txBody>
      </p:sp>
      <p:sp>
        <p:nvSpPr>
          <p:cNvPr id="16" name="テキスト ボックス 15">
            <a:extLst>
              <a:ext uri="{FF2B5EF4-FFF2-40B4-BE49-F238E27FC236}">
                <a16:creationId xmlns:a16="http://schemas.microsoft.com/office/drawing/2014/main" id="{B4E3CF31-8491-4837-89A7-EEC392B9BF7D}"/>
              </a:ext>
            </a:extLst>
          </p:cNvPr>
          <p:cNvSpPr txBox="1"/>
          <p:nvPr/>
        </p:nvSpPr>
        <p:spPr>
          <a:xfrm>
            <a:off x="3097922" y="1338970"/>
            <a:ext cx="3600400" cy="276999"/>
          </a:xfrm>
          <a:prstGeom prst="rect">
            <a:avLst/>
          </a:prstGeom>
          <a:noFill/>
        </p:spPr>
        <p:txBody>
          <a:bodyPr wrap="square" rtlCol="0">
            <a:spAutoFit/>
          </a:bodyPr>
          <a:lstStyle/>
          <a:p>
            <a:r>
              <a:rPr lang="ja-JP" altLang="en-US" sz="1200" dirty="0"/>
              <a:t>⑤</a:t>
            </a:r>
            <a:endParaRPr kumimoji="1" lang="ja-JP" altLang="en-US" sz="1200" dirty="0"/>
          </a:p>
        </p:txBody>
      </p:sp>
      <p:sp>
        <p:nvSpPr>
          <p:cNvPr id="17" name="テキスト ボックス 16">
            <a:extLst>
              <a:ext uri="{FF2B5EF4-FFF2-40B4-BE49-F238E27FC236}">
                <a16:creationId xmlns:a16="http://schemas.microsoft.com/office/drawing/2014/main" id="{C2421EB4-3467-453F-96F4-AC7B080964A7}"/>
              </a:ext>
            </a:extLst>
          </p:cNvPr>
          <p:cNvSpPr txBox="1"/>
          <p:nvPr/>
        </p:nvSpPr>
        <p:spPr>
          <a:xfrm>
            <a:off x="6027318" y="1369780"/>
            <a:ext cx="3600400" cy="276999"/>
          </a:xfrm>
          <a:prstGeom prst="rect">
            <a:avLst/>
          </a:prstGeom>
          <a:noFill/>
        </p:spPr>
        <p:txBody>
          <a:bodyPr wrap="square" rtlCol="0">
            <a:spAutoFit/>
          </a:bodyPr>
          <a:lstStyle/>
          <a:p>
            <a:r>
              <a:rPr kumimoji="1" lang="ja-JP" altLang="en-US" sz="1200" dirty="0"/>
              <a:t>⑥</a:t>
            </a:r>
          </a:p>
        </p:txBody>
      </p:sp>
      <p:sp>
        <p:nvSpPr>
          <p:cNvPr id="11" name="四角形: 角を丸くする 10">
            <a:extLst>
              <a:ext uri="{FF2B5EF4-FFF2-40B4-BE49-F238E27FC236}">
                <a16:creationId xmlns:a16="http://schemas.microsoft.com/office/drawing/2014/main" id="{BFB3EA06-1833-4CC4-BCE2-68F00E52A72D}"/>
              </a:ext>
            </a:extLst>
          </p:cNvPr>
          <p:cNvSpPr/>
          <p:nvPr/>
        </p:nvSpPr>
        <p:spPr bwMode="auto">
          <a:xfrm>
            <a:off x="111874" y="4280152"/>
            <a:ext cx="8779988" cy="1512168"/>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④</a:t>
            </a:r>
            <a:r>
              <a:rPr kumimoji="1" lang="ja-JP" altLang="en-US" sz="1800" b="0" i="0" u="none" strike="noStrike" cap="none" normalizeH="0" baseline="0" dirty="0">
                <a:ln>
                  <a:noFill/>
                </a:ln>
                <a:solidFill>
                  <a:schemeClr val="tx1"/>
                </a:solidFill>
                <a:effectLst/>
                <a:latin typeface="Arial" charset="0"/>
                <a:ea typeface="ＭＳ Ｐゴシック" charset="-128"/>
              </a:rPr>
              <a:t>低形成となった直腸の確認</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⑤結腸遠位部を確認</a:t>
            </a:r>
            <a:r>
              <a:rPr lang="en-US" altLang="ja-JP" dirty="0">
                <a:solidFill>
                  <a:schemeClr val="tx1"/>
                </a:solidFill>
                <a:latin typeface="Arial" charset="0"/>
                <a:ea typeface="ＭＳ Ｐゴシック" charset="-128"/>
              </a:rPr>
              <a:t>(</a:t>
            </a:r>
            <a:r>
              <a:rPr lang="ja-JP" altLang="en-US" dirty="0">
                <a:solidFill>
                  <a:schemeClr val="tx1"/>
                </a:solidFill>
                <a:latin typeface="Arial" charset="0"/>
                <a:ea typeface="ＭＳ Ｐゴシック" charset="-128"/>
              </a:rPr>
              <a:t>盲端は腹腔内に入り込んでおり、盲端同士の吻合は困難と判断</a:t>
            </a:r>
            <a:r>
              <a:rPr lang="en-US" altLang="ja-JP" dirty="0">
                <a:solidFill>
                  <a:schemeClr val="tx1"/>
                </a:solidFill>
                <a:latin typeface="Arial" charset="0"/>
                <a:ea typeface="ＭＳ Ｐゴシック" charset="-128"/>
              </a:rPr>
              <a:t>)</a:t>
            </a: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⑥結腸近位盲端部を約</a:t>
            </a:r>
            <a:r>
              <a:rPr lang="en-US" altLang="ja-JP" dirty="0">
                <a:solidFill>
                  <a:schemeClr val="tx1"/>
                </a:solidFill>
                <a:latin typeface="Arial" charset="0"/>
                <a:ea typeface="ＭＳ Ｐゴシック" charset="-128"/>
              </a:rPr>
              <a:t>5㎝</a:t>
            </a:r>
            <a:r>
              <a:rPr lang="ja-JP" altLang="en-US" dirty="0">
                <a:solidFill>
                  <a:schemeClr val="tx1"/>
                </a:solidFill>
                <a:latin typeface="Arial" charset="0"/>
                <a:ea typeface="ＭＳ Ｐゴシック" charset="-128"/>
              </a:rPr>
              <a:t>切開し、餅状の内容物を除去し、切開部を洗浄</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pic>
        <p:nvPicPr>
          <p:cNvPr id="4" name="図 3">
            <a:extLst>
              <a:ext uri="{FF2B5EF4-FFF2-40B4-BE49-F238E27FC236}">
                <a16:creationId xmlns:a16="http://schemas.microsoft.com/office/drawing/2014/main" id="{B769FAF4-9C11-48A0-9939-D714FA34C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33" y="1649574"/>
            <a:ext cx="3092807" cy="2374849"/>
          </a:xfrm>
          <a:prstGeom prst="rect">
            <a:avLst/>
          </a:prstGeom>
        </p:spPr>
      </p:pic>
      <p:pic>
        <p:nvPicPr>
          <p:cNvPr id="9" name="図 8">
            <a:extLst>
              <a:ext uri="{FF2B5EF4-FFF2-40B4-BE49-F238E27FC236}">
                <a16:creationId xmlns:a16="http://schemas.microsoft.com/office/drawing/2014/main" id="{425C5DC7-EF14-4C79-B8A0-F82650423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3439" y="1647003"/>
            <a:ext cx="3036397" cy="2377419"/>
          </a:xfrm>
          <a:prstGeom prst="rect">
            <a:avLst/>
          </a:prstGeom>
        </p:spPr>
      </p:pic>
      <p:pic>
        <p:nvPicPr>
          <p:cNvPr id="18" name="図 17">
            <a:extLst>
              <a:ext uri="{FF2B5EF4-FFF2-40B4-BE49-F238E27FC236}">
                <a16:creationId xmlns:a16="http://schemas.microsoft.com/office/drawing/2014/main" id="{2E8BA2E6-A942-407F-BC80-710EA4B080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4601" y="1647004"/>
            <a:ext cx="2866077" cy="2377419"/>
          </a:xfrm>
          <a:prstGeom prst="rect">
            <a:avLst/>
          </a:prstGeom>
        </p:spPr>
      </p:pic>
      <p:pic>
        <p:nvPicPr>
          <p:cNvPr id="3" name="オーディオ 2">
            <a:hlinkClick r:id="" action="ppaction://media"/>
            <a:extLst>
              <a:ext uri="{FF2B5EF4-FFF2-40B4-BE49-F238E27FC236}">
                <a16:creationId xmlns:a16="http://schemas.microsoft.com/office/drawing/2014/main" id="{4634E80F-BECF-4C6D-978B-CB009C9C4E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71957744"/>
      </p:ext>
    </p:extLst>
  </p:cSld>
  <p:clrMapOvr>
    <a:masterClrMapping/>
  </p:clrMapOvr>
  <mc:AlternateContent xmlns:mc="http://schemas.openxmlformats.org/markup-compatibility/2006">
    <mc:Choice xmlns:p14="http://schemas.microsoft.com/office/powerpoint/2010/main" Requires="p14">
      <p:transition spd="slow" p14:dur="2000" advTm="18387"/>
    </mc:Choice>
    <mc:Fallback>
      <p:transition spd="slow" advTm="1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291" x="5964238" y="3894138"/>
          <p14:tracePt t="14298" x="5964238" y="3944938"/>
          <p14:tracePt t="14305" x="5964238" y="3994150"/>
          <p14:tracePt t="14321" x="5954713" y="4076700"/>
          <p14:tracePt t="14337" x="5946775" y="4159250"/>
          <p14:tracePt t="14354" x="5932488" y="4222750"/>
          <p14:tracePt t="14371" x="5881688" y="4313238"/>
          <p14:tracePt t="14404" x="5745163" y="4446588"/>
          <p14:tracePt t="14437" x="5462588" y="4514850"/>
          <p14:tracePt t="14471" x="5284788" y="4400550"/>
          <p14:tracePt t="14487" x="5243513" y="4327525"/>
          <p14:tracePt t="14504" x="5238750" y="4227513"/>
          <p14:tracePt t="14521" x="5243513" y="4154488"/>
          <p14:tracePt t="14537" x="5248275" y="4140200"/>
          <p14:tracePt t="14554" x="5248275" y="4135438"/>
          <p14:tracePt t="14571" x="5275263" y="4117975"/>
          <p14:tracePt t="14587" x="5357813" y="4071938"/>
          <p14:tracePt t="14604" x="5526088" y="4021138"/>
          <p14:tracePt t="14621" x="5659438" y="3989388"/>
          <p14:tracePt t="14637" x="5932488" y="3976688"/>
          <p14:tracePt t="14654" x="6119813" y="3984625"/>
          <p14:tracePt t="14671" x="6288088" y="4008438"/>
          <p14:tracePt t="14687" x="6480175" y="4030663"/>
          <p14:tracePt t="14704" x="6684963" y="4057650"/>
          <p14:tracePt t="14721" x="6804025" y="4067175"/>
          <p14:tracePt t="14737" x="6918325" y="4067175"/>
          <p14:tracePt t="14754" x="6954838" y="4076700"/>
          <p14:tracePt t="14771" x="6986588" y="4089400"/>
          <p14:tracePt t="14787" x="7008813" y="4113213"/>
          <p14:tracePt t="14804" x="7013575" y="4159250"/>
          <p14:tracePt t="14821" x="6994525" y="4227513"/>
          <p14:tracePt t="14837" x="6913563" y="4295775"/>
          <p14:tracePt t="14854" x="6772275" y="4286250"/>
          <p14:tracePt t="14871" x="6602413" y="4071938"/>
          <p14:tracePt t="14887" x="6434138" y="3538538"/>
          <p14:tracePt t="14904" x="6361113" y="2941638"/>
          <p14:tracePt t="14921" x="6388100" y="2671763"/>
          <p14:tracePt t="14937" x="6419850" y="2576513"/>
          <p14:tracePt t="14954" x="6553200" y="2420938"/>
          <p14:tracePt t="14971" x="6704013" y="2357438"/>
          <p14:tracePt t="14987" x="6811963" y="2339975"/>
          <p14:tracePt t="15004" x="6986588" y="2352675"/>
          <p14:tracePt t="15021" x="7140575" y="2408238"/>
          <p14:tracePt t="15037" x="7254875" y="2457450"/>
          <p14:tracePt t="15054" x="7342188" y="2525713"/>
          <p14:tracePt t="15071" x="7396163" y="2603500"/>
          <p14:tracePt t="15087" x="7442200" y="2676525"/>
          <p14:tracePt t="15104" x="7469188" y="2768600"/>
          <p14:tracePt t="15121" x="7451725" y="2832100"/>
          <p14:tracePt t="15137" x="7415213" y="2905125"/>
          <p14:tracePt t="15154" x="7386638" y="2941638"/>
          <p14:tracePt t="15171" x="7318375" y="2978150"/>
          <p14:tracePt t="15187" x="7208838" y="2986088"/>
          <p14:tracePt t="15204" x="7113588" y="2941638"/>
          <p14:tracePt t="15221" x="7031038" y="2863850"/>
          <p14:tracePt t="15237" x="6981825" y="2786063"/>
          <p14:tracePt t="15254" x="6958013" y="2695575"/>
          <p14:tracePt t="15271" x="6986588" y="2586038"/>
          <p14:tracePt t="15287" x="7035800" y="2530475"/>
          <p14:tracePt t="15304" x="7140575" y="2457450"/>
          <p14:tracePt t="15321" x="7346950" y="2389188"/>
          <p14:tracePt t="15337" x="7454900" y="2393950"/>
          <p14:tracePt t="15354" x="7551738" y="2411413"/>
          <p14:tracePt t="15371" x="7561263" y="2411413"/>
          <p14:tracePt t="15387" x="7948613" y="2676525"/>
          <p14:tracePt t="15421" x="8043863" y="2859088"/>
          <p14:tracePt t="15437" x="8058150" y="2946400"/>
          <p14:tracePt t="15454" x="8053388" y="3032125"/>
          <p14:tracePt t="15471" x="7956550" y="3173413"/>
          <p14:tracePt t="15487" x="7870825" y="3260725"/>
          <p14:tracePt t="15504" x="7729538" y="3324225"/>
          <p14:tracePt t="15521" x="7469188" y="3278188"/>
          <p14:tracePt t="15537" x="7296150" y="3192463"/>
          <p14:tracePt t="15554" x="7218363" y="3155950"/>
          <p14:tracePt t="15571" x="7164388" y="3114675"/>
          <p14:tracePt t="15587" x="7091363" y="3036888"/>
          <p14:tracePt t="15604" x="7054850" y="3000375"/>
          <p14:tracePt t="15621" x="7045325" y="2963863"/>
          <p14:tracePt t="15637" x="7045325" y="2873375"/>
          <p14:tracePt t="15654" x="7077075" y="2768600"/>
          <p14:tracePt t="15671" x="7113588" y="2676525"/>
          <p14:tracePt t="15687" x="7191375" y="2530475"/>
          <p14:tracePt t="15704" x="7240588" y="2462213"/>
          <p14:tracePt t="15721" x="7313613" y="2408238"/>
          <p14:tracePt t="15737" x="7410450" y="2384425"/>
          <p14:tracePt t="15754" x="7454900" y="2398713"/>
          <p14:tracePt t="15771" x="7496175" y="2430463"/>
          <p14:tracePt t="15787" x="7646988" y="2598738"/>
          <p14:tracePt t="15804" x="7683500" y="2667000"/>
          <p14:tracePt t="15821" x="7710488" y="2763838"/>
          <p14:tracePt t="15837" x="7724775" y="2836863"/>
          <p14:tracePt t="15854" x="7729538" y="2909888"/>
          <p14:tracePt t="15871" x="7729538" y="2959100"/>
          <p14:tracePt t="15888" x="7715250" y="3022600"/>
          <p14:tracePt t="15904" x="7629525" y="3109913"/>
          <p14:tracePt t="15921" x="7542213" y="3168650"/>
          <p14:tracePt t="15937" x="7478713" y="3200400"/>
          <p14:tracePt t="15954" x="7350125" y="3219450"/>
          <p14:tracePt t="15971" x="7291388" y="3219450"/>
          <p14:tracePt t="15987" x="7259638" y="3214688"/>
          <p14:tracePt t="16004" x="7213600" y="3178175"/>
          <p14:tracePt t="16021" x="7154863" y="3100388"/>
          <p14:tracePt t="16037" x="7099300" y="2973388"/>
          <p14:tracePt t="16054" x="7081838" y="2803525"/>
          <p14:tracePt t="16071" x="7086600" y="2695575"/>
          <p14:tracePt t="16087" x="7113588" y="2630488"/>
          <p14:tracePt t="16104" x="7164388" y="2554288"/>
          <p14:tracePt t="16121" x="7196138" y="2517775"/>
          <p14:tracePt t="16137" x="7259638" y="2471738"/>
          <p14:tracePt t="16154" x="7350125" y="2452688"/>
          <p14:tracePt t="16171" x="7432675" y="2447925"/>
          <p14:tracePt t="16187" x="7496175" y="2462213"/>
          <p14:tracePt t="16204" x="7597775" y="2493963"/>
          <p14:tracePt t="16221" x="7656513" y="2513013"/>
          <p14:tracePt t="16237" x="7666038" y="2517775"/>
          <p14:tracePt t="16254" x="7693025" y="2530475"/>
          <p14:tracePt t="16271" x="7702550" y="2544763"/>
          <p14:tracePt t="16288" x="7705725" y="2544763"/>
          <p14:tracePt t="16304" x="7724775" y="2566988"/>
          <p14:tracePt t="16321" x="7739063" y="2593975"/>
          <p14:tracePt t="16337" x="7747000" y="2613025"/>
          <p14:tracePt t="16354" x="7756525" y="2644775"/>
          <p14:tracePt t="16371" x="7761288" y="2698750"/>
          <p14:tracePt t="16387" x="7761288" y="2749550"/>
          <p14:tracePt t="16404" x="7761288" y="2817813"/>
          <p14:tracePt t="16421" x="7747000" y="2922588"/>
          <p14:tracePt t="16437" x="7739063" y="2978150"/>
          <p14:tracePt t="16454" x="7724775" y="3017838"/>
          <p14:tracePt t="16471" x="7710488" y="3059113"/>
          <p14:tracePt t="16487" x="7693025" y="3109913"/>
          <p14:tracePt t="16504" x="7673975" y="3160713"/>
          <p14:tracePt t="16521" x="7632700" y="3228975"/>
          <p14:tracePt t="16537" x="7593013" y="3273425"/>
          <p14:tracePt t="16554" x="7546975" y="3309938"/>
          <p14:tracePt t="16571" x="7527925" y="3333750"/>
          <p14:tracePt t="16587" x="7505700" y="3346450"/>
          <p14:tracePt t="16604" x="7491413" y="3346450"/>
          <p14:tracePt t="16621" x="7473950" y="3346450"/>
          <p14:tracePt t="16637" x="7446963" y="3341688"/>
          <p14:tracePt t="16654" x="7432675" y="33416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5"/>
          <p:cNvGrpSpPr>
            <a:grpSpLocks/>
          </p:cNvGrpSpPr>
          <p:nvPr/>
        </p:nvGrpSpPr>
        <p:grpSpPr bwMode="auto">
          <a:xfrm>
            <a:off x="6223000" y="5777557"/>
            <a:ext cx="2921000" cy="842962"/>
            <a:chOff x="6188773" y="5970703"/>
            <a:chExt cx="2919731" cy="842847"/>
          </a:xfrm>
        </p:grpSpPr>
        <p:pic>
          <p:nvPicPr>
            <p:cNvPr id="13"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15" name="テキスト ボックス 14">
            <a:extLst>
              <a:ext uri="{FF2B5EF4-FFF2-40B4-BE49-F238E27FC236}">
                <a16:creationId xmlns:a16="http://schemas.microsoft.com/office/drawing/2014/main" id="{23ED0969-89E5-4917-9512-88CEED4BF03A}"/>
              </a:ext>
            </a:extLst>
          </p:cNvPr>
          <p:cNvSpPr txBox="1"/>
          <p:nvPr/>
        </p:nvSpPr>
        <p:spPr>
          <a:xfrm>
            <a:off x="2915815" y="332656"/>
            <a:ext cx="3859185" cy="523220"/>
          </a:xfrm>
          <a:prstGeom prst="rect">
            <a:avLst/>
          </a:prstGeom>
          <a:noFill/>
        </p:spPr>
        <p:txBody>
          <a:bodyPr wrap="square" rtlCol="0">
            <a:spAutoFit/>
          </a:bodyPr>
          <a:lstStyle/>
          <a:p>
            <a:r>
              <a:rPr lang="ja-JP" altLang="en-US" sz="2800" u="sng" dirty="0">
                <a:solidFill>
                  <a:srgbClr val="4D4D4D"/>
                </a:solidFill>
              </a:rPr>
              <a:t>直腸</a:t>
            </a:r>
            <a:r>
              <a:rPr lang="en-US" altLang="ja-JP" sz="2800" u="sng" dirty="0">
                <a:solidFill>
                  <a:srgbClr val="4D4D4D"/>
                </a:solidFill>
              </a:rPr>
              <a:t>-</a:t>
            </a:r>
            <a:r>
              <a:rPr lang="ja-JP" altLang="en-US" sz="2800" u="sng" dirty="0">
                <a:solidFill>
                  <a:srgbClr val="4D4D4D"/>
                </a:solidFill>
              </a:rPr>
              <a:t>結腸バイパス術③</a:t>
            </a:r>
            <a:endParaRPr lang="en-US" altLang="ja-JP" sz="2800" u="sng" dirty="0">
              <a:solidFill>
                <a:srgbClr val="4D4D4D"/>
              </a:solidFill>
            </a:endParaRPr>
          </a:p>
        </p:txBody>
      </p:sp>
      <p:sp>
        <p:nvSpPr>
          <p:cNvPr id="8" name="テキスト ボックス 7">
            <a:extLst>
              <a:ext uri="{FF2B5EF4-FFF2-40B4-BE49-F238E27FC236}">
                <a16:creationId xmlns:a16="http://schemas.microsoft.com/office/drawing/2014/main" id="{25479A3E-EE1F-4180-992C-3CA35A43D597}"/>
              </a:ext>
            </a:extLst>
          </p:cNvPr>
          <p:cNvSpPr txBox="1"/>
          <p:nvPr/>
        </p:nvSpPr>
        <p:spPr>
          <a:xfrm>
            <a:off x="6117" y="1108162"/>
            <a:ext cx="3600400" cy="276999"/>
          </a:xfrm>
          <a:prstGeom prst="rect">
            <a:avLst/>
          </a:prstGeom>
          <a:noFill/>
        </p:spPr>
        <p:txBody>
          <a:bodyPr wrap="square" rtlCol="0">
            <a:spAutoFit/>
          </a:bodyPr>
          <a:lstStyle/>
          <a:p>
            <a:r>
              <a:rPr kumimoji="1" lang="ja-JP" altLang="en-US" sz="1200" dirty="0"/>
              <a:t>⑦</a:t>
            </a:r>
          </a:p>
        </p:txBody>
      </p:sp>
      <p:sp>
        <p:nvSpPr>
          <p:cNvPr id="16" name="テキスト ボックス 15">
            <a:extLst>
              <a:ext uri="{FF2B5EF4-FFF2-40B4-BE49-F238E27FC236}">
                <a16:creationId xmlns:a16="http://schemas.microsoft.com/office/drawing/2014/main" id="{B4E3CF31-8491-4837-89A7-EEC392B9BF7D}"/>
              </a:ext>
            </a:extLst>
          </p:cNvPr>
          <p:cNvSpPr txBox="1"/>
          <p:nvPr/>
        </p:nvSpPr>
        <p:spPr>
          <a:xfrm>
            <a:off x="4572000" y="1108162"/>
            <a:ext cx="3600400" cy="276999"/>
          </a:xfrm>
          <a:prstGeom prst="rect">
            <a:avLst/>
          </a:prstGeom>
          <a:noFill/>
        </p:spPr>
        <p:txBody>
          <a:bodyPr wrap="square" rtlCol="0">
            <a:spAutoFit/>
          </a:bodyPr>
          <a:lstStyle/>
          <a:p>
            <a:r>
              <a:rPr kumimoji="1" lang="ja-JP" altLang="en-US" sz="1200" dirty="0"/>
              <a:t>⑧</a:t>
            </a:r>
          </a:p>
        </p:txBody>
      </p:sp>
      <p:sp>
        <p:nvSpPr>
          <p:cNvPr id="11" name="四角形: 角を丸くする 10">
            <a:extLst>
              <a:ext uri="{FF2B5EF4-FFF2-40B4-BE49-F238E27FC236}">
                <a16:creationId xmlns:a16="http://schemas.microsoft.com/office/drawing/2014/main" id="{BFB3EA06-1833-4CC4-BCE2-68F00E52A72D}"/>
              </a:ext>
            </a:extLst>
          </p:cNvPr>
          <p:cNvSpPr/>
          <p:nvPr/>
        </p:nvSpPr>
        <p:spPr bwMode="auto">
          <a:xfrm>
            <a:off x="59021" y="4581128"/>
            <a:ext cx="8531851" cy="1669611"/>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⑦肛門よりカテーテルを挿入し、低形成となった直腸を確認。</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　 確認後、結腸近位盲端部の切開</a:t>
            </a:r>
            <a:r>
              <a:rPr lang="ja-JP" altLang="en-US" dirty="0">
                <a:solidFill>
                  <a:schemeClr val="tx1"/>
                </a:solidFill>
                <a:latin typeface="Arial" charset="0"/>
                <a:ea typeface="ＭＳ Ｐゴシック" charset="-128"/>
              </a:rPr>
              <a:t>長と同様の長さ</a:t>
            </a:r>
            <a:r>
              <a:rPr lang="en-US" altLang="ja-JP" dirty="0">
                <a:solidFill>
                  <a:schemeClr val="tx1"/>
                </a:solidFill>
                <a:latin typeface="Arial" charset="0"/>
                <a:ea typeface="ＭＳ Ｐゴシック" charset="-128"/>
              </a:rPr>
              <a:t>(</a:t>
            </a:r>
            <a:r>
              <a:rPr lang="ja-JP" altLang="en-US" dirty="0">
                <a:solidFill>
                  <a:schemeClr val="tx1"/>
                </a:solidFill>
                <a:latin typeface="Arial" charset="0"/>
                <a:ea typeface="ＭＳ Ｐゴシック" charset="-128"/>
              </a:rPr>
              <a:t>約</a:t>
            </a:r>
            <a:r>
              <a:rPr lang="en-US" altLang="ja-JP" dirty="0">
                <a:solidFill>
                  <a:schemeClr val="tx1"/>
                </a:solidFill>
                <a:latin typeface="Arial" charset="0"/>
                <a:ea typeface="ＭＳ Ｐゴシック" charset="-128"/>
              </a:rPr>
              <a:t>5㎝)</a:t>
            </a:r>
            <a:r>
              <a:rPr lang="ja-JP" altLang="en-US" dirty="0">
                <a:solidFill>
                  <a:schemeClr val="tx1"/>
                </a:solidFill>
                <a:latin typeface="Arial" charset="0"/>
                <a:ea typeface="ＭＳ Ｐゴシック" charset="-128"/>
              </a:rPr>
              <a:t>になるようにカテーテルに　　　</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　 沿って直腸を切開</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⑧近位盲端部の切開部と直腸の切開部を全層アルベルト縫合にて、側側吻合</a:t>
            </a:r>
            <a:endParaRPr lang="en-US" altLang="ja-JP" dirty="0">
              <a:solidFill>
                <a:schemeClr val="tx1"/>
              </a:solidFill>
              <a:latin typeface="Arial" charset="0"/>
              <a:ea typeface="ＭＳ Ｐゴシック" charset="-128"/>
            </a:endParaRPr>
          </a:p>
        </p:txBody>
      </p:sp>
      <p:pic>
        <p:nvPicPr>
          <p:cNvPr id="3" name="図 2">
            <a:extLst>
              <a:ext uri="{FF2B5EF4-FFF2-40B4-BE49-F238E27FC236}">
                <a16:creationId xmlns:a16="http://schemas.microsoft.com/office/drawing/2014/main" id="{D3B5784D-F8AE-4B94-912B-250952FD2F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60" y="1407258"/>
            <a:ext cx="4354824" cy="2913359"/>
          </a:xfrm>
          <a:prstGeom prst="rect">
            <a:avLst/>
          </a:prstGeom>
        </p:spPr>
      </p:pic>
      <p:pic>
        <p:nvPicPr>
          <p:cNvPr id="6" name="図 5">
            <a:extLst>
              <a:ext uri="{FF2B5EF4-FFF2-40B4-BE49-F238E27FC236}">
                <a16:creationId xmlns:a16="http://schemas.microsoft.com/office/drawing/2014/main" id="{E345EA5F-E5BF-4C7F-9153-DDAC55D00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1407258"/>
            <a:ext cx="4032448" cy="2913359"/>
          </a:xfrm>
          <a:prstGeom prst="rect">
            <a:avLst/>
          </a:prstGeom>
        </p:spPr>
      </p:pic>
      <p:pic>
        <p:nvPicPr>
          <p:cNvPr id="4" name="オーディオ 3">
            <a:hlinkClick r:id="" action="ppaction://media"/>
            <a:extLst>
              <a:ext uri="{FF2B5EF4-FFF2-40B4-BE49-F238E27FC236}">
                <a16:creationId xmlns:a16="http://schemas.microsoft.com/office/drawing/2014/main" id="{A9E694C1-0F00-453E-8028-9BA0B1B184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16891523"/>
      </p:ext>
    </p:extLst>
  </p:cSld>
  <p:clrMapOvr>
    <a:masterClrMapping/>
  </p:clrMapOvr>
  <mc:AlternateContent xmlns:mc="http://schemas.openxmlformats.org/markup-compatibility/2006">
    <mc:Choice xmlns:p14="http://schemas.microsoft.com/office/powerpoint/2010/main" Requires="p14">
      <p:transition spd="slow" p14:dur="2000" advTm="23021"/>
    </mc:Choice>
    <mc:Fallback>
      <p:transition spd="slow" advTm="2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711" x="7391400" y="3346450"/>
          <p14:tracePt t="5719" x="7323138" y="3365500"/>
          <p14:tracePt t="5726" x="7240588" y="3387725"/>
          <p14:tracePt t="5743" x="7113588" y="3406775"/>
          <p14:tracePt t="5760" x="6950075" y="3411538"/>
          <p14:tracePt t="5776" x="6735763" y="3378200"/>
          <p14:tracePt t="5793" x="6594475" y="3338513"/>
          <p14:tracePt t="5826" x="6251575" y="3232150"/>
          <p14:tracePt t="5860" x="5881688" y="3136900"/>
          <p14:tracePt t="5893" x="5111750" y="2982913"/>
          <p14:tracePt t="5910" x="4678363" y="2922588"/>
          <p14:tracePt t="5926" x="4422775" y="2917825"/>
          <p14:tracePt t="5943" x="4057650" y="2922588"/>
          <p14:tracePt t="5960" x="3798888" y="2909888"/>
          <p14:tracePt t="5976" x="3460750" y="2836863"/>
          <p14:tracePt t="5993" x="3014663" y="2659063"/>
          <p14:tracePt t="6010" x="2690813" y="2576513"/>
          <p14:tracePt t="6026" x="2430463" y="2520950"/>
          <p14:tracePt t="6043" x="2157413" y="2439988"/>
          <p14:tracePt t="6060" x="2060575" y="2366963"/>
          <p14:tracePt t="6076" x="2043113" y="2357438"/>
          <p14:tracePt t="6323" x="2011363" y="2384425"/>
          <p14:tracePt t="6330" x="1987550" y="2425700"/>
          <p14:tracePt t="6337" x="1965325" y="2457450"/>
          <p14:tracePt t="6354" x="1928813" y="2525713"/>
          <p14:tracePt t="6371" x="1906588" y="2566988"/>
          <p14:tracePt t="6387" x="1892300" y="2598738"/>
          <p14:tracePt t="6389" x="1892300" y="2608263"/>
          <p14:tracePt t="6404" x="1897063" y="2649538"/>
          <p14:tracePt t="6421" x="1924050" y="2695575"/>
          <p14:tracePt t="6437" x="1960563" y="2744788"/>
          <p14:tracePt t="6454" x="1997075" y="2795588"/>
          <p14:tracePt t="6471" x="2006600" y="2803525"/>
          <p14:tracePt t="6487" x="2006600" y="2813050"/>
          <p14:tracePt t="6504" x="2001838" y="2827338"/>
          <p14:tracePt t="6521" x="1974850" y="2836863"/>
          <p14:tracePt t="6537" x="1901825" y="2840038"/>
          <p14:tracePt t="6554" x="1797050" y="2803525"/>
          <p14:tracePt t="6571" x="1736725" y="2754313"/>
          <p14:tracePt t="6587" x="1687513" y="2708275"/>
          <p14:tracePt t="6604" x="1651000" y="2654300"/>
          <p14:tracePt t="6621" x="1651000" y="2640013"/>
          <p14:tracePt t="6637" x="1660525" y="2622550"/>
          <p14:tracePt t="6654" x="1736725" y="2562225"/>
          <p14:tracePt t="6671" x="1870075" y="2535238"/>
          <p14:tracePt t="6687" x="1984375" y="2554288"/>
          <p14:tracePt t="6704" x="2152650" y="2659063"/>
          <p14:tracePt t="6721" x="2247900" y="2744788"/>
          <p14:tracePt t="6737" x="2335213" y="2849563"/>
          <p14:tracePt t="6754" x="2420938" y="2982913"/>
          <p14:tracePt t="6771" x="2452688" y="3022600"/>
          <p14:tracePt t="6787" x="2476500" y="3046413"/>
          <p14:tracePt t="6804" x="2484438" y="3059113"/>
          <p14:tracePt t="6821" x="2484438" y="3068638"/>
          <p14:tracePt t="6837" x="2484438" y="3090863"/>
          <p14:tracePt t="6854" x="2471738" y="3132138"/>
          <p14:tracePt t="6871" x="2435225" y="3182938"/>
          <p14:tracePt t="6887" x="2413000" y="3200400"/>
          <p14:tracePt t="6904" x="2376488" y="3224213"/>
          <p14:tracePt t="6921" x="2262188" y="3236913"/>
          <p14:tracePt t="6937" x="2170113" y="3205163"/>
          <p14:tracePt t="6954" x="2116138" y="3160713"/>
          <p14:tracePt t="6971" x="2019300" y="3051175"/>
          <p14:tracePt t="6987" x="1984375" y="3009900"/>
          <p14:tracePt t="7004" x="1979613" y="3005138"/>
          <p14:tracePt t="7021" x="1974850" y="3000375"/>
          <p14:tracePt t="7037" x="1974850" y="2995613"/>
          <p14:tracePt t="7054" x="1984375" y="2968625"/>
          <p14:tracePt t="7071" x="2060575" y="2854325"/>
          <p14:tracePt t="7087" x="2120900" y="2768600"/>
          <p14:tracePt t="7104" x="2162175" y="2717800"/>
          <p14:tracePt t="7121" x="2257425" y="2676525"/>
          <p14:tracePt t="7137" x="2306638" y="2659063"/>
          <p14:tracePt t="7154" x="2362200" y="2654300"/>
          <p14:tracePt t="7171" x="2471738" y="2654300"/>
          <p14:tracePt t="7187" x="2562225" y="2667000"/>
          <p14:tracePt t="7204" x="2608263" y="2695575"/>
          <p14:tracePt t="7221" x="2671763" y="2735263"/>
          <p14:tracePt t="7237" x="2768600" y="2808288"/>
          <p14:tracePt t="7254" x="2800350" y="2854325"/>
          <p14:tracePt t="7271" x="2832100" y="2905125"/>
          <p14:tracePt t="7287" x="2859088" y="2959100"/>
          <p14:tracePt t="7304" x="2868613" y="2986088"/>
          <p14:tracePt t="7321" x="2868613" y="3014663"/>
          <p14:tracePt t="7337" x="2854325" y="3059113"/>
          <p14:tracePt t="7354" x="2832100" y="3100388"/>
          <p14:tracePt t="7371" x="2786063" y="3141663"/>
          <p14:tracePt t="7387" x="2698750" y="3197225"/>
          <p14:tracePt t="7404" x="2649538" y="3224213"/>
          <p14:tracePt t="7421" x="2617788" y="3236913"/>
          <p14:tracePt t="7437" x="2544763" y="3251200"/>
          <p14:tracePt t="7454" x="2439988" y="3265488"/>
          <p14:tracePt t="7471" x="2384425" y="3260725"/>
          <p14:tracePt t="7487" x="2320925" y="3224213"/>
          <p14:tracePt t="7504" x="2230438" y="3160713"/>
          <p14:tracePt t="7520" x="2184400" y="3114675"/>
          <p14:tracePt t="7537" x="2138363" y="3054350"/>
          <p14:tracePt t="7554" x="2092325" y="2963863"/>
          <p14:tracePt t="7571" x="2074863" y="2927350"/>
          <p14:tracePt t="7587" x="2055813" y="2909888"/>
          <p14:tracePt t="7604" x="2055813" y="2900363"/>
          <p14:tracePt t="7621" x="2055813" y="2890838"/>
          <p14:tracePt t="7637" x="2070100" y="2849563"/>
          <p14:tracePt t="7654" x="2106613" y="2763838"/>
          <p14:tracePt t="7671" x="2138363" y="2708275"/>
          <p14:tracePt t="7687" x="2211388" y="2654300"/>
          <p14:tracePt t="7704" x="2284413" y="2613025"/>
          <p14:tracePt t="7721" x="2366963" y="2586038"/>
          <p14:tracePt t="7737" x="2435225" y="2566988"/>
          <p14:tracePt t="7754" x="2544763" y="2566988"/>
          <p14:tracePt t="7771" x="2586038" y="2566988"/>
          <p14:tracePt t="7787" x="2627313" y="2581275"/>
          <p14:tracePt t="7804" x="2686050" y="2608263"/>
          <p14:tracePt t="7821" x="2759075" y="2654300"/>
          <p14:tracePt t="7837" x="2790825" y="2681288"/>
          <p14:tracePt t="7854" x="2817813" y="2708275"/>
          <p14:tracePt t="7871" x="2849563" y="2763838"/>
          <p14:tracePt t="7887" x="2868613" y="2808288"/>
          <p14:tracePt t="7904" x="2881313" y="2859088"/>
          <p14:tracePt t="7921" x="2890838" y="2913063"/>
          <p14:tracePt t="7937" x="2895600" y="2954338"/>
          <p14:tracePt t="7954" x="2895600" y="3005138"/>
          <p14:tracePt t="7971" x="2895600" y="3082925"/>
          <p14:tracePt t="7987" x="2895600" y="3109913"/>
          <p14:tracePt t="8004" x="2895600" y="3127375"/>
          <p14:tracePt t="8021" x="2886075" y="3168650"/>
          <p14:tracePt t="8037" x="2878138" y="3192463"/>
          <p14:tracePt t="8054" x="2868613" y="3219450"/>
          <p14:tracePt t="8071" x="2859088" y="3241675"/>
          <p14:tracePt t="8087" x="2849563" y="3255963"/>
          <p14:tracePt t="8104" x="2832100" y="3268663"/>
          <p14:tracePt t="8121" x="2790825" y="3297238"/>
          <p14:tracePt t="8137" x="2727325" y="3324225"/>
          <p14:tracePt t="8154" x="2708275" y="3333750"/>
          <p14:tracePt t="8170" x="2698750" y="3338513"/>
          <p14:tracePt t="8187" x="2676525" y="3341688"/>
          <p14:tracePt t="8204" x="2671763" y="3341688"/>
          <p14:tracePt t="8221" x="2659063" y="3341688"/>
          <p14:tracePt t="8237" x="2622550" y="3341688"/>
          <p14:tracePt t="8254" x="2608263" y="3338513"/>
          <p14:tracePt t="8271" x="2590800" y="3338513"/>
          <p14:tracePt t="8287" x="2566988" y="3333750"/>
          <p14:tracePt t="8304" x="2544763" y="3328988"/>
          <p14:tracePt t="8321" x="2535238" y="3328988"/>
          <p14:tracePt t="8337" x="2517775" y="3328988"/>
          <p14:tracePt t="8354" x="2513013" y="3328988"/>
          <p14:tracePt t="8371" x="2498725" y="3328988"/>
          <p14:tracePt t="8387" x="2493963" y="3328988"/>
          <p14:tracePt t="8389" x="2489200" y="3328988"/>
          <p14:tracePt t="8409" x="2484438" y="3328988"/>
          <p14:tracePt t="8420" x="2481263" y="3324225"/>
          <p14:tracePt t="8438" x="2471738" y="3324225"/>
          <p14:tracePt t="8471" x="2466975" y="3324225"/>
          <p14:tracePt t="12792" x="2452688" y="3309938"/>
          <p14:tracePt t="12799" x="2435225" y="3297238"/>
          <p14:tracePt t="12807" x="2413000" y="3273425"/>
          <p14:tracePt t="12821" x="2357438" y="3241675"/>
          <p14:tracePt t="12838" x="2320925" y="3205163"/>
          <p14:tracePt t="12854" x="2289175" y="3173413"/>
          <p14:tracePt t="12871" x="2262188" y="3146425"/>
          <p14:tracePt t="12905" x="2243138" y="3109913"/>
          <p14:tracePt t="12938" x="2230438" y="3063875"/>
          <p14:tracePt t="12971" x="2230438" y="3041650"/>
          <p14:tracePt t="12988" x="2270125" y="2990850"/>
          <p14:tracePt t="13004" x="2371725" y="2932113"/>
          <p14:tracePt t="13021" x="2471738" y="2900363"/>
          <p14:tracePt t="13038" x="2530475" y="2895600"/>
          <p14:tracePt t="13054" x="2613025" y="2895600"/>
          <p14:tracePt t="13071" x="2681288" y="2886075"/>
          <p14:tracePt t="13088" x="2744788" y="2873375"/>
          <p14:tracePt t="13104" x="2827338" y="2849563"/>
          <p14:tracePt t="13121" x="2909888" y="2840038"/>
          <p14:tracePt t="13138" x="2973388" y="2840038"/>
          <p14:tracePt t="13154" x="3014663" y="2876550"/>
          <p14:tracePt t="13171" x="3059113" y="2932113"/>
          <p14:tracePt t="13188" x="3128963" y="3082925"/>
          <p14:tracePt t="13204" x="3141663" y="3151188"/>
          <p14:tracePt t="13221" x="3146425" y="3178175"/>
          <p14:tracePt t="13238" x="3136900" y="3209925"/>
          <p14:tracePt t="13254" x="3105150" y="3232150"/>
          <p14:tracePt t="13271" x="3059113" y="3265488"/>
          <p14:tracePt t="13288" x="2995613" y="3268663"/>
          <p14:tracePt t="13304" x="2932113" y="3268663"/>
          <p14:tracePt t="13321" x="2868613" y="3260725"/>
          <p14:tracePt t="13338" x="2808288" y="3236913"/>
          <p14:tracePt t="13355" x="2759075" y="3209925"/>
          <p14:tracePt t="13371" x="2690813" y="3168650"/>
          <p14:tracePt t="13388" x="2622550" y="3124200"/>
          <p14:tracePt t="13404" x="2593975" y="3100388"/>
          <p14:tracePt t="13421" x="2576513" y="3078163"/>
          <p14:tracePt t="13438" x="2566988" y="3051175"/>
          <p14:tracePt t="13454" x="2562225" y="3005138"/>
          <p14:tracePt t="13471" x="2576513" y="2959100"/>
          <p14:tracePt t="13488" x="2617788" y="2913063"/>
          <p14:tracePt t="13504" x="2749550" y="2832100"/>
          <p14:tracePt t="13521" x="2827338" y="2808288"/>
          <p14:tracePt t="13538" x="2946400" y="2808288"/>
          <p14:tracePt t="13554" x="3063875" y="2881313"/>
          <p14:tracePt t="13571" x="3141663" y="2978150"/>
          <p14:tracePt t="13588" x="3187700" y="3036888"/>
          <p14:tracePt t="13604" x="3260725" y="3187700"/>
          <p14:tracePt t="13621" x="3265488" y="3251200"/>
          <p14:tracePt t="13638" x="3255963" y="3297238"/>
          <p14:tracePt t="13655" x="3209925" y="3370263"/>
          <p14:tracePt t="13671" x="3168650" y="3414713"/>
          <p14:tracePt t="13688" x="3136900" y="3446463"/>
          <p14:tracePt t="13705" x="3022600" y="3506788"/>
          <p14:tracePt t="13721" x="2936875" y="3529013"/>
          <p14:tracePt t="13738" x="2868613" y="3533775"/>
          <p14:tracePt t="13754" x="2768600" y="3516313"/>
          <p14:tracePt t="13771" x="2630488" y="3470275"/>
          <p14:tracePt t="13788" x="2581275" y="3446463"/>
          <p14:tracePt t="13804" x="2525713" y="3419475"/>
          <p14:tracePt t="13821" x="2471738" y="3382963"/>
          <p14:tracePt t="13838" x="2439988" y="3338513"/>
          <p14:tracePt t="13854" x="2416175" y="3251200"/>
          <p14:tracePt t="13871" x="2416175" y="3127375"/>
          <p14:tracePt t="13888" x="2444750" y="3046413"/>
          <p14:tracePt t="13905" x="2489200" y="2973388"/>
          <p14:tracePt t="13921" x="2530475" y="2913063"/>
          <p14:tracePt t="13938" x="2562225" y="2895600"/>
          <p14:tracePt t="13954" x="2627313" y="2863850"/>
          <p14:tracePt t="13971" x="2768600" y="2832100"/>
          <p14:tracePt t="13988" x="2822575" y="2832100"/>
          <p14:tracePt t="14004" x="2905125" y="2840038"/>
          <p14:tracePt t="14021" x="3027363" y="2890838"/>
          <p14:tracePt t="14038" x="3092450" y="2949575"/>
          <p14:tracePt t="14055" x="3168650" y="3046413"/>
          <p14:tracePt t="14071" x="3260725" y="3160713"/>
          <p14:tracePt t="14088" x="3328988" y="3265488"/>
          <p14:tracePt t="14104" x="3351213" y="3305175"/>
          <p14:tracePt t="14121" x="3355975" y="3328988"/>
          <p14:tracePt t="14138" x="3355975" y="3338513"/>
          <p14:tracePt t="14171" x="3355975" y="3360738"/>
          <p14:tracePt t="14188" x="3324225" y="3429000"/>
          <p14:tracePt t="14204" x="3302000" y="3460750"/>
          <p14:tracePt t="14221" x="3287713" y="3479800"/>
          <p14:tracePt t="14238" x="3282950" y="3482975"/>
          <p14:tracePt t="14655" x="3328988" y="3482975"/>
          <p14:tracePt t="14662" x="3378200" y="3482975"/>
          <p14:tracePt t="14671" x="3424238" y="3487738"/>
          <p14:tracePt t="14688" x="3584575" y="3497263"/>
          <p14:tracePt t="14705" x="3794125" y="3506788"/>
          <p14:tracePt t="14721" x="4017963" y="3524250"/>
          <p14:tracePt t="14738" x="4203700" y="3543300"/>
          <p14:tracePt t="14771" x="4651375" y="3660775"/>
          <p14:tracePt t="14804" x="4979988" y="3825875"/>
          <p14:tracePt t="14838" x="5106988" y="3925888"/>
          <p14:tracePt t="14854" x="5148263" y="3952875"/>
          <p14:tracePt t="14871" x="5157788" y="3967163"/>
          <p14:tracePt t="14888" x="5162550" y="3967163"/>
          <p14:tracePt t="19663" x="5194300" y="3952875"/>
          <p14:tracePt t="19670" x="5275263" y="3921125"/>
          <p14:tracePt t="19683" x="5335588" y="3889375"/>
          <p14:tracePt t="19699" x="5586413" y="3798888"/>
          <p14:tracePt t="19716" x="5773738" y="3738563"/>
          <p14:tracePt t="19733" x="6051550" y="3694113"/>
          <p14:tracePt t="19749" x="6310313" y="3660775"/>
          <p14:tracePt t="19782" x="6584950" y="3648075"/>
          <p14:tracePt t="19816" x="6775450" y="3689350"/>
          <p14:tracePt t="19849" x="6899275" y="3757613"/>
          <p14:tracePt t="19866" x="6918325" y="3770313"/>
          <p14:tracePt t="19929" x="6921500" y="3770313"/>
          <p14:tracePt t="19936" x="6931025" y="3775075"/>
          <p14:tracePt t="19949" x="6940550" y="3784600"/>
          <p14:tracePt t="19966" x="6967538" y="3789363"/>
          <p14:tracePt t="19982" x="7008813" y="3789363"/>
          <p14:tracePt t="19999" x="7091363" y="3770313"/>
          <p14:tracePt t="20016" x="7196138" y="3716338"/>
          <p14:tracePt t="20032" x="7237413" y="3689350"/>
          <p14:tracePt t="20049" x="7296150" y="3657600"/>
          <p14:tracePt t="20066" x="7364413" y="3633788"/>
          <p14:tracePt t="20082" x="7386638" y="3621088"/>
          <p14:tracePt t="20099" x="7405688" y="3606800"/>
          <p14:tracePt t="20116" x="7437438" y="3529013"/>
          <p14:tracePt t="20132" x="7459663" y="3446463"/>
          <p14:tracePt t="20149" x="7464425" y="3402013"/>
          <p14:tracePt t="20166" x="7469188" y="3387725"/>
          <p14:tracePt t="20183" x="7469188" y="3382963"/>
          <p14:tracePt t="20217" x="7464425" y="3382963"/>
          <p14:tracePt t="20224" x="7451725" y="3392488"/>
          <p14:tracePt t="20232" x="7423150" y="3414713"/>
          <p14:tracePt t="20249" x="7342188" y="3470275"/>
          <p14:tracePt t="20266" x="7277100" y="3502025"/>
          <p14:tracePt t="20282" x="7086600" y="3502025"/>
          <p14:tracePt t="20299" x="6986588" y="3446463"/>
          <p14:tracePt t="20316" x="6862763" y="3338513"/>
          <p14:tracePt t="20332" x="6694488" y="3136900"/>
          <p14:tracePt t="20349" x="6638925" y="3068638"/>
          <p14:tracePt t="20366" x="6621463" y="3032125"/>
          <p14:tracePt t="20382" x="6611938" y="2978150"/>
          <p14:tracePt t="20399" x="6616700" y="2917825"/>
          <p14:tracePt t="20416" x="6662738" y="2836863"/>
          <p14:tracePt t="20432" x="6811963" y="2671763"/>
          <p14:tracePt t="20449" x="6894513" y="2581275"/>
          <p14:tracePt t="20466" x="7018338" y="2493963"/>
          <p14:tracePt t="20482" x="7127875" y="2435225"/>
          <p14:tracePt t="20499" x="7223125" y="2371725"/>
          <p14:tracePt t="20516" x="7323138" y="2335213"/>
          <p14:tracePt t="20533" x="7423150" y="2325688"/>
          <p14:tracePt t="20549" x="7469188" y="2343150"/>
          <p14:tracePt t="20566" x="7537450" y="2389188"/>
          <p14:tracePt t="20582" x="7578725" y="2435225"/>
          <p14:tracePt t="20599" x="7642225" y="2513013"/>
          <p14:tracePt t="20616" x="7673975" y="2598738"/>
          <p14:tracePt t="20632" x="7693025" y="2708275"/>
          <p14:tracePt t="20649" x="7678738" y="2905125"/>
          <p14:tracePt t="20666" x="7656513" y="3009900"/>
          <p14:tracePt t="20683" x="7597775" y="3109913"/>
          <p14:tracePt t="20699" x="7500938" y="3246438"/>
          <p14:tracePt t="20716" x="7446963" y="3319463"/>
          <p14:tracePt t="20732" x="7291388" y="3406775"/>
          <p14:tracePt t="20749" x="7164388" y="3470275"/>
          <p14:tracePt t="20766" x="7067550" y="3492500"/>
          <p14:tracePt t="20782" x="6977063" y="3511550"/>
          <p14:tracePt t="20799" x="6918325" y="3519488"/>
          <p14:tracePt t="20816" x="6804025" y="3524250"/>
          <p14:tracePt t="20832" x="6694488" y="3492500"/>
          <p14:tracePt t="20849" x="6602413" y="3443288"/>
          <p14:tracePt t="20866" x="6534150" y="3397250"/>
          <p14:tracePt t="20882" x="6480175" y="3328988"/>
          <p14:tracePt t="20900" x="6429375" y="3255963"/>
          <p14:tracePt t="20901" x="6411913" y="3224213"/>
          <p14:tracePt t="20916" x="6397625" y="3182938"/>
          <p14:tracePt t="20933" x="6392863" y="3136900"/>
          <p14:tracePt t="20949" x="6434138" y="3036888"/>
          <p14:tracePt t="20966" x="6553200" y="2873375"/>
          <p14:tracePt t="20983" x="6653213" y="2754313"/>
          <p14:tracePt t="20999" x="6821488" y="2617788"/>
          <p14:tracePt t="21016" x="6962775" y="2535238"/>
          <p14:tracePt t="21032" x="7072313" y="2493963"/>
          <p14:tracePt t="21049" x="7154863" y="2481263"/>
          <p14:tracePt t="21066" x="7227888" y="2476500"/>
          <p14:tracePt t="21082" x="7305675" y="2476500"/>
          <p14:tracePt t="21099" x="7378700" y="2484438"/>
          <p14:tracePt t="21116" x="7446963" y="2503488"/>
          <p14:tracePt t="21132" x="7500938" y="2525713"/>
          <p14:tracePt t="21149" x="7561263" y="2557463"/>
          <p14:tracePt t="21166" x="7620000" y="2617788"/>
          <p14:tracePt t="21182" x="7673975" y="2708275"/>
          <p14:tracePt t="21199" x="7702550" y="2822575"/>
          <p14:tracePt t="21216" x="7710488" y="2941638"/>
          <p14:tracePt t="21232" x="7705725" y="3095625"/>
          <p14:tracePt t="21249" x="7693025" y="3178175"/>
          <p14:tracePt t="21266" x="7669213" y="3251200"/>
          <p14:tracePt t="21282" x="7588250" y="3414713"/>
          <p14:tracePt t="21299" x="7515225" y="3516313"/>
          <p14:tracePt t="21316" x="7446963" y="3616325"/>
          <p14:tracePt t="21332" x="7313613" y="3748088"/>
          <p14:tracePt t="21349" x="7218363" y="3811588"/>
          <p14:tracePt t="21366" x="7132638" y="3852863"/>
          <p14:tracePt t="21382" x="6962775" y="3871913"/>
          <p14:tracePt t="21399" x="6881813" y="3867150"/>
          <p14:tracePt t="21416" x="6753225" y="3830638"/>
          <p14:tracePt t="21432" x="6626225" y="3770313"/>
          <p14:tracePt t="21449" x="6529388" y="3702050"/>
          <p14:tracePt t="21466" x="6438900" y="3625850"/>
          <p14:tracePt t="21483" x="6319838" y="3411538"/>
          <p14:tracePt t="21499" x="6292850" y="3328988"/>
          <p14:tracePt t="21516" x="6292850" y="3241675"/>
          <p14:tracePt t="21533" x="6297613" y="3100388"/>
          <p14:tracePt t="21549" x="6351588" y="3000375"/>
          <p14:tracePt t="21566" x="6448425" y="2863850"/>
          <p14:tracePt t="21582" x="6529388" y="2776538"/>
          <p14:tracePt t="21599" x="6716713" y="2640013"/>
          <p14:tracePt t="21616" x="6835775" y="2581275"/>
          <p14:tracePt t="21632" x="6931025" y="2540000"/>
          <p14:tracePt t="21649" x="7096125" y="2517775"/>
          <p14:tracePt t="21666" x="7140575" y="2517775"/>
          <p14:tracePt t="21682" x="7200900" y="2520950"/>
          <p14:tracePt t="21699" x="7300913" y="2540000"/>
          <p14:tracePt t="21716" x="7342188" y="2549525"/>
          <p14:tracePt t="21733" x="7373938" y="2576513"/>
          <p14:tracePt t="21749" x="7410450" y="2635250"/>
          <p14:tracePt t="21766" x="7432675" y="2717800"/>
          <p14:tracePt t="21782" x="7437438" y="2844800"/>
          <p14:tracePt t="21799" x="7423150" y="3014663"/>
          <p14:tracePt t="21816" x="7418388" y="3100388"/>
          <p14:tracePt t="21832" x="7410450" y="3178175"/>
          <p14:tracePt t="21849" x="7405688" y="3236913"/>
          <p14:tracePt t="21866" x="7386638" y="3328988"/>
          <p14:tracePt t="21882" x="7378700" y="3406775"/>
          <p14:tracePt t="21899" x="7350125" y="3470275"/>
          <p14:tracePt t="21900" x="7327900" y="3502025"/>
          <p14:tracePt t="21916" x="7273925" y="3565525"/>
          <p14:tracePt t="21932" x="7227888" y="3616325"/>
          <p14:tracePt t="21949" x="7196138" y="3643313"/>
          <p14:tracePt t="21966" x="7159625" y="3665538"/>
          <p14:tracePt t="21982" x="7123113" y="3684588"/>
          <p14:tracePt t="21999" x="7059613" y="3694113"/>
          <p14:tracePt t="22016" x="6950075" y="3657600"/>
          <p14:tracePt t="22032" x="6881813" y="3597275"/>
          <p14:tracePt t="22049" x="6775450" y="3529013"/>
          <p14:tracePt t="22066" x="6662738" y="3460750"/>
          <p14:tracePt t="22082" x="6611938" y="3429000"/>
          <p14:tracePt t="22099" x="6553200" y="3397250"/>
          <p14:tracePt t="22116" x="6511925" y="3378200"/>
          <p14:tracePt t="22132" x="6492875" y="3375025"/>
          <p14:tracePt t="22149" x="6489700" y="33750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5"/>
          <p:cNvGrpSpPr>
            <a:grpSpLocks/>
          </p:cNvGrpSpPr>
          <p:nvPr/>
        </p:nvGrpSpPr>
        <p:grpSpPr bwMode="auto">
          <a:xfrm>
            <a:off x="6223000" y="5777557"/>
            <a:ext cx="2921000" cy="842962"/>
            <a:chOff x="6188773" y="5970703"/>
            <a:chExt cx="2919731" cy="842847"/>
          </a:xfrm>
        </p:grpSpPr>
        <p:pic>
          <p:nvPicPr>
            <p:cNvPr id="13"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15" name="テキスト ボックス 14">
            <a:extLst>
              <a:ext uri="{FF2B5EF4-FFF2-40B4-BE49-F238E27FC236}">
                <a16:creationId xmlns:a16="http://schemas.microsoft.com/office/drawing/2014/main" id="{23ED0969-89E5-4917-9512-88CEED4BF03A}"/>
              </a:ext>
            </a:extLst>
          </p:cNvPr>
          <p:cNvSpPr txBox="1"/>
          <p:nvPr/>
        </p:nvSpPr>
        <p:spPr>
          <a:xfrm>
            <a:off x="2915815" y="332656"/>
            <a:ext cx="3859185" cy="523220"/>
          </a:xfrm>
          <a:prstGeom prst="rect">
            <a:avLst/>
          </a:prstGeom>
          <a:noFill/>
        </p:spPr>
        <p:txBody>
          <a:bodyPr wrap="square" rtlCol="0">
            <a:spAutoFit/>
          </a:bodyPr>
          <a:lstStyle/>
          <a:p>
            <a:r>
              <a:rPr lang="ja-JP" altLang="en-US" sz="2800" u="sng" dirty="0">
                <a:solidFill>
                  <a:srgbClr val="4D4D4D"/>
                </a:solidFill>
              </a:rPr>
              <a:t>直腸</a:t>
            </a:r>
            <a:r>
              <a:rPr lang="en-US" altLang="ja-JP" sz="2800" u="sng" dirty="0">
                <a:solidFill>
                  <a:srgbClr val="4D4D4D"/>
                </a:solidFill>
              </a:rPr>
              <a:t>-</a:t>
            </a:r>
            <a:r>
              <a:rPr lang="ja-JP" altLang="en-US" sz="2800" u="sng" dirty="0">
                <a:solidFill>
                  <a:srgbClr val="4D4D4D"/>
                </a:solidFill>
              </a:rPr>
              <a:t>結腸バイパス術④</a:t>
            </a:r>
            <a:endParaRPr lang="en-US" altLang="ja-JP" sz="2800" u="sng" dirty="0">
              <a:solidFill>
                <a:srgbClr val="4D4D4D"/>
              </a:solidFill>
            </a:endParaRPr>
          </a:p>
        </p:txBody>
      </p:sp>
      <p:sp>
        <p:nvSpPr>
          <p:cNvPr id="8" name="テキスト ボックス 7">
            <a:extLst>
              <a:ext uri="{FF2B5EF4-FFF2-40B4-BE49-F238E27FC236}">
                <a16:creationId xmlns:a16="http://schemas.microsoft.com/office/drawing/2014/main" id="{25479A3E-EE1F-4180-992C-3CA35A43D597}"/>
              </a:ext>
            </a:extLst>
          </p:cNvPr>
          <p:cNvSpPr txBox="1"/>
          <p:nvPr/>
        </p:nvSpPr>
        <p:spPr>
          <a:xfrm>
            <a:off x="107504" y="969662"/>
            <a:ext cx="3600400" cy="276999"/>
          </a:xfrm>
          <a:prstGeom prst="rect">
            <a:avLst/>
          </a:prstGeom>
          <a:noFill/>
        </p:spPr>
        <p:txBody>
          <a:bodyPr wrap="square" rtlCol="0">
            <a:spAutoFit/>
          </a:bodyPr>
          <a:lstStyle/>
          <a:p>
            <a:r>
              <a:rPr lang="ja-JP" altLang="en-US" sz="1200" dirty="0"/>
              <a:t>⑨</a:t>
            </a:r>
            <a:endParaRPr kumimoji="1" lang="ja-JP" altLang="en-US" sz="1200" dirty="0"/>
          </a:p>
        </p:txBody>
      </p:sp>
      <p:sp>
        <p:nvSpPr>
          <p:cNvPr id="16" name="テキスト ボックス 15">
            <a:extLst>
              <a:ext uri="{FF2B5EF4-FFF2-40B4-BE49-F238E27FC236}">
                <a16:creationId xmlns:a16="http://schemas.microsoft.com/office/drawing/2014/main" id="{B4E3CF31-8491-4837-89A7-EEC392B9BF7D}"/>
              </a:ext>
            </a:extLst>
          </p:cNvPr>
          <p:cNvSpPr txBox="1"/>
          <p:nvPr/>
        </p:nvSpPr>
        <p:spPr>
          <a:xfrm>
            <a:off x="4547238" y="969438"/>
            <a:ext cx="3600400" cy="276999"/>
          </a:xfrm>
          <a:prstGeom prst="rect">
            <a:avLst/>
          </a:prstGeom>
          <a:noFill/>
        </p:spPr>
        <p:txBody>
          <a:bodyPr wrap="square" rtlCol="0">
            <a:spAutoFit/>
          </a:bodyPr>
          <a:lstStyle/>
          <a:p>
            <a:r>
              <a:rPr lang="ja-JP" altLang="en-US" sz="1200" dirty="0"/>
              <a:t>⑩</a:t>
            </a:r>
            <a:endParaRPr kumimoji="1" lang="ja-JP" altLang="en-US" sz="1200" dirty="0"/>
          </a:p>
        </p:txBody>
      </p:sp>
      <p:sp>
        <p:nvSpPr>
          <p:cNvPr id="11" name="四角形: 角を丸くする 10">
            <a:extLst>
              <a:ext uri="{FF2B5EF4-FFF2-40B4-BE49-F238E27FC236}">
                <a16:creationId xmlns:a16="http://schemas.microsoft.com/office/drawing/2014/main" id="{BFB3EA06-1833-4CC4-BCE2-68F00E52A72D}"/>
              </a:ext>
            </a:extLst>
          </p:cNvPr>
          <p:cNvSpPr/>
          <p:nvPr/>
        </p:nvSpPr>
        <p:spPr bwMode="auto">
          <a:xfrm>
            <a:off x="216024" y="4806239"/>
            <a:ext cx="8531851" cy="1152128"/>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⑨全層アルベルト縫合にて側側吻合</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⑩吻合終了後、腹腔内を洗浄し、閉腹</a:t>
            </a:r>
            <a:endParaRPr lang="en-US" altLang="ja-JP" dirty="0">
              <a:solidFill>
                <a:schemeClr val="tx1"/>
              </a:solidFill>
              <a:latin typeface="Arial" charset="0"/>
              <a:ea typeface="ＭＳ Ｐゴシック" charset="-128"/>
            </a:endParaRPr>
          </a:p>
        </p:txBody>
      </p:sp>
      <p:pic>
        <p:nvPicPr>
          <p:cNvPr id="4" name="図 3">
            <a:extLst>
              <a:ext uri="{FF2B5EF4-FFF2-40B4-BE49-F238E27FC236}">
                <a16:creationId xmlns:a16="http://schemas.microsoft.com/office/drawing/2014/main" id="{FEB6E1C3-A2B9-4119-AF54-CDBA712A8A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24" y="1246661"/>
            <a:ext cx="4355976" cy="3266982"/>
          </a:xfrm>
          <a:prstGeom prst="rect">
            <a:avLst/>
          </a:prstGeom>
        </p:spPr>
      </p:pic>
      <p:pic>
        <p:nvPicPr>
          <p:cNvPr id="7" name="図 6">
            <a:extLst>
              <a:ext uri="{FF2B5EF4-FFF2-40B4-BE49-F238E27FC236}">
                <a16:creationId xmlns:a16="http://schemas.microsoft.com/office/drawing/2014/main" id="{9426C666-4F89-4DB9-96F4-688CAEF440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0521" y="1246437"/>
            <a:ext cx="4355976" cy="3267206"/>
          </a:xfrm>
          <a:prstGeom prst="rect">
            <a:avLst/>
          </a:prstGeom>
        </p:spPr>
      </p:pic>
      <p:pic>
        <p:nvPicPr>
          <p:cNvPr id="3" name="オーディオ 2">
            <a:hlinkClick r:id="" action="ppaction://media"/>
            <a:extLst>
              <a:ext uri="{FF2B5EF4-FFF2-40B4-BE49-F238E27FC236}">
                <a16:creationId xmlns:a16="http://schemas.microsoft.com/office/drawing/2014/main" id="{2565707B-6FAC-4BA2-82AD-37192F8070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1618659"/>
      </p:ext>
    </p:extLst>
  </p:cSld>
  <p:clrMapOvr>
    <a:masterClrMapping/>
  </p:clrMapOvr>
  <mc:AlternateContent xmlns:mc="http://schemas.openxmlformats.org/markup-compatibility/2006">
    <mc:Choice xmlns:p14="http://schemas.microsoft.com/office/powerpoint/2010/main" Requires="p14">
      <p:transition spd="slow" p14:dur="2000" advTm="12229"/>
    </mc:Choice>
    <mc:Fallback>
      <p:transition spd="slow" advTm="1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73" x="6443663" y="3375025"/>
          <p14:tracePt t="2080" x="6356350" y="3375025"/>
          <p14:tracePt t="2088" x="6238875" y="3375025"/>
          <p14:tracePt t="2096" x="6088063" y="3375025"/>
          <p14:tracePt t="2113" x="5713413" y="3365500"/>
          <p14:tracePt t="2129" x="5280025" y="3365500"/>
          <p14:tracePt t="2146" x="4244975" y="3446463"/>
          <p14:tracePt t="2179" x="3382963" y="3602038"/>
          <p14:tracePt t="2212" x="2900363" y="3665538"/>
          <p14:tracePt t="2246" x="2817813" y="3629025"/>
          <p14:tracePt t="2490" x="2776538" y="3629025"/>
          <p14:tracePt t="2497" x="2727325" y="3616325"/>
          <p14:tracePt t="2505" x="2667000" y="3602038"/>
          <p14:tracePt t="2512" x="2598738" y="3592513"/>
          <p14:tracePt t="2529" x="2508250" y="3548063"/>
          <p14:tracePt t="2546" x="2420938" y="3502025"/>
          <p14:tracePt t="2562" x="2316163" y="3451225"/>
          <p14:tracePt t="2579" x="2284413" y="3429000"/>
          <p14:tracePt t="2596" x="2257425" y="3402013"/>
          <p14:tracePt t="2612" x="2216150" y="3302000"/>
          <p14:tracePt t="2629" x="2174875" y="3178175"/>
          <p14:tracePt t="2646" x="2111375" y="3032125"/>
          <p14:tracePt t="2663" x="2060575" y="2859088"/>
          <p14:tracePt t="2679" x="2055813" y="2771775"/>
          <p14:tracePt t="2696" x="2060575" y="2695575"/>
          <p14:tracePt t="2713" x="2074863" y="2649538"/>
          <p14:tracePt t="2729" x="2138363" y="2566988"/>
          <p14:tracePt t="2746" x="2193925" y="2503488"/>
          <p14:tracePt t="2762" x="2316163" y="2439988"/>
          <p14:tracePt t="2779" x="2476500" y="2398713"/>
          <p14:tracePt t="2796" x="2540000" y="2398713"/>
          <p14:tracePt t="2812" x="2630488" y="2411413"/>
          <p14:tracePt t="2829" x="2708275" y="2452688"/>
          <p14:tracePt t="2846" x="2744788" y="2481263"/>
          <p14:tracePt t="2863" x="2786063" y="2530475"/>
          <p14:tracePt t="2879" x="2859088" y="2686050"/>
          <p14:tracePt t="2896" x="2886075" y="2813050"/>
          <p14:tracePt t="2913" x="2890838" y="2949575"/>
          <p14:tracePt t="2929" x="2886075" y="3141663"/>
          <p14:tracePt t="2946" x="2854325" y="3236913"/>
          <p14:tracePt t="2963" x="2817813" y="3309938"/>
          <p14:tracePt t="2979" x="2754313" y="3397250"/>
          <p14:tracePt t="2996" x="2630488" y="3455988"/>
          <p14:tracePt t="3012" x="2525713" y="3492500"/>
          <p14:tracePt t="3029" x="2306638" y="3516313"/>
          <p14:tracePt t="3046" x="2216150" y="3516313"/>
          <p14:tracePt t="3062" x="2106613" y="3516313"/>
          <p14:tracePt t="3079" x="1992313" y="3511550"/>
          <p14:tracePt t="3096" x="1878013" y="3492500"/>
          <p14:tracePt t="3112" x="1778000" y="3460750"/>
          <p14:tracePt t="3129" x="1704975" y="3382963"/>
          <p14:tracePt t="3146" x="1624013" y="3178175"/>
          <p14:tracePt t="3163" x="1609725" y="3032125"/>
          <p14:tracePt t="3179" x="1609725" y="2949575"/>
          <p14:tracePt t="3196" x="1614488" y="2859088"/>
          <p14:tracePt t="3213" x="1627188" y="2808288"/>
          <p14:tracePt t="3229" x="1663700" y="2759075"/>
          <p14:tracePt t="3246" x="1804988" y="2662238"/>
          <p14:tracePt t="3262" x="1914525" y="2603500"/>
          <p14:tracePt t="3279" x="2111375" y="2517775"/>
          <p14:tracePt t="3296" x="2298700" y="2457450"/>
          <p14:tracePt t="3312" x="2439988" y="2439988"/>
          <p14:tracePt t="3329" x="2503488" y="2439988"/>
          <p14:tracePt t="3346" x="2627313" y="2476500"/>
          <p14:tracePt t="3362" x="2708275" y="2520950"/>
          <p14:tracePt t="3379" x="2735263" y="2549525"/>
          <p14:tracePt t="3396" x="2800350" y="2654300"/>
          <p14:tracePt t="3412" x="2849563" y="2827338"/>
          <p14:tracePt t="3429" x="2859088" y="2949575"/>
          <p14:tracePt t="3446" x="2859088" y="3059113"/>
          <p14:tracePt t="3462" x="2841625" y="3232150"/>
          <p14:tracePt t="3479" x="2832100" y="3314700"/>
          <p14:tracePt t="3496" x="2813050" y="3387725"/>
          <p14:tracePt t="3512" x="2763838" y="3502025"/>
          <p14:tracePt t="3529" x="2708275" y="3575050"/>
          <p14:tracePt t="3546" x="2598738" y="3638550"/>
          <p14:tracePt t="3562" x="2420938" y="3706813"/>
          <p14:tracePt t="3579" x="2284413" y="3716338"/>
          <p14:tracePt t="3596" x="2162175" y="3711575"/>
          <p14:tracePt t="3613" x="1970088" y="3657600"/>
          <p14:tracePt t="3629" x="1878013" y="3611563"/>
          <p14:tracePt t="3646" x="1792288" y="3538538"/>
          <p14:tracePt t="3663" x="1704975" y="3446463"/>
          <p14:tracePt t="3679" x="1677988" y="3346450"/>
          <p14:tracePt t="3696" x="1677988" y="3265488"/>
          <p14:tracePt t="3713" x="1704975" y="3105150"/>
          <p14:tracePt t="3729" x="1755775" y="2982913"/>
          <p14:tracePt t="3746" x="1814513" y="2886075"/>
          <p14:tracePt t="3762" x="1887538" y="2786063"/>
          <p14:tracePt t="3779" x="2006600" y="2662238"/>
          <p14:tracePt t="3796" x="2116138" y="2589213"/>
          <p14:tracePt t="3812" x="2201863" y="2525713"/>
          <p14:tracePt t="3829" x="2439988" y="2420938"/>
          <p14:tracePt t="3846" x="2508250" y="2398713"/>
          <p14:tracePt t="3863" x="2590800" y="2379663"/>
          <p14:tracePt t="3879" x="2722563" y="2374900"/>
          <p14:tracePt t="3896" x="2768600" y="2389188"/>
          <p14:tracePt t="3913" x="2817813" y="2425700"/>
          <p14:tracePt t="3929" x="2914650" y="2508250"/>
          <p14:tracePt t="3946" x="2963863" y="2576513"/>
          <p14:tracePt t="3962" x="3009900" y="2667000"/>
          <p14:tracePt t="3979" x="3041650" y="2786063"/>
          <p14:tracePt t="3996" x="3055938" y="2895600"/>
          <p14:tracePt t="4012" x="3055938" y="2909888"/>
          <p14:tracePt t="4029" x="3073400" y="3114675"/>
          <p14:tracePt t="4046" x="3073400" y="3163888"/>
          <p14:tracePt t="4062" x="3073400" y="3187700"/>
          <p14:tracePt t="4079" x="3063875" y="3205163"/>
          <p14:tracePt t="4096" x="3041650" y="3241675"/>
          <p14:tracePt t="4112" x="3000375" y="3273425"/>
          <p14:tracePt t="4129" x="2936875" y="3333750"/>
          <p14:tracePt t="4146" x="2859088" y="3406775"/>
          <p14:tracePt t="4162" x="2822575" y="3443288"/>
          <p14:tracePt t="4179" x="2781300" y="3482975"/>
          <p14:tracePt t="4196" x="2663825" y="3556000"/>
          <p14:tracePt t="4212" x="2590800" y="3597275"/>
          <p14:tracePt t="4229" x="2513013" y="3633788"/>
          <p14:tracePt t="4246" x="2389188" y="3670300"/>
          <p14:tracePt t="4263" x="2339975" y="3679825"/>
          <p14:tracePt t="4279" x="2316163" y="3684588"/>
          <p14:tracePt t="4296" x="2303463" y="3684588"/>
          <p14:tracePt t="4329" x="2298700" y="3684588"/>
          <p14:tracePt t="4346" x="2189163" y="3648075"/>
          <p14:tracePt t="4362" x="2111375" y="3621088"/>
          <p14:tracePt t="4379" x="2055813" y="3602038"/>
          <p14:tracePt t="4396" x="2001838" y="3589338"/>
          <p14:tracePt t="4413" x="1919288" y="3556000"/>
          <p14:tracePt t="4429" x="1874838" y="3519488"/>
          <p14:tracePt t="4446" x="1819275" y="3429000"/>
          <p14:tracePt t="4462" x="1787525" y="3278188"/>
          <p14:tracePt t="4479" x="1773238" y="3173413"/>
          <p14:tracePt t="4496" x="1778000" y="3100388"/>
          <p14:tracePt t="4512" x="1804988" y="2959100"/>
          <p14:tracePt t="4529" x="1824038" y="2886075"/>
          <p14:tracePt t="4546" x="1865313" y="2832100"/>
          <p14:tracePt t="4562" x="1933575" y="2759075"/>
          <p14:tracePt t="4579" x="1997075" y="2698750"/>
          <p14:tracePt t="4596" x="2065338" y="2659063"/>
          <p14:tracePt t="4613" x="2243138" y="2593975"/>
          <p14:tracePt t="4629" x="2311400" y="2586038"/>
          <p14:tracePt t="4646" x="2430463" y="2586038"/>
          <p14:tracePt t="4663" x="2562225" y="2603500"/>
          <p14:tracePt t="4679" x="2613025" y="2622550"/>
          <p14:tracePt t="4696" x="2681288" y="2662238"/>
          <p14:tracePt t="4713" x="2763838" y="2713038"/>
          <p14:tracePt t="4729" x="2800350" y="2749550"/>
          <p14:tracePt t="4746" x="2832100" y="2803525"/>
          <p14:tracePt t="4762" x="2854325" y="2905125"/>
          <p14:tracePt t="4779" x="2868613" y="3100388"/>
          <p14:tracePt t="4796" x="2868613" y="3228975"/>
          <p14:tracePt t="4812" x="2868613" y="3333750"/>
          <p14:tracePt t="4829" x="2863850" y="3433763"/>
          <p14:tracePt t="4846" x="2854325" y="3479800"/>
          <p14:tracePt t="4862" x="2844800" y="3519488"/>
          <p14:tracePt t="4879" x="2805113" y="3589338"/>
          <p14:tracePt t="4896" x="2749550" y="3657600"/>
          <p14:tracePt t="4912" x="2698750" y="3716338"/>
          <p14:tracePt t="4929" x="2630488" y="3779838"/>
          <p14:tracePt t="4946" x="2557463" y="3830638"/>
          <p14:tracePt t="4962" x="2444750" y="3875088"/>
          <p14:tracePt t="4979" x="2316163" y="3903663"/>
          <p14:tracePt t="4996" x="2206625" y="3908425"/>
          <p14:tracePt t="5012" x="2133600" y="3903663"/>
          <p14:tracePt t="5030" x="2028825" y="3852863"/>
          <p14:tracePt t="5046" x="1906588" y="3767138"/>
          <p14:tracePt t="5062" x="1804988" y="3648075"/>
          <p14:tracePt t="5080" x="1709738" y="3511550"/>
          <p14:tracePt t="5096" x="1668463" y="3438525"/>
          <p14:tracePt t="5113" x="1641475" y="3382963"/>
          <p14:tracePt t="5129" x="1627188" y="3355975"/>
          <p14:tracePt t="5146" x="1624013" y="3319463"/>
          <p14:tracePt t="5162" x="1627188" y="3260725"/>
          <p14:tracePt t="5179" x="1655763" y="3168650"/>
          <p14:tracePt t="5196" x="1714500" y="3051175"/>
          <p14:tracePt t="5212" x="1773238" y="2954338"/>
          <p14:tracePt t="5229" x="1838325" y="2886075"/>
          <p14:tracePt t="5246" x="1970088" y="2795588"/>
          <p14:tracePt t="5262" x="2038350" y="2749550"/>
          <p14:tracePt t="5279" x="2128838" y="2703513"/>
          <p14:tracePt t="5296" x="2266950" y="2659063"/>
          <p14:tracePt t="5313" x="2339975" y="2640013"/>
          <p14:tracePt t="5329" x="2435225" y="2635250"/>
          <p14:tracePt t="5346" x="2513013" y="2635250"/>
          <p14:tracePt t="5362" x="2581275" y="2659063"/>
          <p14:tracePt t="5379" x="2622550" y="2695575"/>
          <p14:tracePt t="5396" x="2681288" y="2771775"/>
          <p14:tracePt t="5412" x="2713038" y="2873375"/>
          <p14:tracePt t="5429" x="2717800" y="2986088"/>
          <p14:tracePt t="5446" x="2717800" y="3127375"/>
          <p14:tracePt t="5462" x="2676525" y="3282950"/>
          <p14:tracePt t="5479" x="2644775" y="3387725"/>
          <p14:tracePt t="5496" x="2617788" y="3479800"/>
          <p14:tracePt t="5512" x="2562225" y="3565525"/>
          <p14:tracePt t="5529" x="2520950" y="3616325"/>
          <p14:tracePt t="5546" x="2439988" y="3679825"/>
          <p14:tracePt t="5562" x="2320925" y="3748088"/>
          <p14:tracePt t="5579" x="2216150" y="3803650"/>
          <p14:tracePt t="5596" x="2111375" y="3843338"/>
          <p14:tracePt t="5612" x="1997075" y="3889375"/>
          <p14:tracePt t="5629" x="1897063" y="3903663"/>
          <p14:tracePt t="5646" x="1819275" y="3911600"/>
          <p14:tracePt t="5662" x="1724025" y="3871913"/>
          <p14:tracePt t="5679" x="1627188" y="3789363"/>
          <p14:tracePt t="5696" x="1541463" y="3660775"/>
          <p14:tracePt t="5713" x="1490663" y="3552825"/>
          <p14:tracePt t="5729" x="1468438" y="3406775"/>
          <p14:tracePt t="5746" x="1468438" y="3351213"/>
          <p14:tracePt t="5762" x="1468438" y="3302000"/>
          <p14:tracePt t="5779" x="1509713" y="3168650"/>
          <p14:tracePt t="5796" x="1568450" y="3095625"/>
          <p14:tracePt t="5812" x="1641475" y="3022600"/>
          <p14:tracePt t="5829" x="1770063" y="2886075"/>
          <p14:tracePt t="5846" x="1901825" y="2795588"/>
          <p14:tracePt t="5863" x="1997075" y="2744788"/>
          <p14:tracePt t="5879" x="2157413" y="2671763"/>
          <p14:tracePt t="5896" x="2247900" y="2649538"/>
          <p14:tracePt t="5912" x="2298700" y="2644775"/>
          <p14:tracePt t="5929" x="2408238" y="2667000"/>
          <p14:tracePt t="5946" x="2481263" y="2703513"/>
          <p14:tracePt t="5962" x="2517775" y="2735263"/>
          <p14:tracePt t="5979" x="2576513" y="2827338"/>
          <p14:tracePt t="5996" x="2608263" y="2909888"/>
          <p14:tracePt t="6012" x="2630488" y="3014663"/>
          <p14:tracePt t="6029" x="2649538" y="3119438"/>
          <p14:tracePt t="6046" x="2654300" y="3251200"/>
          <p14:tracePt t="6062" x="2644775" y="3341688"/>
          <p14:tracePt t="6079" x="2627313" y="3414713"/>
          <p14:tracePt t="6096" x="2586038" y="3516313"/>
          <p14:tracePt t="6112" x="2544763" y="3592513"/>
          <p14:tracePt t="6129" x="2493963" y="3670300"/>
          <p14:tracePt t="6146" x="2376488" y="3784600"/>
          <p14:tracePt t="6162" x="2306638" y="3852863"/>
          <p14:tracePt t="6179" x="2225675" y="3921125"/>
          <p14:tracePt t="6196" x="2074863" y="3994150"/>
          <p14:tracePt t="6212" x="1979613" y="4003675"/>
          <p14:tracePt t="6229" x="1846263" y="3998913"/>
          <p14:tracePt t="6246" x="1755775" y="3944938"/>
          <p14:tracePt t="6262" x="1704975" y="3875088"/>
          <p14:tracePt t="6279" x="1668463" y="3779838"/>
          <p14:tracePt t="6296" x="1660525" y="3584575"/>
          <p14:tracePt t="6312" x="1663700" y="3411538"/>
          <p14:tracePt t="6329" x="1692275" y="3265488"/>
          <p14:tracePt t="6346" x="1755775" y="3000375"/>
          <p14:tracePt t="6363" x="1838325" y="2854325"/>
          <p14:tracePt t="6379" x="1974850" y="2671763"/>
          <p14:tracePt t="6396" x="2092325" y="2535238"/>
          <p14:tracePt t="6412" x="2220913" y="2447925"/>
          <p14:tracePt t="6429" x="2311400" y="2408238"/>
          <p14:tracePt t="6446" x="2416175" y="2393950"/>
          <p14:tracePt t="6462" x="2598738" y="2425700"/>
          <p14:tracePt t="6479" x="2654300" y="2452688"/>
          <p14:tracePt t="6496" x="2776538" y="2557463"/>
          <p14:tracePt t="6512" x="2927350" y="2813050"/>
          <p14:tracePt t="6529" x="2995613" y="3041650"/>
          <p14:tracePt t="6546" x="3022600" y="3178175"/>
          <p14:tracePt t="6562" x="3046413" y="3365500"/>
          <p14:tracePt t="6579" x="3046413" y="3419475"/>
          <p14:tracePt t="6596" x="3036888" y="3479800"/>
          <p14:tracePt t="6613" x="2995613" y="3589338"/>
          <p14:tracePt t="6629" x="2954338" y="3679825"/>
          <p14:tracePt t="6646" x="2890838" y="3775075"/>
          <p14:tracePt t="6662" x="2771775" y="3908425"/>
          <p14:tracePt t="6679" x="2717800" y="3957638"/>
          <p14:tracePt t="6696" x="2613025" y="4008438"/>
          <p14:tracePt t="6713" x="2508250" y="4030663"/>
          <p14:tracePt t="6729" x="2430463" y="4025900"/>
          <p14:tracePt t="6746" x="2389188" y="4008438"/>
          <p14:tracePt t="6763" x="2352675" y="3998913"/>
          <p14:tracePt t="6779" x="2339975" y="3984625"/>
          <p14:tracePt t="6796" x="2335213" y="3984625"/>
          <p14:tracePt t="6812" x="2339975" y="3952875"/>
          <p14:tracePt t="7166" x="2425700" y="3911600"/>
          <p14:tracePt t="7174" x="2649538" y="3830638"/>
          <p14:tracePt t="7185" x="2732088" y="3798888"/>
          <p14:tracePt t="7201" x="3168650" y="3648075"/>
          <p14:tracePt t="7218" x="3657600" y="3516313"/>
          <p14:tracePt t="7235" x="4117975" y="3392488"/>
          <p14:tracePt t="7268" x="5043488" y="3228975"/>
          <p14:tracePt t="7301" x="5576888" y="3282950"/>
          <p14:tracePt t="7335" x="6042025" y="3392488"/>
          <p14:tracePt t="7351" x="6115050" y="3406775"/>
          <p14:tracePt t="7368" x="6161088" y="3406775"/>
          <p14:tracePt t="7385" x="6173788" y="3406775"/>
          <p14:tracePt t="7401" x="6178550" y="3406775"/>
          <p14:tracePt t="7418" x="6183313" y="3406775"/>
          <p14:tracePt t="9145" x="6229350" y="3411538"/>
          <p14:tracePt t="9152" x="6275388" y="3419475"/>
          <p14:tracePt t="9160" x="6307138" y="3429000"/>
          <p14:tracePt t="9169" x="6343650" y="3443288"/>
          <p14:tracePt t="9185" x="6484938" y="3460750"/>
          <p14:tracePt t="9202" x="6597650" y="3465513"/>
          <p14:tracePt t="9219" x="6831013" y="3492500"/>
          <p14:tracePt t="9235" x="6926263" y="3506788"/>
          <p14:tracePt t="9269" x="7300913" y="3519488"/>
          <p14:tracePt t="9302" x="7510463" y="3543300"/>
          <p14:tracePt t="9336" x="7742238" y="3660775"/>
          <p14:tracePt t="9352" x="7807325" y="3721100"/>
          <p14:tracePt t="9369" x="7880350" y="3789363"/>
          <p14:tracePt t="9385" x="7893050" y="3806825"/>
          <p14:tracePt t="9402" x="7897813" y="3816350"/>
          <p14:tracePt t="9419" x="7893050" y="3825875"/>
          <p14:tracePt t="9436" x="7856538" y="3843338"/>
          <p14:tracePt t="9452" x="7734300" y="3848100"/>
          <p14:tracePt t="9469" x="7556500" y="3816350"/>
          <p14:tracePt t="9485" x="7359650" y="3711575"/>
          <p14:tracePt t="9502" x="7227888" y="3616325"/>
          <p14:tracePt t="9519" x="6977063" y="3297238"/>
          <p14:tracePt t="9535" x="6867525" y="3119438"/>
          <p14:tracePt t="9552" x="6816725" y="2986088"/>
          <p14:tracePt t="9569" x="6784975" y="2890838"/>
          <p14:tracePt t="9585" x="6775450" y="2863850"/>
          <p14:tracePt t="9602" x="6767513" y="2844800"/>
          <p14:tracePt t="9619" x="6767513" y="2840038"/>
          <p14:tracePt t="9635" x="6767513" y="2836863"/>
          <p14:tracePt t="9652" x="6780213" y="2803525"/>
          <p14:tracePt t="9669" x="6831013" y="2732088"/>
          <p14:tracePt t="9685" x="6954838" y="2625725"/>
          <p14:tracePt t="9702" x="7026275" y="2571750"/>
          <p14:tracePt t="9719" x="7059613" y="2544763"/>
          <p14:tracePt t="9735" x="7099300" y="2525713"/>
          <p14:tracePt t="9752" x="7154863" y="2520950"/>
          <p14:tracePt t="9769" x="7237413" y="2530475"/>
          <p14:tracePt t="9785" x="7300913" y="2562225"/>
          <p14:tracePt t="9802" x="7405688" y="2635250"/>
          <p14:tracePt t="9819" x="7483475" y="2732088"/>
          <p14:tracePt t="9835" x="7578725" y="2886075"/>
          <p14:tracePt t="9852" x="7620000" y="2959100"/>
          <p14:tracePt t="9869" x="7669213" y="3051175"/>
          <p14:tracePt t="9885" x="7710488" y="3136900"/>
          <p14:tracePt t="9887" x="7734300" y="3178175"/>
          <p14:tracePt t="9902" x="7756525" y="3268663"/>
          <p14:tracePt t="9919" x="7770813" y="3338513"/>
          <p14:tracePt t="9936" x="7770813" y="3397250"/>
          <p14:tracePt t="9952" x="7756525" y="3414713"/>
          <p14:tracePt t="9969" x="7729538" y="3443288"/>
          <p14:tracePt t="9985" x="7693025" y="3470275"/>
          <p14:tracePt t="10002" x="7632700" y="3511550"/>
          <p14:tracePt t="10019" x="7542213" y="3548063"/>
          <p14:tracePt t="10035" x="7459663" y="3556000"/>
          <p14:tracePt t="10052" x="7342188" y="3529013"/>
          <p14:tracePt t="10069" x="7213600" y="3492500"/>
          <p14:tracePt t="10085" x="7127875" y="3465513"/>
          <p14:tracePt t="10102" x="6967538" y="3402013"/>
          <p14:tracePt t="10119" x="6877050" y="3360738"/>
          <p14:tracePt t="10135" x="6816725" y="3309938"/>
          <p14:tracePt t="10152" x="6662738" y="3209925"/>
          <p14:tracePt t="10169" x="6580188" y="3136900"/>
          <p14:tracePt t="10185" x="6524625" y="3022600"/>
          <p14:tracePt t="10202" x="6489700" y="2913063"/>
          <p14:tracePt t="10219" x="6475413" y="2863850"/>
          <p14:tracePt t="10235" x="6475413" y="2817813"/>
          <p14:tracePt t="10252" x="6484938" y="2759075"/>
          <p14:tracePt t="10269" x="6507163" y="2732088"/>
          <p14:tracePt t="10285" x="6570663" y="2690813"/>
          <p14:tracePt t="10302" x="6684963" y="2649538"/>
          <p14:tracePt t="10319" x="6872288" y="2630488"/>
          <p14:tracePt t="10336" x="7050088" y="2640013"/>
          <p14:tracePt t="10352" x="7191375" y="2659063"/>
          <p14:tracePt t="10369" x="7337425" y="2681288"/>
          <p14:tracePt t="10385" x="7442200" y="2703513"/>
          <p14:tracePt t="10402" x="7542213" y="2722563"/>
          <p14:tracePt t="10419" x="7629525" y="2763838"/>
          <p14:tracePt t="10435" x="7697788" y="2822575"/>
          <p14:tracePt t="10452" x="7739063" y="2863850"/>
          <p14:tracePt t="10469" x="7829550" y="3059113"/>
          <p14:tracePt t="10485" x="7843838" y="3155950"/>
          <p14:tracePt t="10502" x="7843838" y="3255963"/>
          <p14:tracePt t="10519" x="7812088" y="3387725"/>
          <p14:tracePt t="10535" x="7783513" y="3455988"/>
          <p14:tracePt t="10552" x="7766050" y="3519488"/>
          <p14:tracePt t="10569" x="7747000" y="3560763"/>
          <p14:tracePt t="10585" x="7720013" y="3625850"/>
          <p14:tracePt t="10602" x="7702550" y="3657600"/>
          <p14:tracePt t="10619" x="7629525" y="3716338"/>
          <p14:tracePt t="10635" x="7519988" y="3762375"/>
          <p14:tracePt t="10652" x="7451725" y="3789363"/>
          <p14:tracePt t="10669" x="7318375" y="3821113"/>
          <p14:tracePt t="10685" x="7191375" y="3830638"/>
          <p14:tracePt t="10702" x="7145338" y="3830638"/>
          <p14:tracePt t="10719" x="7086600" y="3830638"/>
          <p14:tracePt t="10736" x="7018338" y="3835400"/>
          <p14:tracePt t="10752" x="6977063" y="3835400"/>
          <p14:tracePt t="10769" x="6950075" y="3835400"/>
          <p14:tracePt t="10785" x="6926263" y="3835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グループ化 5"/>
          <p:cNvGrpSpPr>
            <a:grpSpLocks/>
          </p:cNvGrpSpPr>
          <p:nvPr/>
        </p:nvGrpSpPr>
        <p:grpSpPr bwMode="auto">
          <a:xfrm>
            <a:off x="6223000" y="5777557"/>
            <a:ext cx="2921000" cy="842962"/>
            <a:chOff x="6188773" y="5970703"/>
            <a:chExt cx="2919731" cy="842847"/>
          </a:xfrm>
        </p:grpSpPr>
        <p:pic>
          <p:nvPicPr>
            <p:cNvPr id="57"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株</a:t>
              </a: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益田大動物診療所</a:t>
              </a:r>
            </a:p>
          </p:txBody>
        </p:sp>
      </p:grpSp>
      <p:sp>
        <p:nvSpPr>
          <p:cNvPr id="62" name="テキスト ボックス 61">
            <a:extLst>
              <a:ext uri="{FF2B5EF4-FFF2-40B4-BE49-F238E27FC236}">
                <a16:creationId xmlns:a16="http://schemas.microsoft.com/office/drawing/2014/main" id="{EFF017B3-0CC7-4753-B587-5A681414E08C}"/>
              </a:ext>
            </a:extLst>
          </p:cNvPr>
          <p:cNvSpPr txBox="1"/>
          <p:nvPr/>
        </p:nvSpPr>
        <p:spPr>
          <a:xfrm>
            <a:off x="3419872" y="313492"/>
            <a:ext cx="3096344" cy="523220"/>
          </a:xfrm>
          <a:prstGeom prst="rect">
            <a:avLst/>
          </a:prstGeom>
          <a:noFill/>
        </p:spPr>
        <p:txBody>
          <a:bodyPr wrap="square" rtlCol="0">
            <a:spAutoFit/>
          </a:bodyPr>
          <a:lstStyle/>
          <a:p>
            <a:r>
              <a:rPr lang="ja-JP" altLang="en-US" sz="2800" u="sng" dirty="0">
                <a:solidFill>
                  <a:srgbClr val="4D4D4D"/>
                </a:solidFill>
              </a:rPr>
              <a:t>血液検査所見</a:t>
            </a:r>
            <a:endParaRPr lang="en-US" altLang="ja-JP" sz="2800" u="sng" dirty="0">
              <a:solidFill>
                <a:srgbClr val="4D4D4D"/>
              </a:solidFill>
            </a:endParaRPr>
          </a:p>
        </p:txBody>
      </p:sp>
      <p:graphicFrame>
        <p:nvGraphicFramePr>
          <p:cNvPr id="63" name="表 62">
            <a:extLst>
              <a:ext uri="{FF2B5EF4-FFF2-40B4-BE49-F238E27FC236}">
                <a16:creationId xmlns:a16="http://schemas.microsoft.com/office/drawing/2014/main" id="{DA4207D9-5000-4368-8504-4C6486309721}"/>
              </a:ext>
            </a:extLst>
          </p:cNvPr>
          <p:cNvGraphicFramePr>
            <a:graphicFrameLocks noGrp="1"/>
          </p:cNvGraphicFramePr>
          <p:nvPr>
            <p:extLst>
              <p:ext uri="{D42A27DB-BD31-4B8C-83A1-F6EECF244321}">
                <p14:modId xmlns:p14="http://schemas.microsoft.com/office/powerpoint/2010/main" val="1858918240"/>
              </p:ext>
            </p:extLst>
          </p:nvPr>
        </p:nvGraphicFramePr>
        <p:xfrm>
          <a:off x="71501" y="836712"/>
          <a:ext cx="9000998" cy="5631943"/>
        </p:xfrm>
        <a:graphic>
          <a:graphicData uri="http://schemas.openxmlformats.org/drawingml/2006/table">
            <a:tbl>
              <a:tblPr firstRow="1" bandRow="1">
                <a:tableStyleId>{5C22544A-7EE6-4342-B048-85BDC9FD1C3A}</a:tableStyleId>
              </a:tblPr>
              <a:tblGrid>
                <a:gridCol w="1538567">
                  <a:extLst>
                    <a:ext uri="{9D8B030D-6E8A-4147-A177-3AD203B41FA5}">
                      <a16:colId xmlns:a16="http://schemas.microsoft.com/office/drawing/2014/main" val="20000"/>
                    </a:ext>
                  </a:extLst>
                </a:gridCol>
                <a:gridCol w="1538567">
                  <a:extLst>
                    <a:ext uri="{9D8B030D-6E8A-4147-A177-3AD203B41FA5}">
                      <a16:colId xmlns:a16="http://schemas.microsoft.com/office/drawing/2014/main" val="20001"/>
                    </a:ext>
                  </a:extLst>
                </a:gridCol>
                <a:gridCol w="1480966">
                  <a:extLst>
                    <a:ext uri="{9D8B030D-6E8A-4147-A177-3AD203B41FA5}">
                      <a16:colId xmlns:a16="http://schemas.microsoft.com/office/drawing/2014/main" val="20002"/>
                    </a:ext>
                  </a:extLst>
                </a:gridCol>
                <a:gridCol w="1561494">
                  <a:extLst>
                    <a:ext uri="{9D8B030D-6E8A-4147-A177-3AD203B41FA5}">
                      <a16:colId xmlns:a16="http://schemas.microsoft.com/office/drawing/2014/main" val="20003"/>
                    </a:ext>
                  </a:extLst>
                </a:gridCol>
                <a:gridCol w="1400438">
                  <a:extLst>
                    <a:ext uri="{9D8B030D-6E8A-4147-A177-3AD203B41FA5}">
                      <a16:colId xmlns:a16="http://schemas.microsoft.com/office/drawing/2014/main" val="20004"/>
                    </a:ext>
                  </a:extLst>
                </a:gridCol>
                <a:gridCol w="1480966">
                  <a:extLst>
                    <a:ext uri="{9D8B030D-6E8A-4147-A177-3AD203B41FA5}">
                      <a16:colId xmlns:a16="http://schemas.microsoft.com/office/drawing/2014/main" val="20005"/>
                    </a:ext>
                  </a:extLst>
                </a:gridCol>
              </a:tblGrid>
              <a:tr h="1247965">
                <a:tc>
                  <a:txBody>
                    <a:bodyPr/>
                    <a:lstStyle/>
                    <a:p>
                      <a:r>
                        <a:rPr kumimoji="1" lang="ja-JP" altLang="en-US" sz="2000" dirty="0"/>
                        <a:t>項目・単位</a:t>
                      </a:r>
                      <a:endParaRPr kumimoji="1" lang="en-US" altLang="ja-JP" sz="2000" dirty="0"/>
                    </a:p>
                  </a:txBody>
                  <a:tcPr/>
                </a:tc>
                <a:tc>
                  <a:txBody>
                    <a:bodyPr/>
                    <a:lstStyle/>
                    <a:p>
                      <a:r>
                        <a:rPr kumimoji="1" lang="ja-JP" altLang="en-US" sz="2000" dirty="0"/>
                        <a:t>第１病日</a:t>
                      </a:r>
                      <a:endParaRPr kumimoji="1" lang="en-US" altLang="ja-JP" sz="2000" dirty="0"/>
                    </a:p>
                    <a:p>
                      <a:r>
                        <a:rPr kumimoji="1" lang="en-US" altLang="ja-JP" sz="2000" dirty="0"/>
                        <a:t>(OPE</a:t>
                      </a:r>
                      <a:r>
                        <a:rPr kumimoji="1" lang="ja-JP" altLang="en-US" sz="2000" dirty="0"/>
                        <a:t>前</a:t>
                      </a:r>
                      <a:r>
                        <a:rPr kumimoji="1" lang="en-US" altLang="ja-JP" sz="2000" dirty="0"/>
                        <a:t>)</a:t>
                      </a:r>
                      <a:endParaRPr kumimoji="1" lang="ja-JP" altLang="en-US" sz="2000" dirty="0"/>
                    </a:p>
                  </a:txBody>
                  <a:tcPr/>
                </a:tc>
                <a:tc>
                  <a:txBody>
                    <a:bodyPr/>
                    <a:lstStyle/>
                    <a:p>
                      <a:r>
                        <a:rPr kumimoji="1" lang="ja-JP" altLang="en-US" sz="2000" dirty="0"/>
                        <a:t>第</a:t>
                      </a:r>
                      <a:r>
                        <a:rPr kumimoji="1" lang="en-US" altLang="ja-JP" sz="2000" dirty="0"/>
                        <a:t>5</a:t>
                      </a:r>
                      <a:r>
                        <a:rPr kumimoji="1" lang="ja-JP" altLang="en-US" sz="2000" dirty="0"/>
                        <a:t>病日</a:t>
                      </a:r>
                      <a:endParaRPr kumimoji="1" lang="en-US" altLang="ja-JP" sz="2000" dirty="0"/>
                    </a:p>
                    <a:p>
                      <a:r>
                        <a:rPr kumimoji="1" lang="en-US" altLang="ja-JP" sz="2000" dirty="0"/>
                        <a:t>(OPE</a:t>
                      </a:r>
                      <a:r>
                        <a:rPr kumimoji="1" lang="ja-JP" altLang="en-US" sz="2000" dirty="0"/>
                        <a:t>後</a:t>
                      </a:r>
                      <a:r>
                        <a:rPr kumimoji="1" lang="en-US" altLang="ja-JP" sz="2000" dirty="0"/>
                        <a:t>)</a:t>
                      </a:r>
                      <a:endParaRPr kumimoji="1" lang="ja-JP"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項目・単位</a:t>
                      </a:r>
                      <a:endParaRPr kumimoji="1" lang="en-US" altLang="ja-JP" sz="2000" dirty="0"/>
                    </a:p>
                    <a:p>
                      <a:endParaRPr kumimoji="1" lang="ja-JP" altLang="en-US" dirty="0"/>
                    </a:p>
                  </a:txBody>
                  <a:tcPr/>
                </a:tc>
                <a:tc>
                  <a:txBody>
                    <a:bodyPr/>
                    <a:lstStyle/>
                    <a:p>
                      <a:r>
                        <a:rPr kumimoji="1" lang="ja-JP" altLang="en-US" sz="2000" dirty="0"/>
                        <a:t>第１病日</a:t>
                      </a:r>
                      <a:endParaRPr kumimoji="1" lang="en-US" altLang="ja-JP" sz="2000" dirty="0"/>
                    </a:p>
                    <a:p>
                      <a:r>
                        <a:rPr kumimoji="1" lang="en-US" altLang="ja-JP" sz="2000" dirty="0"/>
                        <a:t>(OPE</a:t>
                      </a:r>
                      <a:r>
                        <a:rPr kumimoji="1" lang="ja-JP" altLang="en-US" sz="2000" dirty="0"/>
                        <a:t>前</a:t>
                      </a:r>
                      <a:r>
                        <a:rPr kumimoji="1" lang="en-US" altLang="ja-JP" sz="2000" dirty="0"/>
                        <a:t>)</a:t>
                      </a:r>
                      <a:endParaRPr kumimoji="1" lang="ja-JP" altLang="en-US" sz="2000" dirty="0"/>
                    </a:p>
                    <a:p>
                      <a:endParaRPr kumimoji="1" lang="ja-JP" altLang="en-US" dirty="0"/>
                    </a:p>
                  </a:txBody>
                  <a:tcPr/>
                </a:tc>
                <a:tc>
                  <a:txBody>
                    <a:bodyPr/>
                    <a:lstStyle/>
                    <a:p>
                      <a:r>
                        <a:rPr kumimoji="1" lang="ja-JP" altLang="en-US" sz="2000" dirty="0"/>
                        <a:t>第</a:t>
                      </a:r>
                      <a:r>
                        <a:rPr kumimoji="1" lang="en-US" altLang="ja-JP" sz="2000" dirty="0"/>
                        <a:t>5</a:t>
                      </a:r>
                      <a:r>
                        <a:rPr kumimoji="1" lang="ja-JP" altLang="en-US" sz="2000" dirty="0"/>
                        <a:t>病日</a:t>
                      </a:r>
                      <a:endParaRPr kumimoji="1" lang="en-US" altLang="ja-JP" sz="2000" dirty="0"/>
                    </a:p>
                    <a:p>
                      <a:r>
                        <a:rPr kumimoji="1" lang="en-US" altLang="ja-JP" sz="2000" dirty="0"/>
                        <a:t>(OPE</a:t>
                      </a:r>
                      <a:r>
                        <a:rPr kumimoji="1" lang="ja-JP" altLang="en-US" sz="2000" dirty="0"/>
                        <a:t>後</a:t>
                      </a:r>
                      <a:r>
                        <a:rPr kumimoji="1" lang="en-US" altLang="ja-JP" sz="2000" dirty="0"/>
                        <a:t>)</a:t>
                      </a:r>
                      <a:endParaRPr kumimoji="1" lang="ja-JP" altLang="en-US" sz="2000" dirty="0"/>
                    </a:p>
                    <a:p>
                      <a:endParaRPr kumimoji="1" lang="ja-JP" altLang="en-US" dirty="0"/>
                    </a:p>
                  </a:txBody>
                  <a:tcPr/>
                </a:tc>
                <a:extLst>
                  <a:ext uri="{0D108BD9-81ED-4DB2-BD59-A6C34878D82A}">
                    <a16:rowId xmlns:a16="http://schemas.microsoft.com/office/drawing/2014/main" val="10000"/>
                  </a:ext>
                </a:extLst>
              </a:tr>
              <a:tr h="6239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t>RBC(</a:t>
                      </a:r>
                      <a:r>
                        <a:rPr kumimoji="1" lang="ja-JP" altLang="en-US" sz="1800" dirty="0"/>
                        <a:t>万</a:t>
                      </a:r>
                      <a:r>
                        <a:rPr kumimoji="1" lang="en-US" altLang="ja-JP" sz="1800" dirty="0"/>
                        <a:t>/</a:t>
                      </a:r>
                      <a:r>
                        <a:rPr kumimoji="1" lang="en-US" altLang="ja-JP" sz="1800" dirty="0" err="1"/>
                        <a:t>μl</a:t>
                      </a:r>
                      <a:r>
                        <a:rPr kumimoji="1" lang="en-US" altLang="ja-JP" sz="1800" dirty="0"/>
                        <a:t>)</a:t>
                      </a:r>
                    </a:p>
                  </a:txBody>
                  <a:tcPr/>
                </a:tc>
                <a:tc>
                  <a:txBody>
                    <a:bodyPr/>
                    <a:lstStyle/>
                    <a:p>
                      <a:pPr algn="ctr"/>
                      <a:r>
                        <a:rPr kumimoji="1" lang="en-US" altLang="ja-JP" dirty="0"/>
                        <a:t>817</a:t>
                      </a:r>
                      <a:endParaRPr kumimoji="1" lang="ja-JP" altLang="en-US" dirty="0"/>
                    </a:p>
                  </a:txBody>
                  <a:tcPr/>
                </a:tc>
                <a:tc>
                  <a:txBody>
                    <a:bodyPr/>
                    <a:lstStyle/>
                    <a:p>
                      <a:pPr algn="ctr"/>
                      <a:r>
                        <a:rPr kumimoji="1" lang="en-US" altLang="ja-JP" dirty="0"/>
                        <a:t>1037</a:t>
                      </a:r>
                      <a:endParaRPr kumimoji="1" lang="ja-JP" altLang="en-US" dirty="0"/>
                    </a:p>
                  </a:txBody>
                  <a:tcPr/>
                </a:tc>
                <a:tc>
                  <a:txBody>
                    <a:bodyPr/>
                    <a:lstStyle/>
                    <a:p>
                      <a:r>
                        <a:rPr kumimoji="1" lang="en-US" altLang="ja-JP" dirty="0"/>
                        <a:t>BUN(mg/dl)</a:t>
                      </a:r>
                      <a:endParaRPr kumimoji="1" lang="ja-JP" altLang="en-US" dirty="0"/>
                    </a:p>
                  </a:txBody>
                  <a:tcPr/>
                </a:tc>
                <a:tc>
                  <a:txBody>
                    <a:bodyPr/>
                    <a:lstStyle/>
                    <a:p>
                      <a:pPr algn="ctr"/>
                      <a:r>
                        <a:rPr kumimoji="1" lang="en-US" altLang="ja-JP" dirty="0"/>
                        <a:t>15.5</a:t>
                      </a:r>
                      <a:endParaRPr kumimoji="1" lang="ja-JP" altLang="en-US" dirty="0"/>
                    </a:p>
                  </a:txBody>
                  <a:tcPr/>
                </a:tc>
                <a:tc>
                  <a:txBody>
                    <a:bodyPr/>
                    <a:lstStyle/>
                    <a:p>
                      <a:pPr algn="ctr"/>
                      <a:r>
                        <a:rPr kumimoji="1" lang="en-US" altLang="ja-JP" dirty="0"/>
                        <a:t>11.5</a:t>
                      </a:r>
                      <a:endParaRPr kumimoji="1" lang="ja-JP" altLang="en-US" dirty="0"/>
                    </a:p>
                  </a:txBody>
                  <a:tcPr/>
                </a:tc>
                <a:extLst>
                  <a:ext uri="{0D108BD9-81ED-4DB2-BD59-A6C34878D82A}">
                    <a16:rowId xmlns:a16="http://schemas.microsoft.com/office/drawing/2014/main" val="10001"/>
                  </a:ext>
                </a:extLst>
              </a:tr>
              <a:tr h="623983">
                <a:tc>
                  <a:txBody>
                    <a:bodyPr/>
                    <a:lstStyle/>
                    <a:p>
                      <a:r>
                        <a:rPr kumimoji="1" lang="en-US" altLang="ja-JP" dirty="0"/>
                        <a:t>WBC(/</a:t>
                      </a:r>
                      <a:r>
                        <a:rPr kumimoji="1" lang="en-US" altLang="ja-JP" dirty="0" err="1"/>
                        <a:t>μl</a:t>
                      </a:r>
                      <a:r>
                        <a:rPr kumimoji="1" lang="en-US" altLang="ja-JP" dirty="0"/>
                        <a:t>)</a:t>
                      </a:r>
                      <a:endParaRPr kumimoji="1" lang="ja-JP" altLang="en-US" dirty="0"/>
                    </a:p>
                  </a:txBody>
                  <a:tcPr/>
                </a:tc>
                <a:tc>
                  <a:txBody>
                    <a:bodyPr/>
                    <a:lstStyle/>
                    <a:p>
                      <a:pPr algn="ctr"/>
                      <a:r>
                        <a:rPr kumimoji="1" lang="en-US" altLang="ja-JP" dirty="0">
                          <a:solidFill>
                            <a:schemeClr val="tx1"/>
                          </a:solidFill>
                        </a:rPr>
                        <a:t>6,500</a:t>
                      </a:r>
                    </a:p>
                  </a:txBody>
                  <a:tcPr/>
                </a:tc>
                <a:tc>
                  <a:txBody>
                    <a:bodyPr/>
                    <a:lstStyle/>
                    <a:p>
                      <a:pPr algn="ctr"/>
                      <a:r>
                        <a:rPr kumimoji="1" lang="en-US" altLang="ja-JP" dirty="0"/>
                        <a:t>8500</a:t>
                      </a:r>
                      <a:endParaRPr kumimoji="1" lang="ja-JP" altLang="en-US" dirty="0"/>
                    </a:p>
                  </a:txBody>
                  <a:tcPr/>
                </a:tc>
                <a:tc>
                  <a:txBody>
                    <a:bodyPr/>
                    <a:lstStyle/>
                    <a:p>
                      <a:r>
                        <a:rPr kumimoji="1" lang="en-US" altLang="ja-JP" dirty="0"/>
                        <a:t>GGT(mg/dl)</a:t>
                      </a:r>
                      <a:endParaRPr kumimoji="1" lang="ja-JP" altLang="en-US" dirty="0"/>
                    </a:p>
                  </a:txBody>
                  <a:tcPr/>
                </a:tc>
                <a:tc>
                  <a:txBody>
                    <a:bodyPr/>
                    <a:lstStyle/>
                    <a:p>
                      <a:pPr algn="ctr"/>
                      <a:r>
                        <a:rPr kumimoji="1" lang="en-US" altLang="ja-JP" dirty="0">
                          <a:solidFill>
                            <a:srgbClr val="FF0000"/>
                          </a:solidFill>
                        </a:rPr>
                        <a:t>160</a:t>
                      </a:r>
                      <a:endParaRPr kumimoji="1" lang="ja-JP" altLang="en-US" dirty="0">
                        <a:solidFill>
                          <a:srgbClr val="FF0000"/>
                        </a:solidFill>
                      </a:endParaRPr>
                    </a:p>
                  </a:txBody>
                  <a:tcPr/>
                </a:tc>
                <a:tc>
                  <a:txBody>
                    <a:bodyPr/>
                    <a:lstStyle/>
                    <a:p>
                      <a:pPr algn="ctr"/>
                      <a:r>
                        <a:rPr kumimoji="1" lang="en-US" altLang="ja-JP" dirty="0">
                          <a:solidFill>
                            <a:schemeClr val="tx1"/>
                          </a:solidFill>
                        </a:rPr>
                        <a:t>98</a:t>
                      </a:r>
                      <a:endParaRPr kumimoji="1" lang="ja-JP" altLang="en-US" dirty="0">
                        <a:solidFill>
                          <a:schemeClr val="tx1"/>
                        </a:solidFill>
                      </a:endParaRPr>
                    </a:p>
                  </a:txBody>
                  <a:tcPr/>
                </a:tc>
                <a:extLst>
                  <a:ext uri="{0D108BD9-81ED-4DB2-BD59-A6C34878D82A}">
                    <a16:rowId xmlns:a16="http://schemas.microsoft.com/office/drawing/2014/main" val="10002"/>
                  </a:ext>
                </a:extLst>
              </a:tr>
              <a:tr h="623983">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kumimoji="1" lang="en-US" altLang="ja-JP" dirty="0"/>
                        <a:t>PLT(</a:t>
                      </a:r>
                      <a:r>
                        <a:rPr kumimoji="1" lang="ja-JP" altLang="en-US" dirty="0"/>
                        <a:t>万</a:t>
                      </a:r>
                      <a:r>
                        <a:rPr kumimoji="1" lang="en-US" altLang="ja-JP" dirty="0"/>
                        <a:t>/</a:t>
                      </a:r>
                      <a:r>
                        <a:rPr kumimoji="1" lang="en-US" altLang="ja-JP" dirty="0" err="1"/>
                        <a:t>μl</a:t>
                      </a:r>
                      <a:r>
                        <a:rPr kumimoji="1" lang="en-US" altLang="ja-JP" dirty="0"/>
                        <a:t>)</a:t>
                      </a:r>
                      <a:endParaRPr kumimoji="1" lang="ja-JP" altLang="en-US" dirty="0"/>
                    </a:p>
                    <a:p>
                      <a:endParaRPr kumimoji="1" lang="en-US" altLang="ja-JP" baseline="0" dirty="0"/>
                    </a:p>
                  </a:txBody>
                  <a:tcPr/>
                </a:tc>
                <a:tc>
                  <a:txBody>
                    <a:bodyPr/>
                    <a:lstStyle/>
                    <a:p>
                      <a:pPr algn="ctr"/>
                      <a:r>
                        <a:rPr kumimoji="1" lang="en-US" altLang="ja-JP" dirty="0"/>
                        <a:t>45.6</a:t>
                      </a:r>
                    </a:p>
                  </a:txBody>
                  <a:tcPr/>
                </a:tc>
                <a:tc>
                  <a:txBody>
                    <a:bodyPr/>
                    <a:lstStyle/>
                    <a:p>
                      <a:pPr algn="ctr"/>
                      <a:r>
                        <a:rPr kumimoji="1" lang="en-US" altLang="ja-JP" dirty="0"/>
                        <a:t>72.0</a:t>
                      </a:r>
                      <a:endParaRPr kumimoji="1" lang="ja-JP" altLang="en-US" dirty="0"/>
                    </a:p>
                  </a:txBody>
                  <a:tcPr/>
                </a:tc>
                <a:tc>
                  <a:txBody>
                    <a:bodyPr/>
                    <a:lstStyle/>
                    <a:p>
                      <a:r>
                        <a:rPr kumimoji="1" lang="en-US" altLang="ja-JP" dirty="0"/>
                        <a:t>Ca(mg/dl)</a:t>
                      </a:r>
                      <a:endParaRPr kumimoji="1" lang="ja-JP" altLang="en-US" dirty="0"/>
                    </a:p>
                  </a:txBody>
                  <a:tcPr/>
                </a:tc>
                <a:tc>
                  <a:txBody>
                    <a:bodyPr/>
                    <a:lstStyle/>
                    <a:p>
                      <a:pPr algn="ctr"/>
                      <a:r>
                        <a:rPr kumimoji="1" lang="en-US" altLang="ja-JP" dirty="0">
                          <a:solidFill>
                            <a:schemeClr val="tx1"/>
                          </a:solidFill>
                        </a:rPr>
                        <a:t>12.4</a:t>
                      </a:r>
                      <a:endParaRPr kumimoji="1" lang="ja-JP" altLang="en-US" dirty="0">
                        <a:solidFill>
                          <a:schemeClr val="tx1"/>
                        </a:solidFill>
                      </a:endParaRPr>
                    </a:p>
                  </a:txBody>
                  <a:tcPr/>
                </a:tc>
                <a:tc>
                  <a:txBody>
                    <a:bodyPr/>
                    <a:lstStyle/>
                    <a:p>
                      <a:pPr algn="ctr"/>
                      <a:r>
                        <a:rPr kumimoji="1" lang="en-US" altLang="ja-JP" dirty="0">
                          <a:solidFill>
                            <a:schemeClr val="tx1"/>
                          </a:solidFill>
                        </a:rPr>
                        <a:t>11.6</a:t>
                      </a:r>
                      <a:endParaRPr kumimoji="1" lang="ja-JP" altLang="en-US" dirty="0">
                        <a:solidFill>
                          <a:schemeClr val="tx1"/>
                        </a:solidFill>
                      </a:endParaRPr>
                    </a:p>
                  </a:txBody>
                  <a:tcPr/>
                </a:tc>
                <a:extLst>
                  <a:ext uri="{0D108BD9-81ED-4DB2-BD59-A6C34878D82A}">
                    <a16:rowId xmlns:a16="http://schemas.microsoft.com/office/drawing/2014/main" val="10003"/>
                  </a:ext>
                </a:extLst>
              </a:tr>
              <a:tr h="623983">
                <a:tc>
                  <a:txBody>
                    <a:bodyPr/>
                    <a:lstStyle/>
                    <a:p>
                      <a:r>
                        <a:rPr kumimoji="1" lang="en-US" altLang="ja-JP" dirty="0"/>
                        <a:t>HGB(g/dl)</a:t>
                      </a:r>
                      <a:endParaRPr kumimoji="1" lang="ja-JP" altLang="en-US" dirty="0"/>
                    </a:p>
                  </a:txBody>
                  <a:tcPr/>
                </a:tc>
                <a:tc>
                  <a:txBody>
                    <a:bodyPr/>
                    <a:lstStyle/>
                    <a:p>
                      <a:pPr algn="ctr"/>
                      <a:r>
                        <a:rPr kumimoji="1" lang="en-US" altLang="ja-JP" dirty="0"/>
                        <a:t>9.0</a:t>
                      </a:r>
                    </a:p>
                  </a:txBody>
                  <a:tcPr/>
                </a:tc>
                <a:tc>
                  <a:txBody>
                    <a:bodyPr/>
                    <a:lstStyle/>
                    <a:p>
                      <a:pPr algn="ctr"/>
                      <a:r>
                        <a:rPr kumimoji="1" lang="en-US" altLang="ja-JP" dirty="0"/>
                        <a:t>13.1</a:t>
                      </a:r>
                      <a:endParaRPr kumimoji="1" lang="ja-JP" altLang="en-US" dirty="0"/>
                    </a:p>
                  </a:txBody>
                  <a:tcPr/>
                </a:tc>
                <a:tc>
                  <a:txBody>
                    <a:bodyPr/>
                    <a:lstStyle/>
                    <a:p>
                      <a:r>
                        <a:rPr kumimoji="1" lang="en-US" altLang="ja-JP" dirty="0"/>
                        <a:t>IP(mg/dl)</a:t>
                      </a:r>
                      <a:endParaRPr kumimoji="1" lang="ja-JP" altLang="en-US" dirty="0"/>
                    </a:p>
                  </a:txBody>
                  <a:tcPr/>
                </a:tc>
                <a:tc>
                  <a:txBody>
                    <a:bodyPr/>
                    <a:lstStyle/>
                    <a:p>
                      <a:pPr algn="ctr"/>
                      <a:r>
                        <a:rPr kumimoji="1" lang="en-US" altLang="ja-JP" dirty="0">
                          <a:solidFill>
                            <a:schemeClr val="tx1"/>
                          </a:solidFill>
                        </a:rPr>
                        <a:t>7.3</a:t>
                      </a:r>
                      <a:endParaRPr kumimoji="1" lang="ja-JP" altLang="en-US" dirty="0">
                        <a:solidFill>
                          <a:schemeClr val="tx1"/>
                        </a:solidFill>
                      </a:endParaRPr>
                    </a:p>
                  </a:txBody>
                  <a:tcPr/>
                </a:tc>
                <a:tc>
                  <a:txBody>
                    <a:bodyPr/>
                    <a:lstStyle/>
                    <a:p>
                      <a:pPr algn="ctr"/>
                      <a:r>
                        <a:rPr kumimoji="1" lang="en-US" altLang="ja-JP" dirty="0">
                          <a:solidFill>
                            <a:schemeClr val="tx1"/>
                          </a:solidFill>
                        </a:rPr>
                        <a:t>7.4</a:t>
                      </a:r>
                      <a:endParaRPr kumimoji="1" lang="ja-JP" altLang="en-US" dirty="0">
                        <a:solidFill>
                          <a:schemeClr val="tx1"/>
                        </a:solidFill>
                      </a:endParaRPr>
                    </a:p>
                  </a:txBody>
                  <a:tcPr/>
                </a:tc>
                <a:extLst>
                  <a:ext uri="{0D108BD9-81ED-4DB2-BD59-A6C34878D82A}">
                    <a16:rowId xmlns:a16="http://schemas.microsoft.com/office/drawing/2014/main" val="10004"/>
                  </a:ext>
                </a:extLst>
              </a:tr>
              <a:tr h="623983">
                <a:tc>
                  <a:txBody>
                    <a:bodyPr/>
                    <a:lstStyle/>
                    <a:p>
                      <a:r>
                        <a:rPr kumimoji="1" lang="en-US" altLang="ja-JP" dirty="0"/>
                        <a:t>HCT(</a:t>
                      </a:r>
                      <a:r>
                        <a:rPr kumimoji="1" lang="ja-JP" altLang="en-US" dirty="0"/>
                        <a:t>％</a:t>
                      </a:r>
                      <a:r>
                        <a:rPr kumimoji="1" lang="en-US" altLang="ja-JP" dirty="0"/>
                        <a:t>)</a:t>
                      </a:r>
                      <a:endParaRPr kumimoji="1" lang="ja-JP" altLang="en-US" dirty="0"/>
                    </a:p>
                  </a:txBody>
                  <a:tcPr/>
                </a:tc>
                <a:tc>
                  <a:txBody>
                    <a:bodyPr/>
                    <a:lstStyle/>
                    <a:p>
                      <a:pPr algn="ctr"/>
                      <a:r>
                        <a:rPr kumimoji="1" lang="en-US" altLang="ja-JP" dirty="0"/>
                        <a:t>30.6</a:t>
                      </a:r>
                    </a:p>
                  </a:txBody>
                  <a:tcPr/>
                </a:tc>
                <a:tc>
                  <a:txBody>
                    <a:bodyPr/>
                    <a:lstStyle/>
                    <a:p>
                      <a:pPr algn="ctr"/>
                      <a:r>
                        <a:rPr kumimoji="1" lang="en-US" altLang="ja-JP" dirty="0"/>
                        <a:t>43.8</a:t>
                      </a:r>
                      <a:endParaRPr kumimoji="1" lang="ja-JP" altLang="en-US" dirty="0"/>
                    </a:p>
                  </a:txBody>
                  <a:tcPr/>
                </a:tc>
                <a:tc>
                  <a:txBody>
                    <a:bodyPr/>
                    <a:lstStyle/>
                    <a:p>
                      <a:r>
                        <a:rPr kumimoji="1" lang="en-US" altLang="ja-JP" dirty="0"/>
                        <a:t>Na(</a:t>
                      </a:r>
                      <a:r>
                        <a:rPr kumimoji="1" lang="en-US" altLang="ja-JP" dirty="0" err="1"/>
                        <a:t>mEq</a:t>
                      </a:r>
                      <a:r>
                        <a:rPr kumimoji="1" lang="en-US" altLang="ja-JP" dirty="0"/>
                        <a:t>/l)</a:t>
                      </a:r>
                      <a:endParaRPr kumimoji="1" lang="ja-JP" altLang="en-US" dirty="0"/>
                    </a:p>
                  </a:txBody>
                  <a:tcPr/>
                </a:tc>
                <a:tc>
                  <a:txBody>
                    <a:bodyPr/>
                    <a:lstStyle/>
                    <a:p>
                      <a:pPr algn="ctr"/>
                      <a:r>
                        <a:rPr kumimoji="1" lang="en-US" altLang="ja-JP" dirty="0">
                          <a:solidFill>
                            <a:schemeClr val="tx1"/>
                          </a:solidFill>
                        </a:rPr>
                        <a:t>141</a:t>
                      </a:r>
                      <a:endParaRPr kumimoji="1" lang="ja-JP" altLang="en-US" dirty="0">
                        <a:solidFill>
                          <a:schemeClr val="tx1"/>
                        </a:solidFill>
                      </a:endParaRPr>
                    </a:p>
                  </a:txBody>
                  <a:tcPr/>
                </a:tc>
                <a:tc>
                  <a:txBody>
                    <a:bodyPr/>
                    <a:lstStyle/>
                    <a:p>
                      <a:pPr algn="ctr"/>
                      <a:r>
                        <a:rPr kumimoji="1" lang="en-US" altLang="ja-JP" dirty="0">
                          <a:solidFill>
                            <a:schemeClr val="tx1"/>
                          </a:solidFill>
                        </a:rPr>
                        <a:t>143</a:t>
                      </a:r>
                      <a:endParaRPr kumimoji="1" lang="ja-JP" altLang="en-US" dirty="0">
                        <a:solidFill>
                          <a:schemeClr val="tx1"/>
                        </a:solidFill>
                      </a:endParaRPr>
                    </a:p>
                  </a:txBody>
                  <a:tcPr/>
                </a:tc>
                <a:extLst>
                  <a:ext uri="{0D108BD9-81ED-4DB2-BD59-A6C34878D82A}">
                    <a16:rowId xmlns:a16="http://schemas.microsoft.com/office/drawing/2014/main" val="10005"/>
                  </a:ext>
                </a:extLst>
              </a:tr>
              <a:tr h="623983">
                <a:tc>
                  <a:txBody>
                    <a:bodyPr/>
                    <a:lstStyle/>
                    <a:p>
                      <a:r>
                        <a:rPr kumimoji="1" lang="en-US" altLang="ja-JP" dirty="0"/>
                        <a:t>TP(g/dl)</a:t>
                      </a:r>
                      <a:endParaRPr kumimoji="1" lang="ja-JP" altLang="en-US" dirty="0"/>
                    </a:p>
                  </a:txBody>
                  <a:tcPr/>
                </a:tc>
                <a:tc>
                  <a:txBody>
                    <a:bodyPr/>
                    <a:lstStyle/>
                    <a:p>
                      <a:pPr algn="ctr"/>
                      <a:r>
                        <a:rPr kumimoji="1" lang="en-US" altLang="ja-JP" dirty="0">
                          <a:solidFill>
                            <a:srgbClr val="6699FF"/>
                          </a:solidFill>
                        </a:rPr>
                        <a:t>6.5</a:t>
                      </a:r>
                    </a:p>
                  </a:txBody>
                  <a:tcPr/>
                </a:tc>
                <a:tc>
                  <a:txBody>
                    <a:bodyPr/>
                    <a:lstStyle/>
                    <a:p>
                      <a:pPr algn="ctr"/>
                      <a:r>
                        <a:rPr kumimoji="1" lang="en-US" altLang="ja-JP" dirty="0"/>
                        <a:t>7.8</a:t>
                      </a:r>
                      <a:endParaRPr kumimoji="1" lang="ja-JP" altLang="en-US" dirty="0"/>
                    </a:p>
                  </a:txBody>
                  <a:tcPr/>
                </a:tc>
                <a:tc>
                  <a:txBody>
                    <a:bodyPr/>
                    <a:lstStyle/>
                    <a:p>
                      <a:r>
                        <a:rPr kumimoji="1" lang="en-US" altLang="ja-JP" dirty="0"/>
                        <a:t>K(</a:t>
                      </a:r>
                      <a:r>
                        <a:rPr kumimoji="1" lang="en-US" altLang="ja-JP" dirty="0" err="1"/>
                        <a:t>mEq</a:t>
                      </a:r>
                      <a:r>
                        <a:rPr kumimoji="1" lang="en-US" altLang="ja-JP" dirty="0"/>
                        <a:t>/l)</a:t>
                      </a:r>
                      <a:endParaRPr kumimoji="1" lang="ja-JP" altLang="en-US" dirty="0"/>
                    </a:p>
                  </a:txBody>
                  <a:tcPr/>
                </a:tc>
                <a:tc>
                  <a:txBody>
                    <a:bodyPr/>
                    <a:lstStyle/>
                    <a:p>
                      <a:pPr algn="ctr"/>
                      <a:r>
                        <a:rPr kumimoji="1" lang="en-US" altLang="ja-JP" dirty="0">
                          <a:solidFill>
                            <a:schemeClr val="tx1"/>
                          </a:solidFill>
                        </a:rPr>
                        <a:t>4.9</a:t>
                      </a:r>
                      <a:endParaRPr kumimoji="1" lang="ja-JP" altLang="en-US" dirty="0">
                        <a:solidFill>
                          <a:schemeClr val="tx1"/>
                        </a:solidFill>
                      </a:endParaRPr>
                    </a:p>
                  </a:txBody>
                  <a:tcPr/>
                </a:tc>
                <a:tc>
                  <a:txBody>
                    <a:bodyPr/>
                    <a:lstStyle/>
                    <a:p>
                      <a:pPr algn="ctr"/>
                      <a:r>
                        <a:rPr kumimoji="1" lang="en-US" altLang="ja-JP" dirty="0">
                          <a:solidFill>
                            <a:schemeClr val="tx1"/>
                          </a:solidFill>
                        </a:rPr>
                        <a:t>4.8</a:t>
                      </a:r>
                      <a:endParaRPr kumimoji="1" lang="ja-JP" altLang="en-US" dirty="0">
                        <a:solidFill>
                          <a:schemeClr val="tx1"/>
                        </a:solidFill>
                      </a:endParaRPr>
                    </a:p>
                  </a:txBody>
                  <a:tcPr/>
                </a:tc>
                <a:extLst>
                  <a:ext uri="{0D108BD9-81ED-4DB2-BD59-A6C34878D82A}">
                    <a16:rowId xmlns:a16="http://schemas.microsoft.com/office/drawing/2014/main" val="10006"/>
                  </a:ext>
                </a:extLst>
              </a:tr>
              <a:tr h="623983">
                <a:tc>
                  <a:txBody>
                    <a:bodyPr/>
                    <a:lstStyle/>
                    <a:p>
                      <a:r>
                        <a:rPr kumimoji="1" lang="en-US" altLang="ja-JP" dirty="0"/>
                        <a:t>AST(U/l)</a:t>
                      </a:r>
                      <a:endParaRPr kumimoji="1" lang="ja-JP" altLang="en-US" dirty="0"/>
                    </a:p>
                  </a:txBody>
                  <a:tcPr/>
                </a:tc>
                <a:tc>
                  <a:txBody>
                    <a:bodyPr/>
                    <a:lstStyle/>
                    <a:p>
                      <a:pPr algn="ctr"/>
                      <a:r>
                        <a:rPr kumimoji="1" lang="en-US" altLang="ja-JP" dirty="0"/>
                        <a:t>38</a:t>
                      </a:r>
                    </a:p>
                  </a:txBody>
                  <a:tcPr/>
                </a:tc>
                <a:tc>
                  <a:txBody>
                    <a:bodyPr/>
                    <a:lstStyle/>
                    <a:p>
                      <a:pPr algn="ctr"/>
                      <a:r>
                        <a:rPr kumimoji="1" lang="en-US" altLang="ja-JP" dirty="0"/>
                        <a:t>66</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t>Cl(</a:t>
                      </a:r>
                      <a:r>
                        <a:rPr kumimoji="1" lang="en-US" altLang="ja-JP" dirty="0" err="1"/>
                        <a:t>mEq</a:t>
                      </a:r>
                      <a:r>
                        <a:rPr kumimoji="1" lang="en-US" altLang="ja-JP" dirty="0"/>
                        <a:t>/l)</a:t>
                      </a:r>
                      <a:endParaRPr kumimoji="1" lang="ja-JP" altLang="en-US" dirty="0"/>
                    </a:p>
                  </a:txBody>
                  <a:tcPr/>
                </a:tc>
                <a:tc>
                  <a:txBody>
                    <a:bodyPr/>
                    <a:lstStyle/>
                    <a:p>
                      <a:pPr algn="ctr"/>
                      <a:r>
                        <a:rPr kumimoji="1" lang="en-US" altLang="ja-JP" dirty="0">
                          <a:solidFill>
                            <a:srgbClr val="00B0F0"/>
                          </a:solidFill>
                        </a:rPr>
                        <a:t>89</a:t>
                      </a:r>
                      <a:endParaRPr kumimoji="1" lang="ja-JP" altLang="en-US" dirty="0">
                        <a:solidFill>
                          <a:srgbClr val="00B0F0"/>
                        </a:solidFill>
                      </a:endParaRPr>
                    </a:p>
                  </a:txBody>
                  <a:tcPr/>
                </a:tc>
                <a:tc>
                  <a:txBody>
                    <a:bodyPr/>
                    <a:lstStyle/>
                    <a:p>
                      <a:pPr algn="ctr"/>
                      <a:r>
                        <a:rPr kumimoji="1" lang="en-US" altLang="ja-JP" dirty="0"/>
                        <a:t>100</a:t>
                      </a:r>
                      <a:endParaRPr kumimoji="1" lang="ja-JP" altLang="en-US" dirty="0"/>
                    </a:p>
                  </a:txBody>
                  <a:tcPr/>
                </a:tc>
                <a:extLst>
                  <a:ext uri="{0D108BD9-81ED-4DB2-BD59-A6C34878D82A}">
                    <a16:rowId xmlns:a16="http://schemas.microsoft.com/office/drawing/2014/main" val="10007"/>
                  </a:ext>
                </a:extLst>
              </a:tr>
            </a:tbl>
          </a:graphicData>
        </a:graphic>
      </p:graphicFrame>
      <p:pic>
        <p:nvPicPr>
          <p:cNvPr id="3" name="オーディオ 2">
            <a:hlinkClick r:id="" action="ppaction://media"/>
            <a:extLst>
              <a:ext uri="{FF2B5EF4-FFF2-40B4-BE49-F238E27FC236}">
                <a16:creationId xmlns:a16="http://schemas.microsoft.com/office/drawing/2014/main" id="{81D4BCFA-FF87-409B-A7AE-4C4D4AB751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533037"/>
      </p:ext>
    </p:extLst>
  </p:cSld>
  <p:clrMapOvr>
    <a:masterClrMapping/>
  </p:clrMapOvr>
  <mc:AlternateContent xmlns:mc="http://schemas.openxmlformats.org/markup-compatibility/2006">
    <mc:Choice xmlns:p14="http://schemas.microsoft.com/office/powerpoint/2010/main" Requires="p14">
      <p:transition spd="slow" p14:dur="2000" advTm="10955"/>
    </mc:Choice>
    <mc:Fallback>
      <p:transition spd="slow" advTm="10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5"/>
          <p:cNvGrpSpPr>
            <a:grpSpLocks/>
          </p:cNvGrpSpPr>
          <p:nvPr/>
        </p:nvGrpSpPr>
        <p:grpSpPr bwMode="auto">
          <a:xfrm>
            <a:off x="6223000" y="5777557"/>
            <a:ext cx="2921000" cy="842962"/>
            <a:chOff x="6188773" y="5970703"/>
            <a:chExt cx="2919731" cy="842847"/>
          </a:xfrm>
        </p:grpSpPr>
        <p:pic>
          <p:nvPicPr>
            <p:cNvPr id="24"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5" name="テキスト ボックス 4">
            <a:extLst>
              <a:ext uri="{FF2B5EF4-FFF2-40B4-BE49-F238E27FC236}">
                <a16:creationId xmlns:a16="http://schemas.microsoft.com/office/drawing/2014/main" id="{8E76F852-C2C8-4018-AE1A-4AA32F8A2473}"/>
              </a:ext>
            </a:extLst>
          </p:cNvPr>
          <p:cNvSpPr txBox="1"/>
          <p:nvPr/>
        </p:nvSpPr>
        <p:spPr>
          <a:xfrm>
            <a:off x="3779912" y="332656"/>
            <a:ext cx="3096344" cy="523220"/>
          </a:xfrm>
          <a:prstGeom prst="rect">
            <a:avLst/>
          </a:prstGeom>
          <a:noFill/>
        </p:spPr>
        <p:txBody>
          <a:bodyPr wrap="square" rtlCol="0">
            <a:spAutoFit/>
          </a:bodyPr>
          <a:lstStyle/>
          <a:p>
            <a:r>
              <a:rPr lang="ja-JP" altLang="en-US" sz="2800" u="sng" dirty="0">
                <a:solidFill>
                  <a:srgbClr val="4D4D4D"/>
                </a:solidFill>
              </a:rPr>
              <a:t>術後経過</a:t>
            </a:r>
            <a:endParaRPr lang="en-US" altLang="ja-JP" sz="2800" u="sng" dirty="0">
              <a:solidFill>
                <a:srgbClr val="4D4D4D"/>
              </a:solidFill>
            </a:endParaRPr>
          </a:p>
        </p:txBody>
      </p:sp>
      <p:grpSp>
        <p:nvGrpSpPr>
          <p:cNvPr id="6" name="グループ化 5">
            <a:extLst>
              <a:ext uri="{FF2B5EF4-FFF2-40B4-BE49-F238E27FC236}">
                <a16:creationId xmlns:a16="http://schemas.microsoft.com/office/drawing/2014/main" id="{3A5A0D44-2A07-4F05-A3C8-6BE3D9BE59AF}"/>
              </a:ext>
            </a:extLst>
          </p:cNvPr>
          <p:cNvGrpSpPr/>
          <p:nvPr/>
        </p:nvGrpSpPr>
        <p:grpSpPr>
          <a:xfrm>
            <a:off x="75691" y="1268760"/>
            <a:ext cx="8992617" cy="3548064"/>
            <a:chOff x="35496" y="636181"/>
            <a:chExt cx="8992617" cy="3548064"/>
          </a:xfrm>
        </p:grpSpPr>
        <p:cxnSp>
          <p:nvCxnSpPr>
            <p:cNvPr id="3" name="直線コネクタ 2">
              <a:extLst>
                <a:ext uri="{FF2B5EF4-FFF2-40B4-BE49-F238E27FC236}">
                  <a16:creationId xmlns:a16="http://schemas.microsoft.com/office/drawing/2014/main" id="{6E08AB7B-4F37-4A7F-BB23-AFBCBCC8FBD0}"/>
                </a:ext>
              </a:extLst>
            </p:cNvPr>
            <p:cNvCxnSpPr>
              <a:cxnSpLocks/>
            </p:cNvCxnSpPr>
            <p:nvPr/>
          </p:nvCxnSpPr>
          <p:spPr bwMode="auto">
            <a:xfrm>
              <a:off x="529348" y="1340768"/>
              <a:ext cx="8498765"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テキスト ボックス 3">
              <a:extLst>
                <a:ext uri="{FF2B5EF4-FFF2-40B4-BE49-F238E27FC236}">
                  <a16:creationId xmlns:a16="http://schemas.microsoft.com/office/drawing/2014/main" id="{62C7B264-1C5C-4FFF-9B25-52C6EA90436D}"/>
                </a:ext>
              </a:extLst>
            </p:cNvPr>
            <p:cNvSpPr txBox="1"/>
            <p:nvPr/>
          </p:nvSpPr>
          <p:spPr>
            <a:xfrm>
              <a:off x="395536" y="1052736"/>
              <a:ext cx="748992" cy="276999"/>
            </a:xfrm>
            <a:prstGeom prst="rect">
              <a:avLst/>
            </a:prstGeom>
            <a:noFill/>
          </p:spPr>
          <p:txBody>
            <a:bodyPr wrap="square" rtlCol="0">
              <a:spAutoFit/>
            </a:bodyPr>
            <a:lstStyle/>
            <a:p>
              <a:r>
                <a:rPr kumimoji="1" lang="ja-JP" altLang="en-US" sz="1200" dirty="0"/>
                <a:t>第</a:t>
              </a:r>
              <a:r>
                <a:rPr kumimoji="1" lang="en-US" altLang="ja-JP" sz="1200" dirty="0"/>
                <a:t>1</a:t>
              </a:r>
              <a:r>
                <a:rPr kumimoji="1" lang="ja-JP" altLang="en-US" sz="1200" dirty="0"/>
                <a:t>病日</a:t>
              </a:r>
              <a:endParaRPr kumimoji="1" lang="en-US" altLang="ja-JP" sz="1200" dirty="0"/>
            </a:p>
          </p:txBody>
        </p:sp>
        <p:sp>
          <p:nvSpPr>
            <p:cNvPr id="9" name="テキスト ボックス 8">
              <a:extLst>
                <a:ext uri="{FF2B5EF4-FFF2-40B4-BE49-F238E27FC236}">
                  <a16:creationId xmlns:a16="http://schemas.microsoft.com/office/drawing/2014/main" id="{7307D27B-7083-43B1-A3DC-B70E44A97C3F}"/>
                </a:ext>
              </a:extLst>
            </p:cNvPr>
            <p:cNvSpPr txBox="1"/>
            <p:nvPr/>
          </p:nvSpPr>
          <p:spPr>
            <a:xfrm>
              <a:off x="971600" y="1052736"/>
              <a:ext cx="733865" cy="276999"/>
            </a:xfrm>
            <a:prstGeom prst="rect">
              <a:avLst/>
            </a:prstGeom>
            <a:noFill/>
          </p:spPr>
          <p:txBody>
            <a:bodyPr wrap="square" rtlCol="0">
              <a:spAutoFit/>
            </a:bodyPr>
            <a:lstStyle/>
            <a:p>
              <a:r>
                <a:rPr kumimoji="1" lang="ja-JP" altLang="en-US" sz="1200" dirty="0"/>
                <a:t>第</a:t>
              </a:r>
              <a:r>
                <a:rPr lang="en-US" altLang="ja-JP" sz="1200" dirty="0"/>
                <a:t>2</a:t>
              </a:r>
              <a:r>
                <a:rPr kumimoji="1" lang="ja-JP" altLang="en-US" sz="1200" dirty="0"/>
                <a:t>病日</a:t>
              </a:r>
              <a:endParaRPr kumimoji="1" lang="en-US" altLang="ja-JP" sz="1200" dirty="0"/>
            </a:p>
          </p:txBody>
        </p:sp>
        <p:sp>
          <p:nvSpPr>
            <p:cNvPr id="10" name="テキスト ボックス 9">
              <a:extLst>
                <a:ext uri="{FF2B5EF4-FFF2-40B4-BE49-F238E27FC236}">
                  <a16:creationId xmlns:a16="http://schemas.microsoft.com/office/drawing/2014/main" id="{D1ECEAD1-61F6-41B8-9F1C-032E30377528}"/>
                </a:ext>
              </a:extLst>
            </p:cNvPr>
            <p:cNvSpPr txBox="1"/>
            <p:nvPr/>
          </p:nvSpPr>
          <p:spPr>
            <a:xfrm>
              <a:off x="2094885" y="1052736"/>
              <a:ext cx="729126" cy="276999"/>
            </a:xfrm>
            <a:prstGeom prst="rect">
              <a:avLst/>
            </a:prstGeom>
            <a:noFill/>
          </p:spPr>
          <p:txBody>
            <a:bodyPr wrap="square" rtlCol="0">
              <a:spAutoFit/>
            </a:bodyPr>
            <a:lstStyle/>
            <a:p>
              <a:r>
                <a:rPr kumimoji="1" lang="ja-JP" altLang="en-US" sz="1200" dirty="0"/>
                <a:t>第</a:t>
              </a:r>
              <a:r>
                <a:rPr lang="en-US" altLang="ja-JP" sz="1200" dirty="0"/>
                <a:t>4</a:t>
              </a:r>
              <a:r>
                <a:rPr kumimoji="1" lang="ja-JP" altLang="en-US" sz="1200" dirty="0"/>
                <a:t>病日</a:t>
              </a:r>
              <a:endParaRPr kumimoji="1" lang="en-US" altLang="ja-JP" sz="1200" dirty="0"/>
            </a:p>
          </p:txBody>
        </p:sp>
        <p:sp>
          <p:nvSpPr>
            <p:cNvPr id="11" name="テキスト ボックス 10">
              <a:extLst>
                <a:ext uri="{FF2B5EF4-FFF2-40B4-BE49-F238E27FC236}">
                  <a16:creationId xmlns:a16="http://schemas.microsoft.com/office/drawing/2014/main" id="{DC200629-2B88-44E0-B19D-060019347CC0}"/>
                </a:ext>
              </a:extLst>
            </p:cNvPr>
            <p:cNvSpPr txBox="1"/>
            <p:nvPr/>
          </p:nvSpPr>
          <p:spPr>
            <a:xfrm>
              <a:off x="1523753" y="1052736"/>
              <a:ext cx="729126" cy="276999"/>
            </a:xfrm>
            <a:prstGeom prst="rect">
              <a:avLst/>
            </a:prstGeom>
            <a:noFill/>
          </p:spPr>
          <p:txBody>
            <a:bodyPr wrap="square" rtlCol="0">
              <a:spAutoFit/>
            </a:bodyPr>
            <a:lstStyle/>
            <a:p>
              <a:r>
                <a:rPr kumimoji="1" lang="ja-JP" altLang="en-US" sz="1200" dirty="0"/>
                <a:t>第</a:t>
              </a:r>
              <a:r>
                <a:rPr kumimoji="1" lang="en-US" altLang="ja-JP" sz="1200" dirty="0"/>
                <a:t>3</a:t>
              </a:r>
              <a:r>
                <a:rPr kumimoji="1" lang="ja-JP" altLang="en-US" sz="1200" dirty="0"/>
                <a:t>病日</a:t>
              </a:r>
              <a:endParaRPr kumimoji="1" lang="en-US" altLang="ja-JP" sz="1200" dirty="0"/>
            </a:p>
          </p:txBody>
        </p:sp>
        <p:sp>
          <p:nvSpPr>
            <p:cNvPr id="12" name="テキスト ボックス 11">
              <a:extLst>
                <a:ext uri="{FF2B5EF4-FFF2-40B4-BE49-F238E27FC236}">
                  <a16:creationId xmlns:a16="http://schemas.microsoft.com/office/drawing/2014/main" id="{C8D20EBF-BB93-4BEC-BDB6-F3157EF2C8F7}"/>
                </a:ext>
              </a:extLst>
            </p:cNvPr>
            <p:cNvSpPr txBox="1"/>
            <p:nvPr/>
          </p:nvSpPr>
          <p:spPr>
            <a:xfrm>
              <a:off x="2690746" y="1052736"/>
              <a:ext cx="729126" cy="276999"/>
            </a:xfrm>
            <a:prstGeom prst="rect">
              <a:avLst/>
            </a:prstGeom>
            <a:noFill/>
          </p:spPr>
          <p:txBody>
            <a:bodyPr wrap="square" rtlCol="0">
              <a:spAutoFit/>
            </a:bodyPr>
            <a:lstStyle/>
            <a:p>
              <a:r>
                <a:rPr kumimoji="1" lang="ja-JP" altLang="en-US" sz="1200" dirty="0"/>
                <a:t>第</a:t>
              </a:r>
              <a:r>
                <a:rPr lang="en-US" altLang="ja-JP" sz="1200" dirty="0"/>
                <a:t>5</a:t>
              </a:r>
              <a:r>
                <a:rPr kumimoji="1" lang="ja-JP" altLang="en-US" sz="1200" dirty="0"/>
                <a:t>病日</a:t>
              </a:r>
              <a:endParaRPr kumimoji="1" lang="en-US" altLang="ja-JP" sz="1200" dirty="0"/>
            </a:p>
          </p:txBody>
        </p:sp>
        <p:sp>
          <p:nvSpPr>
            <p:cNvPr id="13" name="テキスト ボックス 12">
              <a:extLst>
                <a:ext uri="{FF2B5EF4-FFF2-40B4-BE49-F238E27FC236}">
                  <a16:creationId xmlns:a16="http://schemas.microsoft.com/office/drawing/2014/main" id="{798050C2-2AB5-4717-8E8D-9842979A36C8}"/>
                </a:ext>
              </a:extLst>
            </p:cNvPr>
            <p:cNvSpPr txBox="1"/>
            <p:nvPr/>
          </p:nvSpPr>
          <p:spPr>
            <a:xfrm>
              <a:off x="3266810" y="1052736"/>
              <a:ext cx="729126" cy="276999"/>
            </a:xfrm>
            <a:prstGeom prst="rect">
              <a:avLst/>
            </a:prstGeom>
            <a:noFill/>
          </p:spPr>
          <p:txBody>
            <a:bodyPr wrap="square" rtlCol="0">
              <a:spAutoFit/>
            </a:bodyPr>
            <a:lstStyle/>
            <a:p>
              <a:r>
                <a:rPr kumimoji="1" lang="ja-JP" altLang="en-US" sz="1200" dirty="0"/>
                <a:t>第</a:t>
              </a:r>
              <a:r>
                <a:rPr lang="en-US" altLang="ja-JP" sz="1200" dirty="0"/>
                <a:t>6</a:t>
              </a:r>
              <a:r>
                <a:rPr kumimoji="1" lang="ja-JP" altLang="en-US" sz="1200" dirty="0"/>
                <a:t>病日</a:t>
              </a:r>
              <a:endParaRPr kumimoji="1" lang="en-US" altLang="ja-JP" sz="1200" dirty="0"/>
            </a:p>
          </p:txBody>
        </p:sp>
        <p:sp>
          <p:nvSpPr>
            <p:cNvPr id="14" name="テキスト ボックス 13">
              <a:extLst>
                <a:ext uri="{FF2B5EF4-FFF2-40B4-BE49-F238E27FC236}">
                  <a16:creationId xmlns:a16="http://schemas.microsoft.com/office/drawing/2014/main" id="{152968F2-B109-4779-9FDA-3AEF4CB15C5E}"/>
                </a:ext>
              </a:extLst>
            </p:cNvPr>
            <p:cNvSpPr txBox="1"/>
            <p:nvPr/>
          </p:nvSpPr>
          <p:spPr>
            <a:xfrm>
              <a:off x="5580112" y="1052736"/>
              <a:ext cx="825479" cy="276999"/>
            </a:xfrm>
            <a:prstGeom prst="rect">
              <a:avLst/>
            </a:prstGeom>
            <a:noFill/>
          </p:spPr>
          <p:txBody>
            <a:bodyPr wrap="square" rtlCol="0">
              <a:spAutoFit/>
            </a:bodyPr>
            <a:lstStyle/>
            <a:p>
              <a:r>
                <a:rPr kumimoji="1" lang="ja-JP" altLang="en-US" sz="1200" dirty="0"/>
                <a:t>第</a:t>
              </a:r>
              <a:r>
                <a:rPr lang="en-US" altLang="ja-JP" sz="1200" dirty="0"/>
                <a:t>10</a:t>
              </a:r>
              <a:r>
                <a:rPr kumimoji="1" lang="ja-JP" altLang="en-US" sz="1200" dirty="0"/>
                <a:t>病日</a:t>
              </a:r>
              <a:endParaRPr kumimoji="1" lang="en-US" altLang="ja-JP" sz="1200" dirty="0"/>
            </a:p>
          </p:txBody>
        </p:sp>
        <p:sp>
          <p:nvSpPr>
            <p:cNvPr id="15" name="テキスト ボックス 14">
              <a:extLst>
                <a:ext uri="{FF2B5EF4-FFF2-40B4-BE49-F238E27FC236}">
                  <a16:creationId xmlns:a16="http://schemas.microsoft.com/office/drawing/2014/main" id="{A0C41CEA-85DC-4A94-AF20-8CF38F287589}"/>
                </a:ext>
              </a:extLst>
            </p:cNvPr>
            <p:cNvSpPr txBox="1"/>
            <p:nvPr/>
          </p:nvSpPr>
          <p:spPr>
            <a:xfrm>
              <a:off x="4427984" y="1052736"/>
              <a:ext cx="728890" cy="276999"/>
            </a:xfrm>
            <a:prstGeom prst="rect">
              <a:avLst/>
            </a:prstGeom>
            <a:noFill/>
          </p:spPr>
          <p:txBody>
            <a:bodyPr wrap="square" rtlCol="0">
              <a:spAutoFit/>
            </a:bodyPr>
            <a:lstStyle/>
            <a:p>
              <a:r>
                <a:rPr kumimoji="1" lang="ja-JP" altLang="en-US" sz="1200" dirty="0"/>
                <a:t>第</a:t>
              </a:r>
              <a:r>
                <a:rPr lang="en-US" altLang="ja-JP" sz="1200" dirty="0"/>
                <a:t>8</a:t>
              </a:r>
              <a:r>
                <a:rPr kumimoji="1" lang="ja-JP" altLang="en-US" sz="1200" dirty="0"/>
                <a:t>病日</a:t>
              </a:r>
              <a:endParaRPr kumimoji="1" lang="en-US" altLang="ja-JP" sz="1200" dirty="0"/>
            </a:p>
          </p:txBody>
        </p:sp>
        <p:sp>
          <p:nvSpPr>
            <p:cNvPr id="16" name="テキスト ボックス 15">
              <a:extLst>
                <a:ext uri="{FF2B5EF4-FFF2-40B4-BE49-F238E27FC236}">
                  <a16:creationId xmlns:a16="http://schemas.microsoft.com/office/drawing/2014/main" id="{8010DF95-DDFA-4779-9E9E-D4E5F6E8246D}"/>
                </a:ext>
              </a:extLst>
            </p:cNvPr>
            <p:cNvSpPr txBox="1"/>
            <p:nvPr/>
          </p:nvSpPr>
          <p:spPr>
            <a:xfrm>
              <a:off x="3851920" y="1052736"/>
              <a:ext cx="729126" cy="276999"/>
            </a:xfrm>
            <a:prstGeom prst="rect">
              <a:avLst/>
            </a:prstGeom>
            <a:noFill/>
          </p:spPr>
          <p:txBody>
            <a:bodyPr wrap="square" rtlCol="0">
              <a:spAutoFit/>
            </a:bodyPr>
            <a:lstStyle/>
            <a:p>
              <a:r>
                <a:rPr kumimoji="1" lang="ja-JP" altLang="en-US" sz="1200" dirty="0"/>
                <a:t>第</a:t>
              </a:r>
              <a:r>
                <a:rPr lang="en-US" altLang="ja-JP" sz="1200" dirty="0"/>
                <a:t>7</a:t>
              </a:r>
              <a:r>
                <a:rPr kumimoji="1" lang="ja-JP" altLang="en-US" sz="1200" dirty="0"/>
                <a:t>病日</a:t>
              </a:r>
              <a:endParaRPr kumimoji="1" lang="en-US" altLang="ja-JP" sz="1200" dirty="0"/>
            </a:p>
          </p:txBody>
        </p:sp>
        <p:sp>
          <p:nvSpPr>
            <p:cNvPr id="17" name="テキスト ボックス 16">
              <a:extLst>
                <a:ext uri="{FF2B5EF4-FFF2-40B4-BE49-F238E27FC236}">
                  <a16:creationId xmlns:a16="http://schemas.microsoft.com/office/drawing/2014/main" id="{EA3D3FE3-0726-4428-ADB0-728FA87CC99A}"/>
                </a:ext>
              </a:extLst>
            </p:cNvPr>
            <p:cNvSpPr txBox="1"/>
            <p:nvPr/>
          </p:nvSpPr>
          <p:spPr>
            <a:xfrm>
              <a:off x="5004048" y="1052736"/>
              <a:ext cx="779608" cy="276999"/>
            </a:xfrm>
            <a:prstGeom prst="rect">
              <a:avLst/>
            </a:prstGeom>
            <a:noFill/>
          </p:spPr>
          <p:txBody>
            <a:bodyPr wrap="square" rtlCol="0">
              <a:spAutoFit/>
            </a:bodyPr>
            <a:lstStyle/>
            <a:p>
              <a:r>
                <a:rPr kumimoji="1" lang="ja-JP" altLang="en-US" sz="1200" dirty="0"/>
                <a:t>第</a:t>
              </a:r>
              <a:r>
                <a:rPr lang="en-US" altLang="ja-JP" sz="1200" dirty="0"/>
                <a:t>9</a:t>
              </a:r>
              <a:r>
                <a:rPr kumimoji="1" lang="ja-JP" altLang="en-US" sz="1200" dirty="0"/>
                <a:t>病日</a:t>
              </a:r>
              <a:endParaRPr kumimoji="1" lang="en-US" altLang="ja-JP" sz="1200" dirty="0"/>
            </a:p>
          </p:txBody>
        </p:sp>
        <p:sp>
          <p:nvSpPr>
            <p:cNvPr id="18" name="テキスト ボックス 17">
              <a:extLst>
                <a:ext uri="{FF2B5EF4-FFF2-40B4-BE49-F238E27FC236}">
                  <a16:creationId xmlns:a16="http://schemas.microsoft.com/office/drawing/2014/main" id="{83FD6621-557F-4F0E-BF6A-5C6F7D2C7423}"/>
                </a:ext>
              </a:extLst>
            </p:cNvPr>
            <p:cNvSpPr txBox="1"/>
            <p:nvPr/>
          </p:nvSpPr>
          <p:spPr>
            <a:xfrm>
              <a:off x="6228184" y="1052736"/>
              <a:ext cx="825479" cy="276999"/>
            </a:xfrm>
            <a:prstGeom prst="rect">
              <a:avLst/>
            </a:prstGeom>
            <a:noFill/>
          </p:spPr>
          <p:txBody>
            <a:bodyPr wrap="square" rtlCol="0">
              <a:spAutoFit/>
            </a:bodyPr>
            <a:lstStyle/>
            <a:p>
              <a:r>
                <a:rPr kumimoji="1" lang="ja-JP" altLang="en-US" sz="1200" dirty="0"/>
                <a:t>第</a:t>
              </a:r>
              <a:r>
                <a:rPr kumimoji="1" lang="en-US" altLang="ja-JP" sz="1200" dirty="0"/>
                <a:t>11</a:t>
              </a:r>
              <a:r>
                <a:rPr kumimoji="1" lang="ja-JP" altLang="en-US" sz="1200" dirty="0"/>
                <a:t>病日</a:t>
              </a:r>
              <a:endParaRPr kumimoji="1" lang="en-US" altLang="ja-JP" sz="1200" dirty="0"/>
            </a:p>
          </p:txBody>
        </p:sp>
        <p:sp>
          <p:nvSpPr>
            <p:cNvPr id="7" name="正方形/長方形 6">
              <a:extLst>
                <a:ext uri="{FF2B5EF4-FFF2-40B4-BE49-F238E27FC236}">
                  <a16:creationId xmlns:a16="http://schemas.microsoft.com/office/drawing/2014/main" id="{C7922977-7EFF-4E71-99A2-DB31974710B1}"/>
                </a:ext>
              </a:extLst>
            </p:cNvPr>
            <p:cNvSpPr/>
            <p:nvPr/>
          </p:nvSpPr>
          <p:spPr bwMode="auto">
            <a:xfrm>
              <a:off x="486825" y="636181"/>
              <a:ext cx="686060" cy="359207"/>
            </a:xfrm>
            <a:prstGeom prst="rect">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128"/>
                </a:rPr>
                <a:t>OPE</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2" name="四角形: 角を丸くする 1">
              <a:extLst>
                <a:ext uri="{FF2B5EF4-FFF2-40B4-BE49-F238E27FC236}">
                  <a16:creationId xmlns:a16="http://schemas.microsoft.com/office/drawing/2014/main" id="{DD81DFF9-DE6D-4188-B4A8-D3A31823929C}"/>
                </a:ext>
              </a:extLst>
            </p:cNvPr>
            <p:cNvSpPr/>
            <p:nvPr/>
          </p:nvSpPr>
          <p:spPr bwMode="auto">
            <a:xfrm>
              <a:off x="35496" y="1540043"/>
              <a:ext cx="686060" cy="323197"/>
            </a:xfrm>
            <a:prstGeom prst="roundRect">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Arial" charset="0"/>
                  <a:ea typeface="ＭＳ Ｐゴシック" charset="-128"/>
                </a:rPr>
                <a:t>輸血</a:t>
              </a:r>
              <a:r>
                <a:rPr kumimoji="1" lang="en-US" altLang="ja-JP" sz="1200" b="0" i="0" u="none" strike="noStrike" cap="none" normalizeH="0" baseline="0" dirty="0">
                  <a:ln>
                    <a:noFill/>
                  </a:ln>
                  <a:solidFill>
                    <a:schemeClr val="tx1"/>
                  </a:solidFill>
                  <a:effectLst/>
                  <a:latin typeface="Arial" charset="0"/>
                  <a:ea typeface="ＭＳ Ｐゴシック" charset="-128"/>
                </a:rPr>
                <a:t>1</a:t>
              </a:r>
              <a:r>
                <a:rPr lang="en-US" altLang="ja-JP" sz="1200" dirty="0">
                  <a:solidFill>
                    <a:schemeClr val="tx1"/>
                  </a:solidFill>
                  <a:latin typeface="Arial" charset="0"/>
                  <a:ea typeface="ＭＳ Ｐゴシック" charset="-128"/>
                </a:rPr>
                <a:t>ℓ</a:t>
              </a:r>
              <a:endParaRPr kumimoji="1" lang="ja-JP" altLang="en-US" sz="1200" b="0" i="0" u="none" strike="noStrike" cap="none" normalizeH="0" baseline="0" dirty="0">
                <a:ln>
                  <a:noFill/>
                </a:ln>
                <a:solidFill>
                  <a:schemeClr val="tx1"/>
                </a:solidFill>
                <a:effectLst/>
                <a:latin typeface="Arial" charset="0"/>
                <a:ea typeface="ＭＳ Ｐゴシック" charset="-128"/>
              </a:endParaRPr>
            </a:p>
          </p:txBody>
        </p:sp>
        <p:cxnSp>
          <p:nvCxnSpPr>
            <p:cNvPr id="8" name="直線矢印コネクタ 7">
              <a:extLst>
                <a:ext uri="{FF2B5EF4-FFF2-40B4-BE49-F238E27FC236}">
                  <a16:creationId xmlns:a16="http://schemas.microsoft.com/office/drawing/2014/main" id="{8F0D1B34-8081-41DA-B8E9-36B3A965EED7}"/>
                </a:ext>
              </a:extLst>
            </p:cNvPr>
            <p:cNvCxnSpPr/>
            <p:nvPr/>
          </p:nvCxnSpPr>
          <p:spPr bwMode="auto">
            <a:xfrm flipV="1">
              <a:off x="721556" y="1701640"/>
              <a:ext cx="1683966" cy="1"/>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四角形: 角を丸くする 21">
              <a:extLst>
                <a:ext uri="{FF2B5EF4-FFF2-40B4-BE49-F238E27FC236}">
                  <a16:creationId xmlns:a16="http://schemas.microsoft.com/office/drawing/2014/main" id="{51B77DF1-01A6-4B26-9A44-EE235EEE2C7B}"/>
                </a:ext>
              </a:extLst>
            </p:cNvPr>
            <p:cNvSpPr/>
            <p:nvPr/>
          </p:nvSpPr>
          <p:spPr bwMode="auto">
            <a:xfrm>
              <a:off x="43079" y="2100191"/>
              <a:ext cx="1116866" cy="323197"/>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sz="1200" dirty="0">
                  <a:solidFill>
                    <a:schemeClr val="tx1"/>
                  </a:solidFill>
                  <a:latin typeface="Arial" charset="0"/>
                  <a:ea typeface="ＭＳ Ｐゴシック" charset="-128"/>
                </a:rPr>
                <a:t>生理食塩水</a:t>
              </a:r>
              <a:r>
                <a:rPr lang="en-US" altLang="ja-JP" sz="1200" dirty="0">
                  <a:solidFill>
                    <a:schemeClr val="tx1"/>
                  </a:solidFill>
                  <a:latin typeface="Arial" charset="0"/>
                  <a:ea typeface="ＭＳ Ｐゴシック" charset="-128"/>
                </a:rPr>
                <a:t>2ℓ</a:t>
              </a:r>
              <a:endParaRPr kumimoji="1" lang="ja-JP" altLang="en-US" sz="1200" b="0" i="0" u="none" strike="noStrike" cap="none" normalizeH="0" baseline="0" dirty="0">
                <a:ln>
                  <a:noFill/>
                </a:ln>
                <a:solidFill>
                  <a:schemeClr val="tx1"/>
                </a:solidFill>
                <a:effectLst/>
                <a:latin typeface="Arial" charset="0"/>
                <a:ea typeface="ＭＳ Ｐゴシック" charset="-128"/>
              </a:endParaRPr>
            </a:p>
          </p:txBody>
        </p:sp>
        <p:cxnSp>
          <p:nvCxnSpPr>
            <p:cNvPr id="26" name="直線矢印コネクタ 25">
              <a:extLst>
                <a:ext uri="{FF2B5EF4-FFF2-40B4-BE49-F238E27FC236}">
                  <a16:creationId xmlns:a16="http://schemas.microsoft.com/office/drawing/2014/main" id="{5F398064-CAB9-40CB-8351-5820026C6852}"/>
                </a:ext>
              </a:extLst>
            </p:cNvPr>
            <p:cNvCxnSpPr/>
            <p:nvPr/>
          </p:nvCxnSpPr>
          <p:spPr bwMode="auto">
            <a:xfrm>
              <a:off x="1175473" y="2252719"/>
              <a:ext cx="1916172" cy="0"/>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四角形: 角を丸くする 26">
              <a:extLst>
                <a:ext uri="{FF2B5EF4-FFF2-40B4-BE49-F238E27FC236}">
                  <a16:creationId xmlns:a16="http://schemas.microsoft.com/office/drawing/2014/main" id="{55E8DEEF-532F-43AA-9701-75185EA38116}"/>
                </a:ext>
              </a:extLst>
            </p:cNvPr>
            <p:cNvSpPr/>
            <p:nvPr/>
          </p:nvSpPr>
          <p:spPr bwMode="auto">
            <a:xfrm>
              <a:off x="4378965" y="2705146"/>
              <a:ext cx="1592997" cy="323197"/>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Arial" charset="0"/>
                  <a:ea typeface="ＭＳ Ｐゴシック" charset="-128"/>
                </a:rPr>
                <a:t> 酢酸リンゲル１</a:t>
              </a:r>
              <a:r>
                <a:rPr kumimoji="1" lang="en-US" altLang="ja-JP" sz="1200" b="0" i="0" u="none" strike="noStrike" cap="none" normalizeH="0" baseline="0" dirty="0">
                  <a:ln>
                    <a:noFill/>
                  </a:ln>
                  <a:solidFill>
                    <a:schemeClr val="tx1"/>
                  </a:solidFill>
                  <a:effectLst/>
                  <a:latin typeface="Arial" charset="0"/>
                  <a:ea typeface="ＭＳ Ｐゴシック" charset="-128"/>
                </a:rPr>
                <a:t>ℓor</a:t>
              </a:r>
              <a:r>
                <a:rPr lang="en-US" altLang="ja-JP" sz="1200" dirty="0">
                  <a:solidFill>
                    <a:schemeClr val="tx1"/>
                  </a:solidFill>
                  <a:latin typeface="Arial" charset="0"/>
                  <a:ea typeface="ＭＳ Ｐゴシック" charset="-128"/>
                </a:rPr>
                <a:t>2</a:t>
              </a:r>
              <a:r>
                <a:rPr kumimoji="1" lang="en-US" altLang="ja-JP" sz="1200" b="0" i="0" u="none" strike="noStrike" cap="none" normalizeH="0" baseline="0" dirty="0">
                  <a:ln>
                    <a:noFill/>
                  </a:ln>
                  <a:solidFill>
                    <a:schemeClr val="tx1"/>
                  </a:solidFill>
                  <a:effectLst/>
                  <a:latin typeface="Arial" charset="0"/>
                  <a:ea typeface="ＭＳ Ｐゴシック" charset="-128"/>
                </a:rPr>
                <a:t>ℓ</a:t>
              </a:r>
              <a:endParaRPr kumimoji="1" lang="ja-JP" altLang="en-US" sz="1200" b="0" i="0" u="none" strike="noStrike" cap="none" normalizeH="0" baseline="0" dirty="0">
                <a:ln>
                  <a:noFill/>
                </a:ln>
                <a:solidFill>
                  <a:schemeClr val="tx1"/>
                </a:solidFill>
                <a:effectLst/>
                <a:latin typeface="Arial" charset="0"/>
                <a:ea typeface="ＭＳ Ｐゴシック" charset="-128"/>
              </a:endParaRPr>
            </a:p>
          </p:txBody>
        </p:sp>
        <p:sp>
          <p:nvSpPr>
            <p:cNvPr id="28" name="四角形: 角を丸くする 27">
              <a:extLst>
                <a:ext uri="{FF2B5EF4-FFF2-40B4-BE49-F238E27FC236}">
                  <a16:creationId xmlns:a16="http://schemas.microsoft.com/office/drawing/2014/main" id="{A8841D43-3529-472B-A8BD-57ACCAEE5EA2}"/>
                </a:ext>
              </a:extLst>
            </p:cNvPr>
            <p:cNvSpPr/>
            <p:nvPr/>
          </p:nvSpPr>
          <p:spPr bwMode="auto">
            <a:xfrm>
              <a:off x="4389550" y="3105803"/>
              <a:ext cx="1127638" cy="323197"/>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sz="1200" dirty="0">
                  <a:solidFill>
                    <a:schemeClr val="tx1"/>
                  </a:solidFill>
                  <a:latin typeface="Arial" charset="0"/>
                  <a:ea typeface="ＭＳ Ｐゴシック" charset="-128"/>
                </a:rPr>
                <a:t>等張重曹</a:t>
              </a:r>
              <a:r>
                <a:rPr lang="en-US" altLang="ja-JP" sz="1200" dirty="0">
                  <a:solidFill>
                    <a:schemeClr val="tx1"/>
                  </a:solidFill>
                  <a:latin typeface="Arial" charset="0"/>
                  <a:ea typeface="ＭＳ Ｐゴシック" charset="-128"/>
                </a:rPr>
                <a:t>1ℓ</a:t>
              </a:r>
              <a:endParaRPr kumimoji="1" lang="ja-JP" altLang="en-US" sz="1200" b="0" i="0" u="none" strike="noStrike" cap="none" normalizeH="0" baseline="0" dirty="0">
                <a:ln>
                  <a:noFill/>
                </a:ln>
                <a:solidFill>
                  <a:schemeClr val="tx1"/>
                </a:solidFill>
                <a:effectLst/>
                <a:latin typeface="Arial" charset="0"/>
                <a:ea typeface="ＭＳ Ｐゴシック" charset="-128"/>
              </a:endParaRPr>
            </a:p>
          </p:txBody>
        </p:sp>
        <p:cxnSp>
          <p:nvCxnSpPr>
            <p:cNvPr id="29" name="直線矢印コネクタ 28">
              <a:extLst>
                <a:ext uri="{FF2B5EF4-FFF2-40B4-BE49-F238E27FC236}">
                  <a16:creationId xmlns:a16="http://schemas.microsoft.com/office/drawing/2014/main" id="{135D24C8-0190-4D88-B9B4-DFE8D4DE87B5}"/>
                </a:ext>
              </a:extLst>
            </p:cNvPr>
            <p:cNvCxnSpPr>
              <a:stCxn id="27" idx="3"/>
            </p:cNvCxnSpPr>
            <p:nvPr/>
          </p:nvCxnSpPr>
          <p:spPr bwMode="auto">
            <a:xfrm>
              <a:off x="5971962" y="2866745"/>
              <a:ext cx="1419020" cy="0"/>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矢印コネクタ 29">
              <a:extLst>
                <a:ext uri="{FF2B5EF4-FFF2-40B4-BE49-F238E27FC236}">
                  <a16:creationId xmlns:a16="http://schemas.microsoft.com/office/drawing/2014/main" id="{5C796BD8-EC8B-4A17-A443-4FC7EE340319}"/>
                </a:ext>
              </a:extLst>
            </p:cNvPr>
            <p:cNvCxnSpPr/>
            <p:nvPr/>
          </p:nvCxnSpPr>
          <p:spPr bwMode="auto">
            <a:xfrm>
              <a:off x="5510474" y="3258710"/>
              <a:ext cx="1880508" cy="0"/>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テキスト ボックス 30">
              <a:extLst>
                <a:ext uri="{FF2B5EF4-FFF2-40B4-BE49-F238E27FC236}">
                  <a16:creationId xmlns:a16="http://schemas.microsoft.com/office/drawing/2014/main" id="{BFEC8FED-281B-4A36-8AE5-95BEE6346425}"/>
                </a:ext>
              </a:extLst>
            </p:cNvPr>
            <p:cNvSpPr txBox="1"/>
            <p:nvPr/>
          </p:nvSpPr>
          <p:spPr>
            <a:xfrm>
              <a:off x="6876256" y="1052736"/>
              <a:ext cx="809403" cy="276999"/>
            </a:xfrm>
            <a:prstGeom prst="rect">
              <a:avLst/>
            </a:prstGeom>
            <a:noFill/>
          </p:spPr>
          <p:txBody>
            <a:bodyPr wrap="square" rtlCol="0">
              <a:spAutoFit/>
            </a:bodyPr>
            <a:lstStyle/>
            <a:p>
              <a:r>
                <a:rPr kumimoji="1" lang="ja-JP" altLang="en-US" sz="1200" dirty="0"/>
                <a:t>第</a:t>
              </a:r>
              <a:r>
                <a:rPr kumimoji="1" lang="en-US" altLang="ja-JP" sz="1200" dirty="0"/>
                <a:t>12</a:t>
              </a:r>
              <a:r>
                <a:rPr kumimoji="1" lang="ja-JP" altLang="en-US" sz="1200" dirty="0"/>
                <a:t>病日</a:t>
              </a:r>
              <a:endParaRPr kumimoji="1" lang="en-US" altLang="ja-JP" sz="1200" dirty="0"/>
            </a:p>
          </p:txBody>
        </p:sp>
        <p:sp>
          <p:nvSpPr>
            <p:cNvPr id="36" name="テキスト ボックス 35">
              <a:extLst>
                <a:ext uri="{FF2B5EF4-FFF2-40B4-BE49-F238E27FC236}">
                  <a16:creationId xmlns:a16="http://schemas.microsoft.com/office/drawing/2014/main" id="{7EFFDAEC-CB17-4315-A2A7-DF80899D541C}"/>
                </a:ext>
              </a:extLst>
            </p:cNvPr>
            <p:cNvSpPr txBox="1"/>
            <p:nvPr/>
          </p:nvSpPr>
          <p:spPr>
            <a:xfrm>
              <a:off x="7524327" y="1052736"/>
              <a:ext cx="809403" cy="276999"/>
            </a:xfrm>
            <a:prstGeom prst="rect">
              <a:avLst/>
            </a:prstGeom>
            <a:noFill/>
          </p:spPr>
          <p:txBody>
            <a:bodyPr wrap="square" rtlCol="0">
              <a:spAutoFit/>
            </a:bodyPr>
            <a:lstStyle/>
            <a:p>
              <a:r>
                <a:rPr kumimoji="1" lang="ja-JP" altLang="en-US" sz="1200" dirty="0"/>
                <a:t>第</a:t>
              </a:r>
              <a:r>
                <a:rPr kumimoji="1" lang="en-US" altLang="ja-JP" sz="1200" dirty="0"/>
                <a:t>13</a:t>
              </a:r>
              <a:r>
                <a:rPr kumimoji="1" lang="ja-JP" altLang="en-US" sz="1200" dirty="0"/>
                <a:t>病日</a:t>
              </a:r>
              <a:endParaRPr kumimoji="1" lang="en-US" altLang="ja-JP" sz="1200" dirty="0"/>
            </a:p>
          </p:txBody>
        </p:sp>
        <p:sp>
          <p:nvSpPr>
            <p:cNvPr id="37" name="四角形: 角を丸くする 36">
              <a:extLst>
                <a:ext uri="{FF2B5EF4-FFF2-40B4-BE49-F238E27FC236}">
                  <a16:creationId xmlns:a16="http://schemas.microsoft.com/office/drawing/2014/main" id="{19FC6725-1CAE-4B99-A478-3CA0E620DE0E}"/>
                </a:ext>
              </a:extLst>
            </p:cNvPr>
            <p:cNvSpPr/>
            <p:nvPr/>
          </p:nvSpPr>
          <p:spPr bwMode="auto">
            <a:xfrm>
              <a:off x="49951" y="3861048"/>
              <a:ext cx="688326" cy="323197"/>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sz="1200" dirty="0">
                  <a:solidFill>
                    <a:schemeClr val="tx1"/>
                  </a:solidFill>
                  <a:latin typeface="Arial" charset="0"/>
                  <a:ea typeface="ＭＳ Ｐゴシック" charset="-128"/>
                </a:rPr>
                <a:t>抗生剤</a:t>
              </a:r>
              <a:endParaRPr kumimoji="1" lang="ja-JP" altLang="en-US" sz="1200" b="0" i="0" u="none" strike="noStrike" cap="none" normalizeH="0" baseline="0" dirty="0">
                <a:ln>
                  <a:noFill/>
                </a:ln>
                <a:solidFill>
                  <a:schemeClr val="tx1"/>
                </a:solidFill>
                <a:effectLst/>
                <a:latin typeface="Arial" charset="0"/>
                <a:ea typeface="ＭＳ Ｐゴシック" charset="-128"/>
              </a:endParaRPr>
            </a:p>
          </p:txBody>
        </p:sp>
        <p:cxnSp>
          <p:nvCxnSpPr>
            <p:cNvPr id="38" name="直線矢印コネクタ 37">
              <a:extLst>
                <a:ext uri="{FF2B5EF4-FFF2-40B4-BE49-F238E27FC236}">
                  <a16:creationId xmlns:a16="http://schemas.microsoft.com/office/drawing/2014/main" id="{2C56FC56-4C8F-474E-AEFC-8320F03BDC19}"/>
                </a:ext>
              </a:extLst>
            </p:cNvPr>
            <p:cNvCxnSpPr/>
            <p:nvPr/>
          </p:nvCxnSpPr>
          <p:spPr bwMode="auto">
            <a:xfrm flipV="1">
              <a:off x="738277" y="4040772"/>
              <a:ext cx="7897984" cy="10577"/>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テキスト ボックス 40">
              <a:extLst>
                <a:ext uri="{FF2B5EF4-FFF2-40B4-BE49-F238E27FC236}">
                  <a16:creationId xmlns:a16="http://schemas.microsoft.com/office/drawing/2014/main" id="{23E31F25-8CA1-4654-A61F-677DADCA743E}"/>
                </a:ext>
              </a:extLst>
            </p:cNvPr>
            <p:cNvSpPr txBox="1"/>
            <p:nvPr/>
          </p:nvSpPr>
          <p:spPr>
            <a:xfrm>
              <a:off x="8172400" y="1052736"/>
              <a:ext cx="855713" cy="276999"/>
            </a:xfrm>
            <a:prstGeom prst="rect">
              <a:avLst/>
            </a:prstGeom>
            <a:noFill/>
          </p:spPr>
          <p:txBody>
            <a:bodyPr wrap="square" rtlCol="0">
              <a:spAutoFit/>
            </a:bodyPr>
            <a:lstStyle/>
            <a:p>
              <a:r>
                <a:rPr kumimoji="1" lang="ja-JP" altLang="en-US" sz="1200" dirty="0"/>
                <a:t>第</a:t>
              </a:r>
              <a:r>
                <a:rPr kumimoji="1" lang="en-US" altLang="ja-JP" sz="1200" dirty="0"/>
                <a:t>1</a:t>
              </a:r>
              <a:r>
                <a:rPr kumimoji="1" lang="ja-JP" altLang="en-US" sz="1200" dirty="0"/>
                <a:t>４病日</a:t>
              </a:r>
              <a:endParaRPr kumimoji="1" lang="en-US" altLang="ja-JP" sz="1200" dirty="0"/>
            </a:p>
          </p:txBody>
        </p:sp>
        <p:sp>
          <p:nvSpPr>
            <p:cNvPr id="32" name="正方形/長方形 31">
              <a:extLst>
                <a:ext uri="{FF2B5EF4-FFF2-40B4-BE49-F238E27FC236}">
                  <a16:creationId xmlns:a16="http://schemas.microsoft.com/office/drawing/2014/main" id="{D98865CF-314E-4DA7-9A2E-5AF70E3CFE87}"/>
                </a:ext>
              </a:extLst>
            </p:cNvPr>
            <p:cNvSpPr/>
            <p:nvPr/>
          </p:nvSpPr>
          <p:spPr bwMode="auto">
            <a:xfrm>
              <a:off x="8296325" y="649294"/>
              <a:ext cx="686060" cy="359207"/>
            </a:xfrm>
            <a:prstGeom prst="rect">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死亡</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grpSp>
      <p:cxnSp>
        <p:nvCxnSpPr>
          <p:cNvPr id="20" name="直線コネクタ 19">
            <a:extLst>
              <a:ext uri="{FF2B5EF4-FFF2-40B4-BE49-F238E27FC236}">
                <a16:creationId xmlns:a16="http://schemas.microsoft.com/office/drawing/2014/main" id="{8BF39D8C-ED26-4599-BC34-0C0BE48D3EE9}"/>
              </a:ext>
            </a:extLst>
          </p:cNvPr>
          <p:cNvCxnSpPr>
            <a:stCxn id="10" idx="2"/>
          </p:cNvCxnSpPr>
          <p:nvPr/>
        </p:nvCxnSpPr>
        <p:spPr bwMode="auto">
          <a:xfrm>
            <a:off x="2499643" y="1962314"/>
            <a:ext cx="0" cy="2700004"/>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38">
            <a:extLst>
              <a:ext uri="{FF2B5EF4-FFF2-40B4-BE49-F238E27FC236}">
                <a16:creationId xmlns:a16="http://schemas.microsoft.com/office/drawing/2014/main" id="{E0DF2A88-80B7-4A3E-9FC0-6B6B6766E467}"/>
              </a:ext>
            </a:extLst>
          </p:cNvPr>
          <p:cNvCxnSpPr/>
          <p:nvPr/>
        </p:nvCxnSpPr>
        <p:spPr bwMode="auto">
          <a:xfrm>
            <a:off x="3131840" y="2060848"/>
            <a:ext cx="0" cy="2604049"/>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39">
            <a:extLst>
              <a:ext uri="{FF2B5EF4-FFF2-40B4-BE49-F238E27FC236}">
                <a16:creationId xmlns:a16="http://schemas.microsoft.com/office/drawing/2014/main" id="{AD47768E-EC72-4542-8669-5A1B4FCCD847}"/>
              </a:ext>
            </a:extLst>
          </p:cNvPr>
          <p:cNvCxnSpPr/>
          <p:nvPr/>
        </p:nvCxnSpPr>
        <p:spPr bwMode="auto">
          <a:xfrm>
            <a:off x="7457629" y="1975926"/>
            <a:ext cx="0" cy="267721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四角形: 角を丸くする 49">
            <a:extLst>
              <a:ext uri="{FF2B5EF4-FFF2-40B4-BE49-F238E27FC236}">
                <a16:creationId xmlns:a16="http://schemas.microsoft.com/office/drawing/2014/main" id="{FBED7396-E743-460F-8730-03B0D7C0E804}"/>
              </a:ext>
            </a:extLst>
          </p:cNvPr>
          <p:cNvSpPr/>
          <p:nvPr/>
        </p:nvSpPr>
        <p:spPr bwMode="auto">
          <a:xfrm>
            <a:off x="569543" y="5215406"/>
            <a:ext cx="4137691" cy="1053204"/>
          </a:xfrm>
          <a:prstGeom prst="roundRect">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術後</a:t>
            </a:r>
            <a:r>
              <a:rPr lang="en-US" altLang="ja-JP" dirty="0">
                <a:solidFill>
                  <a:schemeClr val="tx1"/>
                </a:solidFill>
                <a:latin typeface="Arial" charset="0"/>
                <a:ea typeface="ＭＳ Ｐゴシック" charset="-128"/>
              </a:rPr>
              <a:t>1</a:t>
            </a:r>
            <a:r>
              <a:rPr lang="ja-JP" altLang="en-US" dirty="0">
                <a:solidFill>
                  <a:schemeClr val="tx1"/>
                </a:solidFill>
                <a:latin typeface="Arial" charset="0"/>
                <a:ea typeface="ＭＳ Ｐゴシック" charset="-128"/>
              </a:rPr>
              <a:t>日目より褐色泥状下痢を排便</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その後も排便状態は良好であったが</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術後</a:t>
            </a:r>
            <a:r>
              <a:rPr lang="en-US" altLang="ja-JP" dirty="0">
                <a:solidFill>
                  <a:schemeClr val="tx1"/>
                </a:solidFill>
                <a:latin typeface="Arial" charset="0"/>
                <a:ea typeface="ＭＳ Ｐゴシック" charset="-128"/>
              </a:rPr>
              <a:t>14</a:t>
            </a:r>
            <a:r>
              <a:rPr lang="ja-JP" altLang="en-US" dirty="0">
                <a:solidFill>
                  <a:schemeClr val="tx1"/>
                </a:solidFill>
                <a:latin typeface="Arial" charset="0"/>
                <a:ea typeface="ＭＳ Ｐゴシック" charset="-128"/>
              </a:rPr>
              <a:t>日目に斃死→病理解剖に供した</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pic>
        <p:nvPicPr>
          <p:cNvPr id="21" name="オーディオ 20">
            <a:hlinkClick r:id="" action="ppaction://media"/>
            <a:extLst>
              <a:ext uri="{FF2B5EF4-FFF2-40B4-BE49-F238E27FC236}">
                <a16:creationId xmlns:a16="http://schemas.microsoft.com/office/drawing/2014/main" id="{452DC528-6955-4208-AC71-3389422D3C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19849547"/>
      </p:ext>
    </p:extLst>
  </p:cSld>
  <p:clrMapOvr>
    <a:masterClrMapping/>
  </p:clrMapOvr>
  <mc:AlternateContent xmlns:mc="http://schemas.openxmlformats.org/markup-compatibility/2006">
    <mc:Choice xmlns:p14="http://schemas.microsoft.com/office/powerpoint/2010/main" Requires="p14">
      <p:transition spd="slow" p14:dur="2000" advTm="14781"/>
    </mc:Choice>
    <mc:Fallback>
      <p:transition spd="slow" advTm="1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5">
            <a:extLst>
              <a:ext uri="{FF2B5EF4-FFF2-40B4-BE49-F238E27FC236}">
                <a16:creationId xmlns:a16="http://schemas.microsoft.com/office/drawing/2014/main" id="{72698713-B58B-4ACE-A2ED-46AC1F15F2C0}"/>
              </a:ext>
            </a:extLst>
          </p:cNvPr>
          <p:cNvSpPr txBox="1">
            <a:spLocks noChangeArrowheads="1"/>
          </p:cNvSpPr>
          <p:nvPr/>
        </p:nvSpPr>
        <p:spPr bwMode="auto">
          <a:xfrm>
            <a:off x="3500438" y="404664"/>
            <a:ext cx="5643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u="sng" dirty="0">
                <a:solidFill>
                  <a:srgbClr val="4D4D4D"/>
                </a:solidFill>
                <a:latin typeface="+mj-ea"/>
                <a:ea typeface="+mj-ea"/>
              </a:rPr>
              <a:t>病理解剖所見</a:t>
            </a:r>
          </a:p>
        </p:txBody>
      </p:sp>
      <p:grpSp>
        <p:nvGrpSpPr>
          <p:cNvPr id="12" name="グループ化 5"/>
          <p:cNvGrpSpPr>
            <a:grpSpLocks/>
          </p:cNvGrpSpPr>
          <p:nvPr/>
        </p:nvGrpSpPr>
        <p:grpSpPr bwMode="auto">
          <a:xfrm>
            <a:off x="6223000" y="5777557"/>
            <a:ext cx="2921000" cy="842962"/>
            <a:chOff x="6188773" y="5970703"/>
            <a:chExt cx="2919731" cy="842847"/>
          </a:xfrm>
        </p:grpSpPr>
        <p:pic>
          <p:nvPicPr>
            <p:cNvPr id="13"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pic>
        <p:nvPicPr>
          <p:cNvPr id="4" name="図 3">
            <a:extLst>
              <a:ext uri="{FF2B5EF4-FFF2-40B4-BE49-F238E27FC236}">
                <a16:creationId xmlns:a16="http://schemas.microsoft.com/office/drawing/2014/main" id="{61C92EF0-141E-49B1-BBE8-2E1ED74F5E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86714" y="1348557"/>
            <a:ext cx="3885538" cy="3867894"/>
          </a:xfrm>
          <a:prstGeom prst="rect">
            <a:avLst/>
          </a:prstGeom>
        </p:spPr>
      </p:pic>
      <p:pic>
        <p:nvPicPr>
          <p:cNvPr id="6" name="図 5">
            <a:extLst>
              <a:ext uri="{FF2B5EF4-FFF2-40B4-BE49-F238E27FC236}">
                <a16:creationId xmlns:a16="http://schemas.microsoft.com/office/drawing/2014/main" id="{C82C79F2-9F6A-496B-9940-D3DC7CCF97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4644807" y="1339735"/>
            <a:ext cx="4103657" cy="3885538"/>
          </a:xfrm>
          <a:prstGeom prst="rect">
            <a:avLst/>
          </a:prstGeom>
        </p:spPr>
      </p:pic>
      <p:sp>
        <p:nvSpPr>
          <p:cNvPr id="7" name="テキスト ボックス 6">
            <a:extLst>
              <a:ext uri="{FF2B5EF4-FFF2-40B4-BE49-F238E27FC236}">
                <a16:creationId xmlns:a16="http://schemas.microsoft.com/office/drawing/2014/main" id="{2378F7D9-F1B7-407C-B28E-91E095CC1136}"/>
              </a:ext>
            </a:extLst>
          </p:cNvPr>
          <p:cNvSpPr txBox="1"/>
          <p:nvPr/>
        </p:nvSpPr>
        <p:spPr>
          <a:xfrm>
            <a:off x="396376" y="970963"/>
            <a:ext cx="2456830" cy="369332"/>
          </a:xfrm>
          <a:prstGeom prst="rect">
            <a:avLst/>
          </a:prstGeom>
          <a:noFill/>
        </p:spPr>
        <p:txBody>
          <a:bodyPr wrap="square" rtlCol="0">
            <a:spAutoFit/>
          </a:bodyPr>
          <a:lstStyle/>
          <a:p>
            <a:r>
              <a:rPr kumimoji="1" lang="ja-JP" altLang="en-US" dirty="0"/>
              <a:t>腹腔内全体</a:t>
            </a:r>
          </a:p>
        </p:txBody>
      </p:sp>
      <p:sp>
        <p:nvSpPr>
          <p:cNvPr id="15" name="テキスト ボックス 14">
            <a:extLst>
              <a:ext uri="{FF2B5EF4-FFF2-40B4-BE49-F238E27FC236}">
                <a16:creationId xmlns:a16="http://schemas.microsoft.com/office/drawing/2014/main" id="{1B4EAE2D-4459-4021-A665-691EC7DA4F3E}"/>
              </a:ext>
            </a:extLst>
          </p:cNvPr>
          <p:cNvSpPr txBox="1"/>
          <p:nvPr/>
        </p:nvSpPr>
        <p:spPr>
          <a:xfrm>
            <a:off x="4572000" y="918365"/>
            <a:ext cx="2456830" cy="369332"/>
          </a:xfrm>
          <a:prstGeom prst="rect">
            <a:avLst/>
          </a:prstGeom>
          <a:noFill/>
        </p:spPr>
        <p:txBody>
          <a:bodyPr wrap="square" rtlCol="0">
            <a:spAutoFit/>
          </a:bodyPr>
          <a:lstStyle/>
          <a:p>
            <a:r>
              <a:rPr lang="ja-JP" altLang="en-US" dirty="0"/>
              <a:t>直腸</a:t>
            </a:r>
            <a:r>
              <a:rPr lang="en-US" altLang="ja-JP" dirty="0"/>
              <a:t>-</a:t>
            </a:r>
            <a:r>
              <a:rPr lang="ja-JP" altLang="en-US" dirty="0"/>
              <a:t>結腸バイパス部</a:t>
            </a:r>
            <a:endParaRPr kumimoji="1" lang="ja-JP" altLang="en-US" dirty="0"/>
          </a:p>
        </p:txBody>
      </p:sp>
      <p:sp>
        <p:nvSpPr>
          <p:cNvPr id="8" name="吹き出し: 線 7">
            <a:extLst>
              <a:ext uri="{FF2B5EF4-FFF2-40B4-BE49-F238E27FC236}">
                <a16:creationId xmlns:a16="http://schemas.microsoft.com/office/drawing/2014/main" id="{3A71399B-2068-4050-AD28-20F9685E4648}"/>
              </a:ext>
            </a:extLst>
          </p:cNvPr>
          <p:cNvSpPr/>
          <p:nvPr/>
        </p:nvSpPr>
        <p:spPr bwMode="auto">
          <a:xfrm>
            <a:off x="7943947" y="5487033"/>
            <a:ext cx="684076" cy="423291"/>
          </a:xfrm>
          <a:prstGeom prst="borderCallout1">
            <a:avLst>
              <a:gd name="adj1" fmla="val 784"/>
              <a:gd name="adj2" fmla="val 50535"/>
              <a:gd name="adj3" fmla="val -649426"/>
              <a:gd name="adj4" fmla="val 9026"/>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直腸</a:t>
            </a:r>
          </a:p>
        </p:txBody>
      </p:sp>
      <p:sp>
        <p:nvSpPr>
          <p:cNvPr id="16" name="吹き出し: 線 15">
            <a:extLst>
              <a:ext uri="{FF2B5EF4-FFF2-40B4-BE49-F238E27FC236}">
                <a16:creationId xmlns:a16="http://schemas.microsoft.com/office/drawing/2014/main" id="{9B24BDFC-38FE-42ED-9A18-EA0D1AFEBC2E}"/>
              </a:ext>
            </a:extLst>
          </p:cNvPr>
          <p:cNvSpPr/>
          <p:nvPr/>
        </p:nvSpPr>
        <p:spPr bwMode="auto">
          <a:xfrm>
            <a:off x="6012160" y="5698678"/>
            <a:ext cx="1793135" cy="423291"/>
          </a:xfrm>
          <a:prstGeom prst="borderCallout1">
            <a:avLst>
              <a:gd name="adj1" fmla="val 784"/>
              <a:gd name="adj2" fmla="val 50535"/>
              <a:gd name="adj3" fmla="val -483475"/>
              <a:gd name="adj4" fmla="val 59295"/>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結腸近位盲端部</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17" name="吹き出し: 線 16">
            <a:extLst>
              <a:ext uri="{FF2B5EF4-FFF2-40B4-BE49-F238E27FC236}">
                <a16:creationId xmlns:a16="http://schemas.microsoft.com/office/drawing/2014/main" id="{BA56D23D-3EBF-401E-9B9C-B9A9447665B1}"/>
              </a:ext>
            </a:extLst>
          </p:cNvPr>
          <p:cNvSpPr/>
          <p:nvPr/>
        </p:nvSpPr>
        <p:spPr bwMode="auto">
          <a:xfrm>
            <a:off x="4678413" y="5445224"/>
            <a:ext cx="931365" cy="423291"/>
          </a:xfrm>
          <a:prstGeom prst="borderCallout1">
            <a:avLst>
              <a:gd name="adj1" fmla="val 784"/>
              <a:gd name="adj2" fmla="val 50535"/>
              <a:gd name="adj3" fmla="val -509225"/>
              <a:gd name="adj4" fmla="val 235625"/>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吻合部</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pic>
        <p:nvPicPr>
          <p:cNvPr id="5" name="オーディオ 4">
            <a:hlinkClick r:id="" action="ppaction://media"/>
            <a:extLst>
              <a:ext uri="{FF2B5EF4-FFF2-40B4-BE49-F238E27FC236}">
                <a16:creationId xmlns:a16="http://schemas.microsoft.com/office/drawing/2014/main" id="{497F5D3F-7063-4DF9-AD4C-FF8EC23110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8197498"/>
      </p:ext>
    </p:extLst>
  </p:cSld>
  <p:clrMapOvr>
    <a:masterClrMapping/>
  </p:clrMapOvr>
  <mc:AlternateContent xmlns:mc="http://schemas.openxmlformats.org/markup-compatibility/2006">
    <mc:Choice xmlns:p14="http://schemas.microsoft.com/office/powerpoint/2010/main" Requires="p14">
      <p:transition spd="slow" p14:dur="2000" advTm="17454"/>
    </mc:Choice>
    <mc:Fallback>
      <p:transition spd="slow" advTm="1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318" x="6853238" y="3830638"/>
          <p14:tracePt t="4326" x="6699250" y="3803650"/>
          <p14:tracePt t="4333" x="6548438" y="3767138"/>
          <p14:tracePt t="4346" x="6375400" y="3721100"/>
          <p14:tracePt t="4362" x="5749925" y="3552825"/>
          <p14:tracePt t="4379" x="5362575" y="3438525"/>
          <p14:tracePt t="4396" x="4979988" y="3324225"/>
          <p14:tracePt t="4429" x="3775075" y="2909888"/>
          <p14:tracePt t="4462" x="3027363" y="2525713"/>
          <p14:tracePt t="4496" x="2759075" y="2320925"/>
          <p14:tracePt t="4512" x="2676525" y="2179638"/>
          <p14:tracePt t="4529" x="2640013" y="2060575"/>
          <p14:tracePt t="4546" x="2630488" y="1987550"/>
          <p14:tracePt t="4563" x="2635250" y="1887538"/>
          <p14:tracePt t="4579" x="2640013" y="1860550"/>
          <p14:tracePt t="4596" x="2644775" y="1851025"/>
          <p14:tracePt t="4612" x="2644775" y="1846263"/>
          <p14:tracePt t="4657" x="2649538" y="1846263"/>
          <p14:tracePt t="4671" x="2659063" y="1846263"/>
          <p14:tracePt t="4679" x="2663825" y="1846263"/>
          <p14:tracePt t="4696" x="2676525" y="1851025"/>
          <p14:tracePt t="4712" x="2703513" y="1865313"/>
          <p14:tracePt t="4729" x="2813050" y="2006600"/>
          <p14:tracePt t="4746" x="2922588" y="2220913"/>
          <p14:tracePt t="4762" x="2973388" y="2366963"/>
          <p14:tracePt t="4779" x="3100388" y="2844800"/>
          <p14:tracePt t="4796" x="3146425" y="3059113"/>
          <p14:tracePt t="4812" x="3173413" y="3255963"/>
          <p14:tracePt t="4829" x="3173413" y="3516313"/>
          <p14:tracePt t="4846" x="3128963" y="3665538"/>
          <p14:tracePt t="4862" x="3078163" y="3821113"/>
          <p14:tracePt t="4879" x="3005138" y="3930650"/>
          <p14:tracePt t="4896" x="2827338" y="4040188"/>
          <p14:tracePt t="4912" x="2627313" y="4081463"/>
          <p14:tracePt t="4929" x="2371725" y="4030663"/>
          <p14:tracePt t="4946" x="2170113" y="3935413"/>
          <p14:tracePt t="4962" x="2047875" y="3806825"/>
          <p14:tracePt t="4979" x="1943100" y="3697288"/>
          <p14:tracePt t="4996" x="1833563" y="3475038"/>
          <p14:tracePt t="5012" x="1809750" y="3375025"/>
          <p14:tracePt t="5029" x="1809750" y="3260725"/>
          <p14:tracePt t="5046" x="1828800" y="3146425"/>
          <p14:tracePt t="5062" x="1897063" y="3051175"/>
          <p14:tracePt t="5079" x="1987550" y="2941638"/>
          <p14:tracePt t="5096" x="2284413" y="2759075"/>
          <p14:tracePt t="5112" x="2425700" y="2686050"/>
          <p14:tracePt t="5129" x="2681288" y="2589213"/>
          <p14:tracePt t="5146" x="2927350" y="2576513"/>
          <p14:tracePt t="5162" x="3022600" y="2589213"/>
          <p14:tracePt t="5179" x="3173413" y="2681288"/>
          <p14:tracePt t="5196" x="3287713" y="2786063"/>
          <p14:tracePt t="5212" x="3438525" y="3054350"/>
          <p14:tracePt t="5229" x="3516313" y="3282950"/>
          <p14:tracePt t="5246" x="3570288" y="3592513"/>
          <p14:tracePt t="5262" x="3575050" y="3721100"/>
          <p14:tracePt t="5279" x="3543300" y="3852863"/>
          <p14:tracePt t="5296" x="3502025" y="3944938"/>
          <p14:tracePt t="5312" x="3424238" y="4067175"/>
          <p14:tracePt t="5329" x="3306763" y="4149725"/>
          <p14:tracePt t="5346" x="3192463" y="4198938"/>
          <p14:tracePt t="5362" x="2890838" y="4244975"/>
          <p14:tracePt t="5379" x="2644775" y="4217988"/>
          <p14:tracePt t="5396" x="2493963" y="4159250"/>
          <p14:tracePt t="5412" x="2206625" y="4017963"/>
          <p14:tracePt t="5429" x="2092325" y="3894138"/>
          <p14:tracePt t="5446" x="1992313" y="3784600"/>
          <p14:tracePt t="5462" x="1897063" y="3592513"/>
          <p14:tracePt t="5479" x="1874838" y="3487738"/>
          <p14:tracePt t="5496" x="1874838" y="3333750"/>
          <p14:tracePt t="5512" x="1928813" y="3136900"/>
          <p14:tracePt t="5529" x="2001838" y="3009900"/>
          <p14:tracePt t="5546" x="2070100" y="2913063"/>
          <p14:tracePt t="5563" x="2128838" y="2840038"/>
          <p14:tracePt t="5579" x="2343150" y="2686050"/>
          <p14:tracePt t="5596" x="2471738" y="2625725"/>
          <p14:tracePt t="5612" x="2676525" y="2571750"/>
          <p14:tracePt t="5629" x="2909888" y="2554288"/>
          <p14:tracePt t="5646" x="2986088" y="2554288"/>
          <p14:tracePt t="5662" x="3146425" y="2625725"/>
          <p14:tracePt t="5679" x="3278188" y="2722563"/>
          <p14:tracePt t="5696" x="3438525" y="2946400"/>
          <p14:tracePt t="5712" x="3524250" y="3090863"/>
          <p14:tracePt t="5729" x="3621088" y="3328988"/>
          <p14:tracePt t="5746" x="3633788" y="3424238"/>
          <p14:tracePt t="5762" x="3638550" y="3556000"/>
          <p14:tracePt t="5779" x="3606800" y="3684588"/>
          <p14:tracePt t="5796" x="3543300" y="3784600"/>
          <p14:tracePt t="5813" x="3479800" y="3867150"/>
          <p14:tracePt t="5829" x="3241675" y="4003675"/>
          <p14:tracePt t="5846" x="3073400" y="4049713"/>
          <p14:tracePt t="5862" x="2808288" y="4071938"/>
          <p14:tracePt t="5879" x="2471738" y="4067175"/>
          <p14:tracePt t="5896" x="2270125" y="4054475"/>
          <p14:tracePt t="5912" x="2116138" y="4035425"/>
          <p14:tracePt t="5929" x="1892300" y="3952875"/>
          <p14:tracePt t="5946" x="1809750" y="3903663"/>
          <p14:tracePt t="5962" x="1733550" y="3806825"/>
          <p14:tracePt t="5979" x="1646238" y="3638550"/>
          <p14:tracePt t="5996" x="1582738" y="3492500"/>
          <p14:tracePt t="6012" x="1550988" y="3406775"/>
          <p14:tracePt t="6029" x="1536700" y="3338513"/>
          <p14:tracePt t="6046" x="1527175" y="3309938"/>
          <p14:tracePt t="6062" x="1527175" y="3302000"/>
          <p14:tracePt t="6079" x="1590675" y="3228975"/>
          <p14:tracePt t="6096" x="1746250" y="3059113"/>
          <p14:tracePt t="6112" x="1938338" y="2941638"/>
          <p14:tracePt t="6129" x="2055813" y="2873375"/>
          <p14:tracePt t="6146" x="2343150" y="2740025"/>
          <p14:tracePt t="6162" x="2466975" y="2703513"/>
          <p14:tracePt t="6179" x="2630488" y="2676525"/>
          <p14:tracePt t="6196" x="2695575" y="2676525"/>
          <p14:tracePt t="6212" x="2922588" y="2708275"/>
          <p14:tracePt t="6229" x="2986088" y="2740025"/>
          <p14:tracePt t="6246" x="3105150" y="2827338"/>
          <p14:tracePt t="6263" x="3155950" y="2881313"/>
          <p14:tracePt t="6279" x="3260725" y="3032125"/>
          <p14:tracePt t="6296" x="3306763" y="3197225"/>
          <p14:tracePt t="6312" x="3351213" y="3460750"/>
          <p14:tracePt t="6329" x="3370263" y="3643313"/>
          <p14:tracePt t="6346" x="3370263" y="3725863"/>
          <p14:tracePt t="6362" x="3346450" y="3840163"/>
          <p14:tracePt t="6379" x="3328988" y="3875088"/>
          <p14:tracePt t="6396" x="3278188" y="3930650"/>
          <p14:tracePt t="6412" x="3087688" y="4035425"/>
          <p14:tracePt t="6429" x="2922588" y="4086225"/>
          <p14:tracePt t="6446" x="2781300" y="4113213"/>
          <p14:tracePt t="6462" x="2581275" y="4140200"/>
          <p14:tracePt t="6479" x="2489200" y="4149725"/>
          <p14:tracePt t="6496" x="2389188" y="4140200"/>
          <p14:tracePt t="6512" x="2211388" y="4054475"/>
          <p14:tracePt t="6529" x="2055813" y="3816350"/>
          <p14:tracePt t="6546" x="1919288" y="3502025"/>
          <p14:tracePt t="6563" x="1878013" y="3127375"/>
          <p14:tracePt t="6579" x="1901825" y="2968625"/>
          <p14:tracePt t="6596" x="1938338" y="2849563"/>
          <p14:tracePt t="6613" x="2001838" y="2735263"/>
          <p14:tracePt t="6629" x="2101850" y="2659063"/>
          <p14:tracePt t="6646" x="2325688" y="2566988"/>
          <p14:tracePt t="6662" x="2571750" y="2530475"/>
          <p14:tracePt t="6679" x="2890838" y="2562225"/>
          <p14:tracePt t="6696" x="3063875" y="2640013"/>
          <p14:tracePt t="6712" x="3178175" y="2740025"/>
          <p14:tracePt t="6729" x="3319463" y="2905125"/>
          <p14:tracePt t="6746" x="3370263" y="3005138"/>
          <p14:tracePt t="6762" x="3382963" y="3051175"/>
          <p14:tracePt t="6779" x="3387725" y="3109913"/>
          <p14:tracePt t="6796" x="3351213" y="3160713"/>
          <p14:tracePt t="6812" x="3297238" y="3228975"/>
          <p14:tracePt t="6829" x="3200400" y="3314700"/>
          <p14:tracePt t="6846" x="3192463" y="3333750"/>
          <p14:tracePt t="7642" x="3233738" y="3328988"/>
          <p14:tracePt t="7650" x="3282950" y="3328988"/>
          <p14:tracePt t="7656" x="3328988" y="3314700"/>
          <p14:tracePt t="7667" x="3411538" y="3305175"/>
          <p14:tracePt t="7683" x="3638550" y="3265488"/>
          <p14:tracePt t="7700" x="4025900" y="3173413"/>
          <p14:tracePt t="7717" x="4391025" y="3078163"/>
          <p14:tracePt t="7733" x="4637088" y="3032125"/>
          <p14:tracePt t="7767" x="5335588" y="2973388"/>
          <p14:tracePt t="7800" x="5959475" y="3146425"/>
          <p14:tracePt t="7834" x="6224588" y="3260725"/>
          <p14:tracePt t="7850" x="6315075" y="3309938"/>
          <p14:tracePt t="7867" x="6343650" y="3338513"/>
          <p14:tracePt t="7883" x="6365875" y="3365500"/>
          <p14:tracePt t="7900" x="6383338" y="3387725"/>
          <p14:tracePt t="7917" x="6388100" y="3402013"/>
          <p14:tracePt t="7933" x="6397625" y="3406775"/>
          <p14:tracePt t="7950" x="6397625" y="3411538"/>
          <p14:tracePt t="7967" x="6356350" y="3643313"/>
          <p14:tracePt t="9103" x="6383338" y="3638550"/>
          <p14:tracePt t="9110" x="6443663" y="3625850"/>
          <p14:tracePt t="9117" x="6484938" y="3616325"/>
          <p14:tracePt t="9130" x="6521450" y="3606800"/>
          <p14:tracePt t="9146" x="6726238" y="3570288"/>
          <p14:tracePt t="9163" x="6804025" y="3556000"/>
          <p14:tracePt t="9180" x="6913563" y="3556000"/>
          <p14:tracePt t="9197" x="7062788" y="3552825"/>
          <p14:tracePt t="9230" x="7264400" y="3548063"/>
          <p14:tracePt t="9263" x="7386638" y="3548063"/>
          <p14:tracePt t="9296" x="7546975" y="3584575"/>
          <p14:tracePt t="9313" x="7569200" y="3597275"/>
          <p14:tracePt t="9330" x="7588250" y="3606800"/>
          <p14:tracePt t="9347" x="7593013" y="3611563"/>
          <p14:tracePt t="9363" x="7593013" y="3621088"/>
          <p14:tracePt t="9380" x="7593013" y="3625850"/>
          <p14:tracePt t="9397" x="7593013" y="3633788"/>
          <p14:tracePt t="9413" x="7588250" y="3638550"/>
          <p14:tracePt t="9430" x="7561263" y="3643313"/>
          <p14:tracePt t="9446" x="7483475" y="3625850"/>
          <p14:tracePt t="9463" x="7373938" y="3575050"/>
          <p14:tracePt t="9480" x="7245350" y="3524250"/>
          <p14:tracePt t="9496" x="7159625" y="3502025"/>
          <p14:tracePt t="9513" x="7108825" y="3487738"/>
          <p14:tracePt t="9530" x="7086600" y="3475038"/>
          <p14:tracePt t="9547" x="7045325" y="3451225"/>
          <p14:tracePt t="9563" x="6954838" y="3387725"/>
          <p14:tracePt t="9580" x="6918325" y="3346450"/>
          <p14:tracePt t="9597" x="6894513" y="3319463"/>
          <p14:tracePt t="9613" x="6889750" y="3309938"/>
          <p14:tracePt t="9630" x="6884988" y="3309938"/>
          <p14:tracePt t="9647" x="6884988" y="3305175"/>
          <p14:tracePt t="9663" x="6889750" y="3297238"/>
          <p14:tracePt t="9680" x="6967538" y="3260725"/>
          <p14:tracePt t="9696" x="7035800" y="3236913"/>
          <p14:tracePt t="9713" x="7086600" y="3228975"/>
          <p14:tracePt t="9730" x="7204075" y="3232150"/>
          <p14:tracePt t="9747" x="7273925" y="3260725"/>
          <p14:tracePt t="9763" x="7323138" y="3292475"/>
          <p14:tracePt t="9780" x="7373938" y="3341688"/>
          <p14:tracePt t="9797" x="7400925" y="3387725"/>
          <p14:tracePt t="9813" x="7418388" y="3424238"/>
          <p14:tracePt t="9830" x="7427913" y="3470275"/>
          <p14:tracePt t="9846" x="7423150" y="3506788"/>
          <p14:tracePt t="9863" x="7396163" y="3556000"/>
          <p14:tracePt t="9880" x="7318375" y="3648075"/>
          <p14:tracePt t="9897" x="7237413" y="3711575"/>
          <p14:tracePt t="9913" x="7159625" y="3748088"/>
          <p14:tracePt t="9930" x="7062788" y="3770313"/>
          <p14:tracePt t="9946" x="6999288" y="3770313"/>
          <p14:tracePt t="9963" x="6954838" y="3770313"/>
          <p14:tracePt t="9980" x="6904038" y="3762375"/>
          <p14:tracePt t="9997" x="6884988" y="3757613"/>
          <p14:tracePt t="10013" x="6867525" y="3748088"/>
          <p14:tracePt t="10030" x="6821488" y="3730625"/>
          <p14:tracePt t="10046" x="6775450" y="3716338"/>
          <p14:tracePt t="10063" x="6726238" y="3706813"/>
          <p14:tracePt t="10080" x="6694488" y="3702050"/>
          <p14:tracePt t="10096" x="6662738" y="3702050"/>
          <p14:tracePt t="10113" x="6657975" y="3702050"/>
          <p14:tracePt t="10130" x="6648450" y="3702050"/>
          <p14:tracePt t="10146" x="6626225" y="3697288"/>
          <p14:tracePt t="10163" x="6602413" y="3689350"/>
          <p14:tracePt t="10180" x="6589713" y="3679825"/>
          <p14:tracePt t="10196" x="6575425" y="3675063"/>
          <p14:tracePt t="10213" x="6570663" y="3670300"/>
          <p14:tracePt t="10246" x="6570663" y="3665538"/>
          <p14:tracePt t="10263" x="6580188" y="3660775"/>
          <p14:tracePt t="10280" x="6611938" y="3648075"/>
          <p14:tracePt t="10296" x="6680200" y="3621088"/>
          <p14:tracePt t="10313" x="6794500" y="3584575"/>
          <p14:tracePt t="10330" x="6877050" y="3556000"/>
          <p14:tracePt t="10347" x="7018338" y="3497263"/>
          <p14:tracePt t="10363" x="7135813" y="3470275"/>
          <p14:tracePt t="10380" x="7204075" y="3451225"/>
          <p14:tracePt t="10397" x="7346950" y="3446463"/>
          <p14:tracePt t="10413" x="7405688" y="3446463"/>
          <p14:tracePt t="10430" x="7432675" y="3446463"/>
          <p14:tracePt t="10447" x="7446963" y="3451225"/>
          <p14:tracePt t="10463" x="7454900" y="3455988"/>
          <p14:tracePt t="10480" x="7464425" y="3455988"/>
          <p14:tracePt t="10584" x="7469188" y="3455988"/>
          <p14:tracePt t="10591" x="7478713" y="3451225"/>
          <p14:tracePt t="10599" x="7478713" y="3446463"/>
          <p14:tracePt t="10613" x="7483475" y="3446463"/>
          <p14:tracePt t="10671" x="7469188" y="3451225"/>
          <p14:tracePt t="10678" x="7423150" y="3475038"/>
          <p14:tracePt t="10685" x="7359650" y="3492500"/>
          <p14:tracePt t="10696" x="7296150" y="3511550"/>
          <p14:tracePt t="10713" x="7204075" y="3543300"/>
          <p14:tracePt t="10730" x="7067550" y="3579813"/>
          <p14:tracePt t="10746" x="6994525" y="3579813"/>
          <p14:tracePt t="10763" x="6945313" y="3579813"/>
          <p14:tracePt t="10780" x="6853238" y="3548063"/>
          <p14:tracePt t="10796" x="6789738" y="3519488"/>
          <p14:tracePt t="10813" x="6731000" y="3497263"/>
          <p14:tracePt t="10830" x="6680200" y="3479800"/>
          <p14:tracePt t="10846" x="6657975" y="3475038"/>
          <p14:tracePt t="10863" x="6621463" y="3460750"/>
          <p14:tracePt t="10880" x="6543675" y="3402013"/>
          <p14:tracePt t="10896" x="6492875" y="3365500"/>
          <p14:tracePt t="10913" x="6456363" y="3305175"/>
          <p14:tracePt t="10930" x="6424613" y="3251200"/>
          <p14:tracePt t="10946" x="6419850" y="3232150"/>
          <p14:tracePt t="10963" x="6416675" y="3224213"/>
          <p14:tracePt t="10980" x="6416675" y="3197225"/>
          <p14:tracePt t="10996" x="6438900" y="3146425"/>
          <p14:tracePt t="11013" x="6484938" y="3090863"/>
          <p14:tracePt t="11030" x="6534150" y="3046413"/>
          <p14:tracePt t="11047" x="6607175" y="2990850"/>
          <p14:tracePt t="11063" x="6643688" y="2968625"/>
          <p14:tracePt t="11080" x="6694488" y="2941638"/>
          <p14:tracePt t="11097" x="6835775" y="2909888"/>
          <p14:tracePt t="11113" x="6908800" y="2890838"/>
          <p14:tracePt t="11130" x="6958013" y="2886075"/>
          <p14:tracePt t="11146" x="7054850" y="2886075"/>
          <p14:tracePt t="11163" x="7113588" y="2886075"/>
          <p14:tracePt t="11180" x="7177088" y="2890838"/>
          <p14:tracePt t="11196" x="7310438" y="2890838"/>
          <p14:tracePt t="11213" x="7383463" y="2890838"/>
          <p14:tracePt t="11230" x="7415213" y="2890838"/>
          <p14:tracePt t="11246" x="7496175" y="2890838"/>
          <p14:tracePt t="11263" x="7564438" y="2905125"/>
          <p14:tracePt t="11280" x="7610475" y="2913063"/>
          <p14:tracePt t="11296" x="7666038" y="2927350"/>
          <p14:tracePt t="11313" x="7720013" y="2954338"/>
          <p14:tracePt t="11330" x="7788275" y="2990850"/>
          <p14:tracePt t="11347" x="7870825" y="3041650"/>
          <p14:tracePt t="11363" x="7902575" y="3068638"/>
          <p14:tracePt t="11380" x="7920038" y="3082925"/>
          <p14:tracePt t="11397" x="7943850" y="3095625"/>
          <p14:tracePt t="11413" x="7953375" y="3109913"/>
          <p14:tracePt t="11430" x="7956550" y="3114675"/>
          <p14:tracePt t="11447" x="7961313" y="3124200"/>
          <p14:tracePt t="11463" x="7961313" y="3173413"/>
          <p14:tracePt t="11480" x="7939088" y="3241675"/>
          <p14:tracePt t="11496" x="7907338" y="3309938"/>
          <p14:tracePt t="11513" x="7834313" y="3397250"/>
          <p14:tracePt t="11530" x="7766050" y="3438525"/>
          <p14:tracePt t="11546" x="7715250" y="3470275"/>
          <p14:tracePt t="11563" x="7656513" y="3497263"/>
          <p14:tracePt t="11580" x="7593013" y="3519488"/>
          <p14:tracePt t="11596" x="7510463" y="3524250"/>
          <p14:tracePt t="11613" x="7432675" y="3524250"/>
          <p14:tracePt t="11630" x="7359650" y="3524250"/>
          <p14:tracePt t="11647" x="7264400" y="3524250"/>
          <p14:tracePt t="11663" x="7172325" y="3533775"/>
          <p14:tracePt t="11680" x="7113588" y="3538538"/>
          <p14:tracePt t="11696" x="7026275" y="3548063"/>
          <p14:tracePt t="11713" x="6935788" y="3548063"/>
          <p14:tracePt t="11730" x="6899275" y="3548063"/>
          <p14:tracePt t="11746" x="6840538" y="3548063"/>
          <p14:tracePt t="11763" x="6772275" y="3548063"/>
          <p14:tracePt t="11780" x="6694488" y="3543300"/>
          <p14:tracePt t="11796" x="6667500" y="3538538"/>
          <p14:tracePt t="11813" x="6638925" y="3519488"/>
          <p14:tracePt t="11830" x="6602413" y="3497263"/>
          <p14:tracePt t="11846" x="6589713" y="3470275"/>
          <p14:tracePt t="11863" x="6570663" y="3455988"/>
          <p14:tracePt t="11880" x="6557963" y="3433763"/>
          <p14:tracePt t="11896" x="6557963" y="3419475"/>
          <p14:tracePt t="11913" x="6557963" y="3402013"/>
          <p14:tracePt t="11930" x="6621463" y="3292475"/>
          <p14:tracePt t="11946" x="6675438" y="3214688"/>
          <p14:tracePt t="11963" x="6772275" y="3151188"/>
          <p14:tracePt t="11980" x="6913563" y="3068638"/>
          <p14:tracePt t="11996" x="6972300" y="3027363"/>
          <p14:tracePt t="12013" x="7045325" y="2982913"/>
          <p14:tracePt t="12030" x="7177088" y="2913063"/>
          <p14:tracePt t="12046" x="7232650" y="2890838"/>
          <p14:tracePt t="12063" x="7323138" y="2873375"/>
          <p14:tracePt t="12080" x="7473950" y="2859088"/>
          <p14:tracePt t="12096" x="7573963" y="2859088"/>
          <p14:tracePt t="12113" x="7693025" y="2873375"/>
          <p14:tracePt t="12130" x="7761288" y="2895600"/>
          <p14:tracePt t="12146" x="7834313" y="2941638"/>
          <p14:tracePt t="12163" x="7866063" y="2978150"/>
          <p14:tracePt t="12180" x="7897813" y="3027363"/>
          <p14:tracePt t="12196" x="7924800" y="3141663"/>
          <p14:tracePt t="12213" x="7929563" y="3236913"/>
          <p14:tracePt t="12230" x="7916863" y="3314700"/>
          <p14:tracePt t="12246" x="7848600" y="3470275"/>
          <p14:tracePt t="12263" x="7802563" y="3556000"/>
          <p14:tracePt t="12280" x="7739063" y="3616325"/>
          <p14:tracePt t="12296" x="7597775" y="3702050"/>
          <p14:tracePt t="12313" x="7532688" y="3730625"/>
          <p14:tracePt t="12330" x="7469188" y="3752850"/>
          <p14:tracePt t="12346" x="7391400" y="3770313"/>
          <p14:tracePt t="12363" x="7386638" y="3770313"/>
          <p14:tracePt t="12380" x="7378700" y="3770313"/>
          <p14:tracePt t="12413" x="7378700" y="3775075"/>
          <p14:tracePt t="12430" x="7405688" y="3798888"/>
          <p14:tracePt t="12447" x="7454900" y="3862388"/>
          <p14:tracePt t="12463" x="7532688" y="4086225"/>
          <p14:tracePt t="12480" x="7551738" y="4208463"/>
          <p14:tracePt t="12496" x="7564438" y="4337050"/>
          <p14:tracePt t="12513" x="7569200" y="4468813"/>
          <p14:tracePt t="12530" x="7551738" y="4541838"/>
          <p14:tracePt t="12546" x="7532688" y="4600575"/>
          <p14:tracePt t="12563" x="7437438" y="4664075"/>
          <p14:tracePt t="12580" x="7350125" y="4687888"/>
          <p14:tracePt t="12596" x="7281863" y="4687888"/>
          <p14:tracePt t="12613" x="7127875" y="4664075"/>
          <p14:tracePt t="12630" x="7062788" y="4651375"/>
          <p14:tracePt t="12647" x="7004050" y="4641850"/>
          <p14:tracePt t="12663" x="6853238" y="4632325"/>
          <p14:tracePt t="12680" x="6808788" y="4619625"/>
          <p14:tracePt t="12696" x="6757988" y="4595813"/>
          <p14:tracePt t="12713" x="6680200" y="4546600"/>
          <p14:tracePt t="12730" x="6561138" y="4422775"/>
          <p14:tracePt t="12746" x="6511925" y="4340225"/>
          <p14:tracePt t="12763" x="6470650" y="4291013"/>
          <p14:tracePt t="12780" x="6461125" y="4276725"/>
          <p14:tracePt t="12796" x="6456363" y="4268788"/>
          <p14:tracePt t="12813" x="6456363" y="4264025"/>
          <p14:tracePt t="12830" x="6461125" y="4208463"/>
          <p14:tracePt t="12846" x="6480175" y="4113213"/>
          <p14:tracePt t="12863" x="6497638" y="4062413"/>
          <p14:tracePt t="12880" x="6538913" y="3998913"/>
          <p14:tracePt t="12896" x="6580188" y="3952875"/>
          <p14:tracePt t="12913" x="6648450" y="3898900"/>
          <p14:tracePt t="12930" x="6707188" y="3843338"/>
          <p14:tracePt t="12947" x="6757988" y="3811588"/>
          <p14:tracePt t="12963" x="6821488" y="3789363"/>
          <p14:tracePt t="12980" x="6918325" y="3757613"/>
          <p14:tracePt t="12996" x="6972300" y="3738563"/>
          <p14:tracePt t="13013" x="7062788" y="3716338"/>
          <p14:tracePt t="13030" x="7172325" y="3706813"/>
          <p14:tracePt t="13046" x="7213600" y="3706813"/>
          <p14:tracePt t="13063" x="7254875" y="3711575"/>
          <p14:tracePt t="13080" x="7305675" y="3721100"/>
          <p14:tracePt t="13096" x="7332663" y="3725863"/>
          <p14:tracePt t="13113" x="7364413" y="3738563"/>
          <p14:tracePt t="13130" x="7378700" y="3752850"/>
          <p14:tracePt t="13147" x="7418388" y="3843338"/>
          <p14:tracePt t="13163" x="7437438" y="3921125"/>
          <p14:tracePt t="13180" x="7446963" y="3998913"/>
          <p14:tracePt t="13197" x="7451725" y="4103688"/>
          <p14:tracePt t="13213" x="7451725" y="4162425"/>
          <p14:tracePt t="13230" x="7437438" y="4217988"/>
          <p14:tracePt t="13246" x="7405688" y="4291013"/>
          <p14:tracePt t="13263" x="7386638" y="4322763"/>
          <p14:tracePt t="13280" x="7364413" y="4344988"/>
          <p14:tracePt t="13296" x="7291388" y="4400550"/>
          <p14:tracePt t="13313" x="7250113" y="4422775"/>
          <p14:tracePt t="13330" x="7191375" y="4441825"/>
          <p14:tracePt t="13346" x="7091363" y="4459288"/>
          <p14:tracePt t="13363" x="7040563" y="4459288"/>
          <p14:tracePt t="13380" x="7008813" y="4454525"/>
          <p14:tracePt t="13397" x="6921500" y="4410075"/>
          <p14:tracePt t="13413" x="6872288" y="4376738"/>
          <p14:tracePt t="13430" x="6840538" y="4354513"/>
          <p14:tracePt t="13447" x="6808788" y="4322763"/>
          <p14:tracePt t="13463" x="6789738" y="4286250"/>
          <p14:tracePt t="13480" x="6775450" y="4235450"/>
          <p14:tracePt t="13497" x="6772275" y="4162425"/>
          <p14:tracePt t="13513" x="6772275" y="4094163"/>
          <p14:tracePt t="13530" x="6772275" y="4076700"/>
          <p14:tracePt t="13546" x="6772275" y="4067175"/>
          <p14:tracePt t="13563" x="6772275" y="4054475"/>
          <p14:tracePt t="13580" x="6799263" y="4013200"/>
          <p14:tracePt t="13596" x="6808788" y="3989388"/>
          <p14:tracePt t="13613" x="6918325" y="3879850"/>
          <p14:tracePt t="13630" x="6972300" y="3816350"/>
          <p14:tracePt t="13646" x="7031038" y="3775075"/>
          <p14:tracePt t="13663" x="7118350" y="3743325"/>
          <p14:tracePt t="13680" x="7181850" y="3730625"/>
          <p14:tracePt t="13696" x="7208838" y="3730625"/>
          <p14:tracePt t="13713" x="7273925" y="3738563"/>
          <p14:tracePt t="13730" x="7342188" y="3748088"/>
          <p14:tracePt t="13746" x="7400925" y="3757613"/>
          <p14:tracePt t="13763" x="7432675" y="3775075"/>
          <p14:tracePt t="13780" x="7459663" y="3806825"/>
          <p14:tracePt t="13796" x="7478713" y="3840163"/>
          <p14:tracePt t="13813" x="7496175" y="3879850"/>
          <p14:tracePt t="13830" x="7496175" y="3925888"/>
          <p14:tracePt t="13846" x="7496175" y="3957638"/>
          <p14:tracePt t="13863" x="7488238" y="4003675"/>
          <p14:tracePt t="13880" x="7454900" y="4108450"/>
          <p14:tracePt t="13897" x="7423150" y="4176713"/>
          <p14:tracePt t="13913" x="7359650" y="4271963"/>
          <p14:tracePt t="13930" x="7273925" y="4376738"/>
          <p14:tracePt t="13947" x="7237413" y="4422775"/>
          <p14:tracePt t="13963" x="7208838" y="4449763"/>
          <p14:tracePt t="13980" x="7118350" y="4491038"/>
          <p14:tracePt t="13996" x="7040563" y="4510088"/>
          <p14:tracePt t="14013" x="6989763" y="4510088"/>
          <p14:tracePt t="14030" x="6872288" y="4500563"/>
          <p14:tracePt t="14046" x="6794500" y="4491038"/>
          <p14:tracePt t="14063" x="6743700" y="4468813"/>
          <p14:tracePt t="14080" x="6711950" y="4432300"/>
          <p14:tracePt t="14096" x="6657975" y="4318000"/>
          <p14:tracePt t="14113" x="6643688" y="4254500"/>
          <p14:tracePt t="14130" x="6643688" y="4149725"/>
          <p14:tracePt t="14146" x="6657975" y="4086225"/>
          <p14:tracePt t="14163" x="6670675" y="4054475"/>
          <p14:tracePt t="14180" x="6684963" y="4025900"/>
          <p14:tracePt t="14196" x="6731000" y="3994150"/>
          <p14:tracePt t="14213" x="6808788" y="3957638"/>
          <p14:tracePt t="14230" x="6884988" y="3940175"/>
          <p14:tracePt t="14246" x="7004050" y="3916363"/>
          <p14:tracePt t="14263" x="7108825" y="3903663"/>
          <p14:tracePt t="14280" x="7154863" y="3898900"/>
          <p14:tracePt t="14296" x="7218363" y="3903663"/>
          <p14:tracePt t="14313" x="7281863" y="3925888"/>
          <p14:tracePt t="14330" x="7337425" y="3948113"/>
          <p14:tracePt t="14346" x="7378700" y="3994150"/>
          <p14:tracePt t="14363" x="7405688" y="4057650"/>
          <p14:tracePt t="14380" x="7418388" y="4135438"/>
          <p14:tracePt t="14396" x="7415213" y="4227513"/>
          <p14:tracePt t="14413" x="7400925" y="4276725"/>
          <p14:tracePt t="14430" x="7396163" y="4291013"/>
          <p14:tracePt t="14447" x="7391400" y="4295775"/>
          <p14:tracePt t="14463" x="7386638" y="4303713"/>
          <p14:tracePt t="14480" x="7378700" y="4303713"/>
          <p14:tracePt t="14692" x="7383463" y="4254500"/>
          <p14:tracePt t="14699" x="7396163" y="4159250"/>
          <p14:tracePt t="14713" x="7437438" y="3984625"/>
          <p14:tracePt t="14730" x="7483475" y="3867150"/>
          <p14:tracePt t="14746" x="7561263" y="3733800"/>
          <p14:tracePt t="14763" x="7651750" y="3606800"/>
          <p14:tracePt t="14780" x="7710488" y="3524250"/>
          <p14:tracePt t="14797" x="7766050" y="3465513"/>
          <p14:tracePt t="14813" x="7824788" y="3414713"/>
          <p14:tracePt t="14830" x="7861300" y="3387725"/>
          <p14:tracePt t="14846" x="7893050" y="3355975"/>
          <p14:tracePt t="14863" x="7953375" y="3260725"/>
          <p14:tracePt t="14880" x="8058150" y="3132138"/>
          <p14:tracePt t="14896" x="8097838" y="3090863"/>
          <p14:tracePt t="14913" x="8126413" y="3063875"/>
          <p14:tracePt t="14930" x="8134350" y="3051175"/>
          <p14:tracePt t="14986" x="8134350" y="3046413"/>
          <p14:tracePt t="15008" x="8153400" y="3014663"/>
          <p14:tracePt t="15015" x="8175625" y="2954338"/>
          <p14:tracePt t="15023" x="8194675" y="2913063"/>
          <p14:tracePt t="15030" x="8212138" y="2881313"/>
          <p14:tracePt t="15046" x="8248650" y="2817813"/>
          <p14:tracePt t="15063" x="8285163" y="2754313"/>
          <p14:tracePt t="15080" x="8308975" y="2708275"/>
          <p14:tracePt t="15096" x="8312150" y="2698750"/>
          <p14:tracePt t="15188" x="8308975" y="2698750"/>
          <p14:tracePt t="15202" x="8304213" y="2698750"/>
          <p14:tracePt t="15216" x="8285163" y="2703513"/>
          <p14:tracePt t="15224" x="8267700" y="2717800"/>
          <p14:tracePt t="15231" x="8253413" y="2732088"/>
          <p14:tracePt t="15246" x="8216900" y="2754313"/>
          <p14:tracePt t="15263" x="8153400" y="2800350"/>
          <p14:tracePt t="15280" x="8062913" y="2840038"/>
          <p14:tracePt t="15296" x="7953375" y="2905125"/>
          <p14:tracePt t="15313" x="7851775" y="2963863"/>
          <p14:tracePt t="15330" x="7751763" y="3014663"/>
          <p14:tracePt t="15346" x="7610475" y="3059113"/>
          <p14:tracePt t="15363" x="7527925" y="3063875"/>
          <p14:tracePt t="15380" x="7454900" y="3068638"/>
          <p14:tracePt t="15397" x="7342188" y="3068638"/>
          <p14:tracePt t="15413" x="7269163" y="3068638"/>
          <p14:tracePt t="15431" x="7181850" y="3068638"/>
          <p14:tracePt t="15432" x="7150100" y="3068638"/>
          <p14:tracePt t="15446" x="7086600" y="3068638"/>
          <p14:tracePt t="15463" x="7018338" y="3063875"/>
          <p14:tracePt t="15480" x="6935788" y="3041650"/>
          <p14:tracePt t="15497" x="6804025" y="2995613"/>
          <p14:tracePt t="15513" x="6726238" y="2959100"/>
          <p14:tracePt t="15530" x="6648450" y="2927350"/>
          <p14:tracePt t="15546" x="6580188" y="2909888"/>
          <p14:tracePt t="15563" x="6529388" y="2900363"/>
          <p14:tracePt t="15580" x="6507163" y="2900363"/>
          <p14:tracePt t="15596" x="6489700" y="2895600"/>
          <p14:tracePt t="15613" x="6453188" y="2890838"/>
          <p14:tracePt t="15630" x="6424613" y="2890838"/>
          <p14:tracePt t="15646" x="6402388" y="2890838"/>
          <p14:tracePt t="15663" x="6370638" y="2890838"/>
          <p14:tracePt t="15680" x="6365875" y="2890838"/>
          <p14:tracePt t="15696" x="6356350" y="2890838"/>
          <p14:tracePt t="15713" x="6351588" y="2886075"/>
          <p14:tracePt t="15730" x="6343650" y="2876550"/>
          <p14:tracePt t="15747" x="6343650" y="2873375"/>
          <p14:tracePt t="15763" x="6343650" y="2868613"/>
          <p14:tracePt t="15780" x="6343650" y="2863850"/>
          <p14:tracePt t="15796" x="6351588" y="2863850"/>
          <p14:tracePt t="15813" x="6397625" y="2863850"/>
          <p14:tracePt t="15830" x="6429375" y="2863850"/>
          <p14:tracePt t="15846" x="6456363" y="2868613"/>
          <p14:tracePt t="15863" x="6484938" y="2876550"/>
          <p14:tracePt t="15880" x="6557963" y="2881313"/>
          <p14:tracePt t="15897" x="6634163" y="2881313"/>
          <p14:tracePt t="15913" x="6684963" y="2881313"/>
          <p14:tracePt t="15930" x="6794500" y="2881313"/>
          <p14:tracePt t="15946" x="6848475" y="2881313"/>
          <p14:tracePt t="15963" x="6908800" y="2886075"/>
          <p14:tracePt t="15980" x="7026275" y="2905125"/>
          <p14:tracePt t="15996" x="7077075" y="2913063"/>
          <p14:tracePt t="16013" x="7181850" y="2917825"/>
          <p14:tracePt t="16030" x="7323138" y="2905125"/>
          <p14:tracePt t="16046" x="7383463" y="2890838"/>
          <p14:tracePt t="16063" x="7459663" y="2868613"/>
          <p14:tracePt t="16080" x="7519988" y="2849563"/>
          <p14:tracePt t="16096" x="7551738" y="2840038"/>
          <p14:tracePt t="16113" x="7588250" y="2836863"/>
          <p14:tracePt t="16130" x="7632700" y="2827338"/>
          <p14:tracePt t="16147" x="7724775" y="2813050"/>
          <p14:tracePt t="16163" x="7775575" y="2803525"/>
          <p14:tracePt t="16180" x="7812088" y="2800350"/>
          <p14:tracePt t="16196" x="7824788" y="2800350"/>
          <p14:tracePt t="16213" x="7848600" y="2790825"/>
          <p14:tracePt t="16230" x="7880350" y="2776538"/>
          <p14:tracePt t="16246" x="7943850" y="2754313"/>
          <p14:tracePt t="16263" x="7980363" y="2740025"/>
          <p14:tracePt t="16280" x="8002588" y="2727325"/>
          <p14:tracePt t="16296" x="8012113" y="2722563"/>
          <p14:tracePt t="16313" x="8016875" y="2722563"/>
          <p14:tracePt t="16360" x="8026400" y="2717800"/>
          <p14:tracePt t="16367" x="8034338" y="2708275"/>
          <p14:tracePt t="16380" x="8053388" y="2695575"/>
          <p14:tracePt t="16396" x="8121650" y="2667000"/>
          <p14:tracePt t="16413" x="8134350" y="2659063"/>
          <p14:tracePt t="16430" x="8143875" y="2659063"/>
          <p14:tracePt t="16468" x="8139113" y="26590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5">
            <a:extLst>
              <a:ext uri="{FF2B5EF4-FFF2-40B4-BE49-F238E27FC236}">
                <a16:creationId xmlns:a16="http://schemas.microsoft.com/office/drawing/2014/main" id="{72698713-B58B-4ACE-A2ED-46AC1F15F2C0}"/>
              </a:ext>
            </a:extLst>
          </p:cNvPr>
          <p:cNvSpPr txBox="1">
            <a:spLocks noChangeArrowheads="1"/>
          </p:cNvSpPr>
          <p:nvPr/>
        </p:nvSpPr>
        <p:spPr bwMode="auto">
          <a:xfrm>
            <a:off x="3500438" y="404664"/>
            <a:ext cx="5643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u="sng" dirty="0">
                <a:solidFill>
                  <a:srgbClr val="4D4D4D"/>
                </a:solidFill>
                <a:latin typeface="+mj-ea"/>
                <a:ea typeface="+mj-ea"/>
              </a:rPr>
              <a:t>病理解剖所見</a:t>
            </a:r>
          </a:p>
        </p:txBody>
      </p:sp>
      <p:grpSp>
        <p:nvGrpSpPr>
          <p:cNvPr id="12" name="グループ化 5"/>
          <p:cNvGrpSpPr>
            <a:grpSpLocks/>
          </p:cNvGrpSpPr>
          <p:nvPr/>
        </p:nvGrpSpPr>
        <p:grpSpPr bwMode="auto">
          <a:xfrm>
            <a:off x="6223000" y="5777557"/>
            <a:ext cx="2921000" cy="842962"/>
            <a:chOff x="6188773" y="5970703"/>
            <a:chExt cx="2919731" cy="842847"/>
          </a:xfrm>
        </p:grpSpPr>
        <p:pic>
          <p:nvPicPr>
            <p:cNvPr id="13"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pic>
        <p:nvPicPr>
          <p:cNvPr id="5" name="図 4">
            <a:extLst>
              <a:ext uri="{FF2B5EF4-FFF2-40B4-BE49-F238E27FC236}">
                <a16:creationId xmlns:a16="http://schemas.microsoft.com/office/drawing/2014/main" id="{54D6F2DE-49FF-4EE4-827C-0E12DE8401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1700808"/>
            <a:ext cx="4464496" cy="3240360"/>
          </a:xfrm>
          <a:prstGeom prst="rect">
            <a:avLst/>
          </a:prstGeom>
        </p:spPr>
      </p:pic>
      <p:pic>
        <p:nvPicPr>
          <p:cNvPr id="10" name="図 9">
            <a:extLst>
              <a:ext uri="{FF2B5EF4-FFF2-40B4-BE49-F238E27FC236}">
                <a16:creationId xmlns:a16="http://schemas.microsoft.com/office/drawing/2014/main" id="{2D55AF20-340D-4A81-ACEE-71FE2BBB5B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8906" y="1700808"/>
            <a:ext cx="3975581" cy="3240360"/>
          </a:xfrm>
          <a:prstGeom prst="rect">
            <a:avLst/>
          </a:prstGeom>
        </p:spPr>
      </p:pic>
      <p:sp>
        <p:nvSpPr>
          <p:cNvPr id="11" name="テキスト ボックス 10">
            <a:extLst>
              <a:ext uri="{FF2B5EF4-FFF2-40B4-BE49-F238E27FC236}">
                <a16:creationId xmlns:a16="http://schemas.microsoft.com/office/drawing/2014/main" id="{0727FA73-2B5E-4B25-9239-B5C3BA75C981}"/>
              </a:ext>
            </a:extLst>
          </p:cNvPr>
          <p:cNvSpPr txBox="1"/>
          <p:nvPr/>
        </p:nvSpPr>
        <p:spPr>
          <a:xfrm>
            <a:off x="395536" y="1268760"/>
            <a:ext cx="2888878" cy="369332"/>
          </a:xfrm>
          <a:prstGeom prst="rect">
            <a:avLst/>
          </a:prstGeom>
          <a:noFill/>
        </p:spPr>
        <p:txBody>
          <a:bodyPr wrap="square" rtlCol="0">
            <a:spAutoFit/>
          </a:bodyPr>
          <a:lstStyle/>
          <a:p>
            <a:r>
              <a:rPr kumimoji="1" lang="ja-JP" altLang="en-US" dirty="0"/>
              <a:t>結腸盲端部と直腸吻合部</a:t>
            </a:r>
          </a:p>
        </p:txBody>
      </p:sp>
      <p:sp>
        <p:nvSpPr>
          <p:cNvPr id="18" name="テキスト ボックス 17">
            <a:extLst>
              <a:ext uri="{FF2B5EF4-FFF2-40B4-BE49-F238E27FC236}">
                <a16:creationId xmlns:a16="http://schemas.microsoft.com/office/drawing/2014/main" id="{690D00A9-0368-4294-924D-9D0072EC3D03}"/>
              </a:ext>
            </a:extLst>
          </p:cNvPr>
          <p:cNvSpPr txBox="1"/>
          <p:nvPr/>
        </p:nvSpPr>
        <p:spPr>
          <a:xfrm>
            <a:off x="5070872" y="1268760"/>
            <a:ext cx="2304256" cy="369332"/>
          </a:xfrm>
          <a:prstGeom prst="rect">
            <a:avLst/>
          </a:prstGeom>
          <a:noFill/>
        </p:spPr>
        <p:txBody>
          <a:bodyPr wrap="square" rtlCol="0">
            <a:spAutoFit/>
          </a:bodyPr>
          <a:lstStyle/>
          <a:p>
            <a:r>
              <a:rPr kumimoji="1" lang="ja-JP" altLang="en-US" dirty="0"/>
              <a:t>腸管内内容</a:t>
            </a:r>
          </a:p>
        </p:txBody>
      </p:sp>
      <p:sp>
        <p:nvSpPr>
          <p:cNvPr id="19" name="吹き出し: 線 18">
            <a:extLst>
              <a:ext uri="{FF2B5EF4-FFF2-40B4-BE49-F238E27FC236}">
                <a16:creationId xmlns:a16="http://schemas.microsoft.com/office/drawing/2014/main" id="{F822BD38-B035-48BF-B05A-60DACCD37FFE}"/>
              </a:ext>
            </a:extLst>
          </p:cNvPr>
          <p:cNvSpPr/>
          <p:nvPr/>
        </p:nvSpPr>
        <p:spPr bwMode="auto">
          <a:xfrm>
            <a:off x="251520" y="5352356"/>
            <a:ext cx="931365" cy="423291"/>
          </a:xfrm>
          <a:prstGeom prst="borderCallout1">
            <a:avLst>
              <a:gd name="adj1" fmla="val 784"/>
              <a:gd name="adj2" fmla="val 50535"/>
              <a:gd name="adj3" fmla="val -287481"/>
              <a:gd name="adj4" fmla="val 229773"/>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吻合部</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20" name="吹き出し: 線 19">
            <a:extLst>
              <a:ext uri="{FF2B5EF4-FFF2-40B4-BE49-F238E27FC236}">
                <a16:creationId xmlns:a16="http://schemas.microsoft.com/office/drawing/2014/main" id="{7F5E41E0-9A7E-488F-ACC3-E85CC54343CD}"/>
              </a:ext>
            </a:extLst>
          </p:cNvPr>
          <p:cNvSpPr/>
          <p:nvPr/>
        </p:nvSpPr>
        <p:spPr bwMode="auto">
          <a:xfrm>
            <a:off x="1619672" y="5377594"/>
            <a:ext cx="1368152" cy="423291"/>
          </a:xfrm>
          <a:prstGeom prst="borderCallout1">
            <a:avLst>
              <a:gd name="adj1" fmla="val 784"/>
              <a:gd name="adj2" fmla="val 50535"/>
              <a:gd name="adj3" fmla="val -592200"/>
              <a:gd name="adj4" fmla="val 98505"/>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遠位盲端部</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21" name="吹き出し: 線 20">
            <a:extLst>
              <a:ext uri="{FF2B5EF4-FFF2-40B4-BE49-F238E27FC236}">
                <a16:creationId xmlns:a16="http://schemas.microsoft.com/office/drawing/2014/main" id="{3A2FDF4D-2E77-445F-B172-DA0977F70EE8}"/>
              </a:ext>
            </a:extLst>
          </p:cNvPr>
          <p:cNvSpPr/>
          <p:nvPr/>
        </p:nvSpPr>
        <p:spPr bwMode="auto">
          <a:xfrm>
            <a:off x="3204928" y="5377594"/>
            <a:ext cx="1368152" cy="423291"/>
          </a:xfrm>
          <a:prstGeom prst="borderCallout1">
            <a:avLst>
              <a:gd name="adj1" fmla="val 784"/>
              <a:gd name="adj2" fmla="val 50535"/>
              <a:gd name="adj3" fmla="val -334691"/>
              <a:gd name="adj4" fmla="val -22771"/>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近位盲端部</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22" name="吹き出し: 線 21">
            <a:extLst>
              <a:ext uri="{FF2B5EF4-FFF2-40B4-BE49-F238E27FC236}">
                <a16:creationId xmlns:a16="http://schemas.microsoft.com/office/drawing/2014/main" id="{EF571D63-BF7A-46DD-9FE3-C6EEC356C830}"/>
              </a:ext>
            </a:extLst>
          </p:cNvPr>
          <p:cNvSpPr/>
          <p:nvPr/>
        </p:nvSpPr>
        <p:spPr bwMode="auto">
          <a:xfrm>
            <a:off x="5021146" y="5379335"/>
            <a:ext cx="1585256" cy="369332"/>
          </a:xfrm>
          <a:prstGeom prst="borderCallout1">
            <a:avLst>
              <a:gd name="adj1" fmla="val 784"/>
              <a:gd name="adj2" fmla="val 50535"/>
              <a:gd name="adj3" fmla="val -207013"/>
              <a:gd name="adj4" fmla="val 74986"/>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ムチンの産生</a:t>
            </a:r>
          </a:p>
        </p:txBody>
      </p:sp>
      <p:sp>
        <p:nvSpPr>
          <p:cNvPr id="23" name="吹き出し: 線 22">
            <a:extLst>
              <a:ext uri="{FF2B5EF4-FFF2-40B4-BE49-F238E27FC236}">
                <a16:creationId xmlns:a16="http://schemas.microsoft.com/office/drawing/2014/main" id="{C0308254-B11D-4B1F-9F95-804F4C1EBE0C}"/>
              </a:ext>
            </a:extLst>
          </p:cNvPr>
          <p:cNvSpPr/>
          <p:nvPr/>
        </p:nvSpPr>
        <p:spPr bwMode="auto">
          <a:xfrm>
            <a:off x="7054468" y="5377594"/>
            <a:ext cx="1585256" cy="369332"/>
          </a:xfrm>
          <a:prstGeom prst="borderCallout1">
            <a:avLst>
              <a:gd name="adj1" fmla="val 784"/>
              <a:gd name="adj2" fmla="val 50535"/>
              <a:gd name="adj3" fmla="val -267679"/>
              <a:gd name="adj4" fmla="val -66735"/>
            </a:avLst>
          </a:prstGeom>
          <a:ln>
            <a:solidFill>
              <a:srgbClr val="FFC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内容物の通過</a:t>
            </a:r>
          </a:p>
        </p:txBody>
      </p:sp>
      <p:pic>
        <p:nvPicPr>
          <p:cNvPr id="4" name="オーディオ 3">
            <a:hlinkClick r:id="" action="ppaction://media"/>
            <a:extLst>
              <a:ext uri="{FF2B5EF4-FFF2-40B4-BE49-F238E27FC236}">
                <a16:creationId xmlns:a16="http://schemas.microsoft.com/office/drawing/2014/main" id="{0E97D438-3382-477E-8AAC-58145B8393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9641904"/>
      </p:ext>
    </p:extLst>
  </p:cSld>
  <p:clrMapOvr>
    <a:masterClrMapping/>
  </p:clrMapOvr>
  <mc:AlternateContent xmlns:mc="http://schemas.openxmlformats.org/markup-compatibility/2006">
    <mc:Choice xmlns:p14="http://schemas.microsoft.com/office/powerpoint/2010/main" Requires="p14">
      <p:transition spd="slow" p14:dur="2000" advTm="29643"/>
    </mc:Choice>
    <mc:Fallback>
      <p:transition spd="slow" advTm="2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891" x="8107363" y="2635250"/>
          <p14:tracePt t="3898" x="8043863" y="2608263"/>
          <p14:tracePt t="3907" x="7975600" y="2576513"/>
          <p14:tracePt t="3924" x="7829550" y="2517775"/>
          <p14:tracePt t="3941" x="7610475" y="2435225"/>
          <p14:tracePt t="3957" x="7483475" y="2374900"/>
          <p14:tracePt t="3974" x="7273925" y="2266950"/>
          <p14:tracePt t="3990" x="7135813" y="2170113"/>
          <p14:tracePt t="4024" x="6826250" y="1943100"/>
          <p14:tracePt t="4057" x="6492875" y="1828800"/>
          <p14:tracePt t="4090" x="6202363" y="1833563"/>
          <p14:tracePt t="4107" x="6129338" y="1828800"/>
          <p14:tracePt t="4124" x="6110288" y="1819275"/>
          <p14:tracePt t="4140" x="6096000" y="1809750"/>
          <p14:tracePt t="4157" x="6083300" y="1797050"/>
          <p14:tracePt t="4207" x="6073775" y="1801813"/>
          <p14:tracePt t="4215" x="6056313" y="1841500"/>
          <p14:tracePt t="4224" x="6005513" y="1906588"/>
          <p14:tracePt t="4240" x="5918200" y="1992313"/>
          <p14:tracePt t="4257" x="5567363" y="2252663"/>
          <p14:tracePt t="4274" x="5253038" y="2411413"/>
          <p14:tracePt t="4290" x="4948238" y="2525713"/>
          <p14:tracePt t="4307" x="4702175" y="2625725"/>
          <p14:tracePt t="4324" x="4386263" y="2717800"/>
          <p14:tracePt t="4340" x="4203700" y="2744788"/>
          <p14:tracePt t="4357" x="4030663" y="2754313"/>
          <p14:tracePt t="4373" x="3735388" y="2754313"/>
          <p14:tracePt t="4390" x="3552825" y="2754313"/>
          <p14:tracePt t="4407" x="3414713" y="2754313"/>
          <p14:tracePt t="4424" x="3333750" y="2749550"/>
          <p14:tracePt t="4441" x="3324225" y="2744788"/>
          <p14:tracePt t="4725" x="3282950" y="2768600"/>
          <p14:tracePt t="4732" x="3205163" y="2800350"/>
          <p14:tracePt t="4739" x="3087688" y="2832100"/>
          <p14:tracePt t="4749" x="2973388" y="2844800"/>
          <p14:tracePt t="4766" x="2635250" y="2873375"/>
          <p14:tracePt t="4782" x="2138363" y="2932113"/>
          <p14:tracePt t="4799" x="1901825" y="2941638"/>
          <p14:tracePt t="4816" x="1828800" y="2941638"/>
          <p14:tracePt t="4833" x="1760538" y="2927350"/>
          <p14:tracePt t="4849" x="1736725" y="2895600"/>
          <p14:tracePt t="4866" x="1741488" y="2808288"/>
          <p14:tracePt t="4882" x="1804988" y="2659063"/>
          <p14:tracePt t="4899" x="1984375" y="2466975"/>
          <p14:tracePt t="4916" x="2165350" y="2357438"/>
          <p14:tracePt t="4933" x="2403475" y="2339975"/>
          <p14:tracePt t="4949" x="2613025" y="2444750"/>
          <p14:tracePt t="4966" x="2805113" y="2608263"/>
          <p14:tracePt t="4982" x="2890838" y="2695575"/>
          <p14:tracePt t="4984" x="2936875" y="2740025"/>
          <p14:tracePt t="4999" x="3022600" y="2844800"/>
          <p14:tracePt t="5016" x="3078163" y="2932113"/>
          <p14:tracePt t="5032" x="3100388" y="3027363"/>
          <p14:tracePt t="5049" x="3068638" y="3236913"/>
          <p14:tracePt t="5066" x="2990850" y="3414713"/>
          <p14:tracePt t="5082" x="2895600" y="3589338"/>
          <p14:tracePt t="5099" x="2744788" y="3775075"/>
          <p14:tracePt t="5116" x="2571750" y="3867150"/>
          <p14:tracePt t="5132" x="2379663" y="3894138"/>
          <p14:tracePt t="5149" x="2092325" y="3825875"/>
          <p14:tracePt t="5166" x="1906588" y="3725863"/>
          <p14:tracePt t="5182" x="1724025" y="3482975"/>
          <p14:tracePt t="5199" x="1555750" y="3155950"/>
          <p14:tracePt t="5216" x="1522413" y="3014663"/>
          <p14:tracePt t="5232" x="1522413" y="2890838"/>
          <p14:tracePt t="5249" x="1555750" y="2781300"/>
          <p14:tracePt t="5266" x="1687513" y="2630488"/>
          <p14:tracePt t="5282" x="1833563" y="2517775"/>
          <p14:tracePt t="5299" x="2043113" y="2411413"/>
          <p14:tracePt t="5316" x="2252663" y="2374900"/>
          <p14:tracePt t="5332" x="2330450" y="2379663"/>
          <p14:tracePt t="5349" x="2525713" y="2471738"/>
          <p14:tracePt t="5366" x="2768600" y="2630488"/>
          <p14:tracePt t="5382" x="2941638" y="2759075"/>
          <p14:tracePt t="5399" x="3022600" y="2849563"/>
          <p14:tracePt t="5416" x="3095625" y="2941638"/>
          <p14:tracePt t="5432" x="3124200" y="3005138"/>
          <p14:tracePt t="5449" x="3128963" y="3073400"/>
          <p14:tracePt t="5466" x="3100388" y="3200400"/>
          <p14:tracePt t="5482" x="3046413" y="3328988"/>
          <p14:tracePt t="5499" x="2959100" y="3446463"/>
          <p14:tracePt t="5516" x="2827338" y="3556000"/>
          <p14:tracePt t="5532" x="2566988" y="3697288"/>
          <p14:tracePt t="5549" x="2439988" y="3721100"/>
          <p14:tracePt t="5566" x="2201863" y="3689350"/>
          <p14:tracePt t="5582" x="2079625" y="3611563"/>
          <p14:tracePt t="5599" x="1938338" y="3502025"/>
          <p14:tracePt t="5616" x="1828800" y="3328988"/>
          <p14:tracePt t="5632" x="1773238" y="3100388"/>
          <p14:tracePt t="5649" x="1770063" y="2990850"/>
          <p14:tracePt t="5666" x="1792288" y="2868613"/>
          <p14:tracePt t="5683" x="1878013" y="2740025"/>
          <p14:tracePt t="5699" x="1984375" y="2681288"/>
          <p14:tracePt t="5716" x="2052638" y="2654300"/>
          <p14:tracePt t="5733" x="2216150" y="2630488"/>
          <p14:tracePt t="5749" x="2303463" y="2635250"/>
          <p14:tracePt t="5766" x="2357438" y="2649538"/>
          <p14:tracePt t="5782" x="2535238" y="2727325"/>
          <p14:tracePt t="5799" x="2586038" y="2776538"/>
          <p14:tracePt t="5816" x="2622550" y="2813050"/>
          <p14:tracePt t="5832" x="2635250" y="2836863"/>
          <p14:tracePt t="5849" x="2644775" y="2844800"/>
          <p14:tracePt t="7718" x="2644775" y="2876550"/>
          <p14:tracePt t="7725" x="2654300" y="2909888"/>
          <p14:tracePt t="7732" x="2663825" y="2941638"/>
          <p14:tracePt t="7744" x="2667000" y="2978150"/>
          <p14:tracePt t="7761" x="2676525" y="3046413"/>
          <p14:tracePt t="7777" x="2686050" y="3155950"/>
          <p14:tracePt t="7794" x="2676525" y="3236913"/>
          <p14:tracePt t="7811" x="2667000" y="3346450"/>
          <p14:tracePt t="7844" x="2622550" y="3519488"/>
          <p14:tracePt t="7877" x="2530475" y="3648075"/>
          <p14:tracePt t="7911" x="2416175" y="3694113"/>
          <p14:tracePt t="7927" x="2371725" y="3689350"/>
          <p14:tracePt t="7944" x="2343150" y="3670300"/>
          <p14:tracePt t="7960" x="2311400" y="3643313"/>
          <p14:tracePt t="7977" x="2289175" y="3611563"/>
          <p14:tracePt t="7994" x="2284413" y="3589338"/>
          <p14:tracePt t="8010" x="2303463" y="3552825"/>
          <p14:tracePt t="8027" x="2362200" y="3475038"/>
          <p14:tracePt t="8044" x="2420938" y="3424238"/>
          <p14:tracePt t="8060" x="2525713" y="3387725"/>
          <p14:tracePt t="8077" x="2640013" y="3397250"/>
          <p14:tracePt t="8094" x="2744788" y="3429000"/>
          <p14:tracePt t="8110" x="2817813" y="3475038"/>
          <p14:tracePt t="8127" x="2878138" y="3533775"/>
          <p14:tracePt t="8144" x="2895600" y="3579813"/>
          <p14:tracePt t="8160" x="2905125" y="3638550"/>
          <p14:tracePt t="8178" x="2900363" y="3770313"/>
          <p14:tracePt t="8194" x="2863850" y="3898900"/>
          <p14:tracePt t="8210" x="2805113" y="4013200"/>
          <p14:tracePt t="8227" x="2732088" y="4094163"/>
          <p14:tracePt t="8244" x="2671763" y="4171950"/>
          <p14:tracePt t="8261" x="2630488" y="4208463"/>
          <p14:tracePt t="8277" x="2566988" y="4240213"/>
          <p14:tracePt t="8294" x="2462213" y="4264025"/>
          <p14:tracePt t="8310" x="2413000" y="4259263"/>
          <p14:tracePt t="8327" x="2347913" y="4235450"/>
          <p14:tracePt t="8344" x="2235200" y="4186238"/>
          <p14:tracePt t="8360" x="2201863" y="4162425"/>
          <p14:tracePt t="8377" x="2174875" y="4130675"/>
          <p14:tracePt t="8394" x="2157413" y="4086225"/>
          <p14:tracePt t="8410" x="2157413" y="4035425"/>
          <p14:tracePt t="8427" x="2170113" y="3989388"/>
          <p14:tracePt t="8444" x="2238375" y="3944938"/>
          <p14:tracePt t="8460" x="2320925" y="3921125"/>
          <p14:tracePt t="8477" x="2413000" y="3921125"/>
          <p14:tracePt t="8494" x="2576513" y="3984625"/>
          <p14:tracePt t="8510" x="2635250" y="4030663"/>
          <p14:tracePt t="8527" x="2681288" y="4062413"/>
          <p14:tracePt t="8544" x="2708275" y="4089400"/>
          <p14:tracePt t="8560" x="2727325" y="4122738"/>
          <p14:tracePt t="8577" x="2735263" y="4149725"/>
          <p14:tracePt t="8594" x="2735263" y="4186238"/>
          <p14:tracePt t="8610" x="2713038" y="4235450"/>
          <p14:tracePt t="8627" x="2695575" y="4268788"/>
          <p14:tracePt t="8644" x="2676525" y="4286250"/>
          <p14:tracePt t="8660" x="2622550" y="4313238"/>
          <p14:tracePt t="8677" x="2590800" y="4318000"/>
          <p14:tracePt t="8694" x="2576513" y="4318000"/>
          <p14:tracePt t="9675" x="2554288" y="4318000"/>
          <p14:tracePt t="9682" x="2530475" y="4318000"/>
          <p14:tracePt t="9689" x="2513013" y="4318000"/>
          <p14:tracePt t="9701" x="2498725" y="4318000"/>
          <p14:tracePt t="9734" x="2430463" y="4308475"/>
          <p14:tracePt t="9767" x="2306638" y="4235450"/>
          <p14:tracePt t="9801" x="2201863" y="4135438"/>
          <p14:tracePt t="9817" x="2184400" y="4103688"/>
          <p14:tracePt t="9834" x="2165350" y="4067175"/>
          <p14:tracePt t="9851" x="2157413" y="4057650"/>
          <p14:tracePt t="9867" x="2157413" y="4054475"/>
          <p14:tracePt t="9884" x="2157413" y="4044950"/>
          <p14:tracePt t="9917" x="2170113" y="4013200"/>
          <p14:tracePt t="9934" x="2238375" y="3957638"/>
          <p14:tracePt t="9950" x="2303463" y="3921125"/>
          <p14:tracePt t="9967" x="2366963" y="3898900"/>
          <p14:tracePt t="9984" x="2408238" y="3894138"/>
          <p14:tracePt t="10001" x="2425700" y="3894138"/>
          <p14:tracePt t="10017" x="2452688" y="3911600"/>
          <p14:tracePt t="10034" x="2530475" y="3989388"/>
          <p14:tracePt t="10050" x="2581275" y="4057650"/>
          <p14:tracePt t="10067" x="2617788" y="4117975"/>
          <p14:tracePt t="10084" x="2630488" y="4154488"/>
          <p14:tracePt t="10100" x="2635250" y="4167188"/>
          <p14:tracePt t="10117" x="2635250" y="4171950"/>
          <p14:tracePt t="10134" x="2635250" y="4186238"/>
          <p14:tracePt t="10150" x="2622550" y="4213225"/>
          <p14:tracePt t="10167" x="2576513" y="4249738"/>
          <p14:tracePt t="10184" x="2520950" y="4276725"/>
          <p14:tracePt t="10200" x="2444750" y="4286250"/>
          <p14:tracePt t="10217" x="2376488" y="4281488"/>
          <p14:tracePt t="10234" x="2306638" y="4264025"/>
          <p14:tracePt t="10250" x="2247900" y="4235450"/>
          <p14:tracePt t="10267" x="2230438" y="4222750"/>
          <p14:tracePt t="10284" x="2211388" y="4195763"/>
          <p14:tracePt t="10301" x="2184400" y="4171950"/>
          <p14:tracePt t="10317" x="2179638" y="4162425"/>
          <p14:tracePt t="10334" x="2174875" y="4159250"/>
          <p14:tracePt t="10350" x="2170113" y="4159250"/>
          <p14:tracePt t="10384" x="2170113" y="4154488"/>
          <p14:tracePt t="10401" x="2184400" y="4135438"/>
          <p14:tracePt t="10417" x="2201863" y="4108450"/>
          <p14:tracePt t="10434" x="2230438" y="4076700"/>
          <p14:tracePt t="10451" x="2293938" y="4044950"/>
          <p14:tracePt t="10467" x="2339975" y="4035425"/>
          <p14:tracePt t="10484" x="2371725" y="4035425"/>
          <p14:tracePt t="10500" x="2403475" y="4035425"/>
          <p14:tracePt t="10517" x="2439988" y="4049713"/>
          <p14:tracePt t="10534" x="2462213" y="4062413"/>
          <p14:tracePt t="10550" x="2498725" y="4086225"/>
          <p14:tracePt t="10567" x="2554288" y="4122738"/>
          <p14:tracePt t="10584" x="2586038" y="4140200"/>
          <p14:tracePt t="10600" x="2608263" y="4159250"/>
          <p14:tracePt t="10617" x="2635250" y="4186238"/>
          <p14:tracePt t="10634" x="2654300" y="4222750"/>
          <p14:tracePt t="10650" x="2663825" y="4259263"/>
          <p14:tracePt t="10667" x="2667000" y="4295775"/>
          <p14:tracePt t="10684" x="2667000" y="4300538"/>
          <p14:tracePt t="10701" x="2667000" y="4303713"/>
          <p14:tracePt t="10717" x="2654300" y="4322763"/>
          <p14:tracePt t="10734" x="2598738" y="4337050"/>
          <p14:tracePt t="10751" x="2517775" y="4340225"/>
          <p14:tracePt t="10767" x="2462213" y="4340225"/>
          <p14:tracePt t="10784" x="2398713" y="4322763"/>
          <p14:tracePt t="10800" x="2335213" y="4295775"/>
          <p14:tracePt t="10817" x="2257425" y="4240213"/>
          <p14:tracePt t="10834" x="2184400" y="4176713"/>
          <p14:tracePt t="10850" x="2162175" y="4144963"/>
          <p14:tracePt t="10867" x="2152650" y="4135438"/>
          <p14:tracePt t="10884" x="2152650" y="4130675"/>
          <p14:tracePt t="10900" x="2152650" y="4122738"/>
          <p14:tracePt t="10917" x="2174875" y="4103688"/>
          <p14:tracePt t="10934" x="2325688" y="4071938"/>
          <p14:tracePt t="10951" x="2393950" y="4067175"/>
          <p14:tracePt t="10967" x="2481263" y="4067175"/>
          <p14:tracePt t="10984" x="2586038" y="4057650"/>
          <p14:tracePt t="11000" x="2622550" y="4044950"/>
          <p14:tracePt t="11017" x="2635250" y="4030663"/>
          <p14:tracePt t="11034" x="2676525" y="3957638"/>
          <p14:tracePt t="11050" x="2713038" y="3875088"/>
          <p14:tracePt t="11067" x="2771775" y="3730625"/>
          <p14:tracePt t="11084" x="2836863" y="3579813"/>
          <p14:tracePt t="11101" x="2886075" y="3429000"/>
          <p14:tracePt t="11117" x="2900363" y="3365500"/>
          <p14:tracePt t="11134" x="2905125" y="3338513"/>
          <p14:tracePt t="11167" x="2905125" y="3333750"/>
          <p14:tracePt t="11185" x="2905125" y="3328988"/>
          <p14:tracePt t="11200" x="2927350" y="3278188"/>
          <p14:tracePt t="11217" x="2941638" y="3251200"/>
          <p14:tracePt t="11234" x="2946400" y="3246438"/>
          <p14:tracePt t="11250" x="3051175" y="3178175"/>
          <p14:tracePt t="11267" x="3059113" y="3168650"/>
          <p14:tracePt t="11284" x="3063875" y="3163888"/>
          <p14:tracePt t="11300" x="3068638" y="3163888"/>
          <p14:tracePt t="11365" x="3059113" y="3163888"/>
          <p14:tracePt t="11372" x="3055938" y="3155950"/>
          <p14:tracePt t="11384" x="3036888" y="3146425"/>
          <p14:tracePt t="11400" x="2968625" y="3127375"/>
          <p14:tracePt t="11417" x="2922588" y="3114675"/>
          <p14:tracePt t="11434" x="2881313" y="3100388"/>
          <p14:tracePt t="11451" x="2849563" y="3082925"/>
          <p14:tracePt t="11467" x="2822575" y="3068638"/>
          <p14:tracePt t="11484" x="2790825" y="3036888"/>
          <p14:tracePt t="11500" x="2763838" y="2978150"/>
          <p14:tracePt t="11517" x="2749550" y="2927350"/>
          <p14:tracePt t="11534" x="2749550" y="2909888"/>
          <p14:tracePt t="11550" x="2749550" y="2905125"/>
          <p14:tracePt t="11567" x="2749550" y="2890838"/>
          <p14:tracePt t="11584" x="2790825" y="2840038"/>
          <p14:tracePt t="11600" x="2844800" y="2771775"/>
          <p14:tracePt t="11617" x="2917825" y="2698750"/>
          <p14:tracePt t="11634" x="2941638" y="2681288"/>
          <p14:tracePt t="11650" x="2959100" y="2667000"/>
          <p14:tracePt t="11667" x="2990850" y="2659063"/>
          <p14:tracePt t="11684" x="3027363" y="2654300"/>
          <p14:tracePt t="11700" x="3068638" y="2654300"/>
          <p14:tracePt t="11717" x="3119438" y="2659063"/>
          <p14:tracePt t="11734" x="3132138" y="2667000"/>
          <p14:tracePt t="11750" x="3141663" y="2676525"/>
          <p14:tracePt t="11767" x="3151188" y="2686050"/>
          <p14:tracePt t="11784" x="3163888" y="2717800"/>
          <p14:tracePt t="11800" x="3178175" y="2740025"/>
          <p14:tracePt t="11817" x="3197225" y="2786063"/>
          <p14:tracePt t="11834" x="3205163" y="2836863"/>
          <p14:tracePt t="11850" x="3205163" y="2913063"/>
          <p14:tracePt t="11867" x="3205163" y="2990850"/>
          <p14:tracePt t="11884" x="3197225" y="3051175"/>
          <p14:tracePt t="11900" x="3192463" y="3059113"/>
          <p14:tracePt t="11917" x="3187700" y="3063875"/>
          <p14:tracePt t="11934" x="3178175" y="3073400"/>
          <p14:tracePt t="11950" x="3128963" y="3087688"/>
          <p14:tracePt t="11967" x="3055938" y="3095625"/>
          <p14:tracePt t="11984" x="2949575" y="3087688"/>
          <p14:tracePt t="12001" x="2909888" y="3078163"/>
          <p14:tracePt t="12017" x="2873375" y="3068638"/>
          <p14:tracePt t="12034" x="2841625" y="3046413"/>
          <p14:tracePt t="12051" x="2822575" y="3027363"/>
          <p14:tracePt t="12067" x="2800350" y="2990850"/>
          <p14:tracePt t="12084" x="2790825" y="2922588"/>
          <p14:tracePt t="12101" x="2790825" y="2895600"/>
          <p14:tracePt t="12117" x="2790825" y="2876550"/>
          <p14:tracePt t="12134" x="2790825" y="2873375"/>
          <p14:tracePt t="12150" x="2800350" y="2863850"/>
          <p14:tracePt t="12167" x="2854325" y="2822575"/>
          <p14:tracePt t="12184" x="2886075" y="2808288"/>
          <p14:tracePt t="12200" x="2990850" y="2754313"/>
          <p14:tracePt t="12217" x="3082925" y="2732088"/>
          <p14:tracePt t="12234" x="3128963" y="2732088"/>
          <p14:tracePt t="12250" x="3168650" y="2744788"/>
          <p14:tracePt t="12267" x="3192463" y="2768600"/>
          <p14:tracePt t="12284" x="3214688" y="2790825"/>
          <p14:tracePt t="12300" x="3246438" y="2854325"/>
          <p14:tracePt t="12317" x="3270250" y="2905125"/>
          <p14:tracePt t="12334" x="3287713" y="2954338"/>
          <p14:tracePt t="12351" x="3297238" y="3036888"/>
          <p14:tracePt t="12367" x="3292475" y="3095625"/>
          <p14:tracePt t="12384" x="3282950" y="3160713"/>
          <p14:tracePt t="12400" x="3260725" y="3219450"/>
          <p14:tracePt t="12417" x="3246438" y="3232150"/>
          <p14:tracePt t="12434" x="3241675" y="3246438"/>
          <p14:tracePt t="12450" x="3219450" y="3260725"/>
          <p14:tracePt t="12467" x="3136900" y="3292475"/>
          <p14:tracePt t="12484" x="3063875" y="3297238"/>
          <p14:tracePt t="12501" x="2973388" y="3297238"/>
          <p14:tracePt t="12517" x="2941638" y="3287713"/>
          <p14:tracePt t="12534" x="2905125" y="3268663"/>
          <p14:tracePt t="12550" x="2859088" y="3232150"/>
          <p14:tracePt t="12567" x="2786063" y="3114675"/>
          <p14:tracePt t="12584" x="2763838" y="3046413"/>
          <p14:tracePt t="12600" x="2763838" y="2963863"/>
          <p14:tracePt t="12617" x="2768600" y="2890838"/>
          <p14:tracePt t="12634" x="2776538" y="2863850"/>
          <p14:tracePt t="12650" x="2790825" y="2849563"/>
          <p14:tracePt t="12667" x="2827338" y="2817813"/>
          <p14:tracePt t="12684" x="2863850" y="2795588"/>
          <p14:tracePt t="12701" x="2886075" y="2781300"/>
          <p14:tracePt t="12717" x="2941638" y="2781300"/>
          <p14:tracePt t="12734" x="2978150" y="2781300"/>
          <p14:tracePt t="12750" x="3000375" y="2790825"/>
          <p14:tracePt t="12767" x="3022600" y="2800350"/>
          <p14:tracePt t="12784" x="3022600" y="2803525"/>
          <p14:tracePt t="12800" x="3027363" y="2808288"/>
          <p14:tracePt t="12817" x="3027363" y="2813050"/>
          <p14:tracePt t="12834" x="3036888" y="2827338"/>
          <p14:tracePt t="12850" x="3063875" y="2886075"/>
          <p14:tracePt t="12867" x="3087688" y="2959100"/>
          <p14:tracePt t="12884" x="3119438" y="3063875"/>
          <p14:tracePt t="12900" x="3136900" y="3205163"/>
          <p14:tracePt t="12917" x="3151188" y="3328988"/>
          <p14:tracePt t="12934" x="3173413" y="3543300"/>
          <p14:tracePt t="12950" x="3192463" y="3648075"/>
          <p14:tracePt t="12967" x="3209925" y="3748088"/>
          <p14:tracePt t="12984" x="3233738" y="3862388"/>
          <p14:tracePt t="13000" x="3246438" y="3948113"/>
          <p14:tracePt t="13017" x="3255963" y="4008438"/>
          <p14:tracePt t="13034" x="3278188" y="4071938"/>
          <p14:tracePt t="13050" x="3278188" y="4103688"/>
          <p14:tracePt t="13067" x="3278188" y="4117975"/>
          <p14:tracePt t="13084" x="3278188" y="4125913"/>
          <p14:tracePt t="13117" x="3282950" y="4135438"/>
          <p14:tracePt t="13134" x="3319463" y="4176713"/>
          <p14:tracePt t="13151" x="3351213" y="4244975"/>
          <p14:tracePt t="13167" x="3370263" y="4286250"/>
          <p14:tracePt t="13184" x="3378200" y="4322763"/>
          <p14:tracePt t="13200" x="3382963" y="4332288"/>
          <p14:tracePt t="13217" x="3382963" y="4337050"/>
          <p14:tracePt t="13234" x="3382963" y="4349750"/>
          <p14:tracePt t="13251" x="3365500" y="4405313"/>
          <p14:tracePt t="13267" x="3333750" y="4459288"/>
          <p14:tracePt t="13284" x="3306763" y="4486275"/>
          <p14:tracePt t="13300" x="3236913" y="4532313"/>
          <p14:tracePt t="13317" x="3205163" y="4546600"/>
          <p14:tracePt t="13334" x="3187700" y="4554538"/>
          <p14:tracePt t="13350" x="3160713" y="4554538"/>
          <p14:tracePt t="13367" x="3132138" y="4551363"/>
          <p14:tracePt t="13384" x="3046413" y="4510088"/>
          <p14:tracePt t="13400" x="2941638" y="4449763"/>
          <p14:tracePt t="13417" x="2873375" y="4400550"/>
          <p14:tracePt t="13434" x="2805113" y="4354513"/>
          <p14:tracePt t="13450" x="2727325" y="4308475"/>
          <p14:tracePt t="13467" x="2695575" y="4291013"/>
          <p14:tracePt t="13484" x="2663825" y="4235450"/>
          <p14:tracePt t="13501" x="2644775" y="4191000"/>
          <p14:tracePt t="13517" x="2622550" y="4117975"/>
          <p14:tracePt t="13534" x="2622550" y="4071938"/>
          <p14:tracePt t="13550" x="2635250" y="4008438"/>
          <p14:tracePt t="13567" x="2659063" y="3921125"/>
          <p14:tracePt t="13584" x="2686050" y="3879850"/>
          <p14:tracePt t="13600" x="2717800" y="3840163"/>
          <p14:tracePt t="13617" x="2776538" y="3767138"/>
          <p14:tracePt t="13634" x="2822575" y="3721100"/>
          <p14:tracePt t="13650" x="2854325" y="3689350"/>
          <p14:tracePt t="13667" x="2917825" y="3643313"/>
          <p14:tracePt t="13684" x="2973388" y="3629025"/>
          <p14:tracePt t="13700" x="3019425" y="3629025"/>
          <p14:tracePt t="13717" x="3055938" y="3643313"/>
          <p14:tracePt t="13734" x="3073400" y="3657600"/>
          <p14:tracePt t="13751" x="3087688" y="3684588"/>
          <p14:tracePt t="13767" x="3114675" y="3762375"/>
          <p14:tracePt t="13784" x="3119438" y="3806825"/>
          <p14:tracePt t="13800" x="3119438" y="3867150"/>
          <p14:tracePt t="13817" x="3100388" y="3935413"/>
          <p14:tracePt t="13834" x="3082925" y="3962400"/>
          <p14:tracePt t="13850" x="3063875" y="3981450"/>
          <p14:tracePt t="13868" x="3032125" y="4003675"/>
          <p14:tracePt t="13884" x="3005138" y="4017963"/>
          <p14:tracePt t="13900" x="2968625" y="4035425"/>
          <p14:tracePt t="13917" x="2946400" y="4044950"/>
          <p14:tracePt t="13934" x="2895600" y="4044950"/>
          <p14:tracePt t="13950" x="2868613" y="4044950"/>
          <p14:tracePt t="13967" x="2841625" y="4044950"/>
          <p14:tracePt t="13984" x="2805113" y="4040188"/>
          <p14:tracePt t="14000" x="2781300" y="4021138"/>
          <p14:tracePt t="14017" x="2749550" y="3967163"/>
          <p14:tracePt t="14034" x="2732088" y="3862388"/>
          <p14:tracePt t="14051" x="2732088" y="3821113"/>
          <p14:tracePt t="14067" x="2732088" y="3789363"/>
          <p14:tracePt t="14084" x="2732088" y="3767138"/>
          <p14:tracePt t="14117" x="2759075" y="3725863"/>
          <p14:tracePt t="14134" x="2822575" y="3660775"/>
          <p14:tracePt t="14150" x="2863850" y="3633788"/>
          <p14:tracePt t="14167" x="2886075" y="3621088"/>
          <p14:tracePt t="14184" x="2922588" y="3616325"/>
          <p14:tracePt t="14200" x="2968625" y="3629025"/>
          <p14:tracePt t="14217" x="3022600" y="3675063"/>
          <p14:tracePt t="14234" x="3063875" y="3730625"/>
          <p14:tracePt t="14250" x="3109913" y="3811588"/>
          <p14:tracePt t="14267" x="3124200" y="3848100"/>
          <p14:tracePt t="14284" x="3128963" y="3862388"/>
          <p14:tracePt t="14300" x="3128963" y="3871913"/>
          <p14:tracePt t="14317" x="3128963" y="3875088"/>
          <p14:tracePt t="14334" x="3124200" y="3889375"/>
          <p14:tracePt t="14350" x="3078163" y="3921125"/>
          <p14:tracePt t="14367" x="3014663" y="3967163"/>
          <p14:tracePt t="14384" x="2982913" y="3984625"/>
          <p14:tracePt t="14400" x="2946400" y="4017963"/>
          <p14:tracePt t="14417" x="2917825" y="4030663"/>
          <p14:tracePt t="14434" x="2905125" y="4035425"/>
          <p14:tracePt t="14450" x="2849563" y="4040188"/>
          <p14:tracePt t="14467" x="2805113" y="4030663"/>
          <p14:tracePt t="14484" x="2771775" y="4008438"/>
          <p14:tracePt t="14500" x="2732088" y="3952875"/>
          <p14:tracePt t="14517" x="2698750" y="3867150"/>
          <p14:tracePt t="14534" x="2690813" y="3825875"/>
          <p14:tracePt t="14551" x="2690813" y="3770313"/>
          <p14:tracePt t="14567" x="2695575" y="3730625"/>
          <p14:tracePt t="14584" x="2713038" y="3702050"/>
          <p14:tracePt t="14600" x="2749550" y="3675063"/>
          <p14:tracePt t="14617" x="2859088" y="3648075"/>
          <p14:tracePt t="14634" x="2905125" y="3648075"/>
          <p14:tracePt t="14650" x="2954338" y="3665538"/>
          <p14:tracePt t="14667" x="3051175" y="3733800"/>
          <p14:tracePt t="14684" x="3105150" y="3775075"/>
          <p14:tracePt t="14700" x="3136900" y="3811588"/>
          <p14:tracePt t="14717" x="3163888" y="3867150"/>
          <p14:tracePt t="14734" x="3168650" y="3879850"/>
          <p14:tracePt t="14751" x="3168650" y="3889375"/>
          <p14:tracePt t="14767" x="3163888" y="3916363"/>
          <p14:tracePt t="14784" x="3141663" y="3944938"/>
          <p14:tracePt t="14800" x="3068638" y="3998913"/>
          <p14:tracePt t="14817" x="3014663" y="4025900"/>
          <p14:tracePt t="14834" x="2986088" y="4040188"/>
          <p14:tracePt t="14851" x="2982913" y="4044950"/>
          <p14:tracePt t="14868" x="2973388" y="4049713"/>
          <p14:tracePt t="14900" x="2968625" y="4049713"/>
          <p14:tracePt t="24753" x="2973388" y="4049713"/>
          <p14:tracePt t="24760" x="2982913" y="4044950"/>
          <p14:tracePt t="24771" x="2995613" y="4044950"/>
          <p14:tracePt t="24788" x="3055938" y="4049713"/>
          <p14:tracePt t="24804" x="3132138" y="4067175"/>
          <p14:tracePt t="24821" x="3146425" y="4076700"/>
          <p14:tracePt t="24838" x="3155950" y="4081463"/>
          <p14:tracePt t="24854" x="3155950" y="4086225"/>
          <p14:tracePt t="24921" x="3333750" y="4176713"/>
          <p14:tracePt t="24954" x="3762375" y="4432300"/>
          <p14:tracePt t="24971" x="3852863" y="4514850"/>
          <p14:tracePt t="24988" x="3957638" y="4619625"/>
          <p14:tracePt t="25004" x="4113213" y="4741863"/>
          <p14:tracePt t="25021" x="4259263" y="4875213"/>
          <p14:tracePt t="25038" x="4368800" y="4946650"/>
          <p14:tracePt t="25055" x="4432300" y="4997450"/>
          <p14:tracePt t="25071" x="4441825" y="5006975"/>
          <p14:tracePt t="25088" x="4451350" y="5016500"/>
          <p14:tracePt t="25104" x="4473575" y="5029200"/>
          <p14:tracePt t="25121" x="4614863" y="5053013"/>
          <p14:tracePt t="25138" x="4714875" y="5060950"/>
          <p14:tracePt t="25154" x="4951413" y="5092700"/>
          <p14:tracePt t="25171" x="5335588" y="5138738"/>
          <p14:tracePt t="25204" x="5964238" y="5238750"/>
          <p14:tracePt t="25221" x="6059488" y="5248275"/>
          <p14:tracePt t="25238" x="6073775" y="5248275"/>
          <p14:tracePt t="25254" x="6078538" y="5248275"/>
          <p14:tracePt t="25271" x="6069013" y="5248275"/>
          <p14:tracePt t="25422" x="6088063" y="5230813"/>
          <p14:tracePt t="25429" x="6115050" y="5189538"/>
          <p14:tracePt t="25438" x="6142038" y="5157788"/>
          <p14:tracePt t="25454" x="6202363" y="5106988"/>
          <p14:tracePt t="25471" x="6261100" y="5060950"/>
          <p14:tracePt t="25472" x="6288088" y="5033963"/>
          <p14:tracePt t="25488" x="6346825" y="4983163"/>
          <p14:tracePt t="25504" x="6497638" y="4883150"/>
          <p14:tracePt t="25521" x="6621463" y="4760913"/>
          <p14:tracePt t="25538" x="6670675" y="4700588"/>
          <p14:tracePt t="25554" x="6670675" y="4697413"/>
          <p14:tracePt t="25571" x="6670675" y="4692650"/>
          <p14:tracePt t="25609" x="6638925" y="4687888"/>
          <p14:tracePt t="25621" x="6597650" y="4687888"/>
          <p14:tracePt t="25638" x="6456363" y="4687888"/>
          <p14:tracePt t="25654" x="6361113" y="4673600"/>
          <p14:tracePt t="25671" x="6278563" y="4646613"/>
          <p14:tracePt t="25688" x="6197600" y="4578350"/>
          <p14:tracePt t="25704" x="6161088" y="4514850"/>
          <p14:tracePt t="25721" x="6146800" y="4468813"/>
          <p14:tracePt t="25738" x="6137275" y="4449763"/>
          <p14:tracePt t="25754" x="6137275" y="4446588"/>
          <p14:tracePt t="25771" x="6137275" y="4441825"/>
          <p14:tracePt t="25810" x="6146800" y="4437063"/>
          <p14:tracePt t="25821" x="6173788" y="4427538"/>
          <p14:tracePt t="25838" x="6265863" y="4413250"/>
          <p14:tracePt t="25854" x="6361113" y="4413250"/>
          <p14:tracePt t="25871" x="6456363" y="4454525"/>
          <p14:tracePt t="25888" x="6502400" y="4486275"/>
          <p14:tracePt t="25904" x="6529388" y="4532313"/>
          <p14:tracePt t="25921" x="6534150" y="4546600"/>
          <p14:tracePt t="25938" x="6534150" y="4551363"/>
          <p14:tracePt t="25954" x="6456363" y="4610100"/>
          <p14:tracePt t="25971" x="6351588" y="4651375"/>
          <p14:tracePt t="25988" x="6234113" y="4673600"/>
          <p14:tracePt t="26004" x="6161088" y="4683125"/>
          <p14:tracePt t="26021" x="6105525" y="4683125"/>
          <p14:tracePt t="26038" x="6088063" y="4673600"/>
          <p14:tracePt t="26055" x="6078538" y="4651375"/>
          <p14:tracePt t="26071" x="6078538" y="4624388"/>
          <p14:tracePt t="26088" x="6096000" y="4595813"/>
          <p14:tracePt t="26104" x="6100763" y="4578350"/>
          <p14:tracePt t="26121" x="6161088" y="4554538"/>
          <p14:tracePt t="26138" x="6251575" y="4532313"/>
          <p14:tracePt t="26154" x="6324600" y="4522788"/>
          <p14:tracePt t="26171" x="6429375" y="4522788"/>
          <p14:tracePt t="26188" x="6489700" y="4527550"/>
          <p14:tracePt t="26204" x="6524625" y="4537075"/>
          <p14:tracePt t="26221" x="6548438" y="4554538"/>
          <p14:tracePt t="26238" x="6561138" y="4578350"/>
          <p14:tracePt t="26254" x="6565900" y="4600575"/>
          <p14:tracePt t="26271" x="6548438" y="4660900"/>
          <p14:tracePt t="26288" x="6511925" y="4732338"/>
          <p14:tracePt t="26304" x="6461125" y="4805363"/>
          <p14:tracePt t="26321" x="6402388" y="4883150"/>
          <p14:tracePt t="26338" x="6383338" y="4902200"/>
          <p14:tracePt t="26355" x="6356350" y="4924425"/>
          <p14:tracePt t="26371" x="6319838" y="4943475"/>
          <p14:tracePt t="26388" x="6265863" y="4951413"/>
          <p14:tracePt t="26404" x="6234113" y="4951413"/>
          <p14:tracePt t="26421" x="6210300" y="4938713"/>
          <p14:tracePt t="26438" x="6173788" y="4883150"/>
          <p14:tracePt t="26454" x="6151563" y="4810125"/>
          <p14:tracePt t="26471" x="6151563" y="4751388"/>
          <p14:tracePt t="26472" x="6151563" y="4737100"/>
          <p14:tracePt t="26488" x="6151563" y="4714875"/>
          <p14:tracePt t="26504" x="6156325" y="4692650"/>
          <p14:tracePt t="26521" x="6165850" y="4678363"/>
          <p14:tracePt t="26538" x="6188075" y="4651375"/>
          <p14:tracePt t="26554" x="6270625" y="4600575"/>
          <p14:tracePt t="26571" x="6346825" y="4554538"/>
          <p14:tracePt t="26588" x="6470650" y="4495800"/>
          <p14:tracePt t="26604" x="6561138" y="4473575"/>
          <p14:tracePt t="26621" x="6611938" y="4464050"/>
          <p14:tracePt t="26638" x="6662738" y="4468813"/>
          <p14:tracePt t="26654" x="6684963" y="4486275"/>
          <p14:tracePt t="26671" x="6711950" y="4514850"/>
          <p14:tracePt t="26688" x="6738938" y="4573588"/>
          <p14:tracePt t="26704" x="6748463" y="4595813"/>
          <p14:tracePt t="26721" x="6748463" y="4624388"/>
          <p14:tracePt t="26738" x="6738938" y="4673600"/>
          <p14:tracePt t="26754" x="6721475" y="4705350"/>
          <p14:tracePt t="26771" x="6704013" y="4741863"/>
          <p14:tracePt t="26788" x="6689725" y="4768850"/>
          <p14:tracePt t="26804" x="6657975" y="4802188"/>
          <p14:tracePt t="26821" x="6616700" y="4819650"/>
          <p14:tracePt t="26838" x="6565900" y="4833938"/>
          <p14:tracePt t="26854" x="6497638" y="4838700"/>
          <p14:tracePt t="26871" x="6465888" y="4833938"/>
          <p14:tracePt t="26888" x="6434138" y="4819650"/>
          <p14:tracePt t="26904" x="6375400" y="4765675"/>
          <p14:tracePt t="26921" x="6343650" y="4724400"/>
          <p14:tracePt t="26938" x="6324600" y="4692650"/>
          <p14:tracePt t="26954" x="6319838" y="4656138"/>
          <p14:tracePt t="26971" x="6324600" y="4632325"/>
          <p14:tracePt t="26988" x="6334125" y="4610100"/>
          <p14:tracePt t="27004" x="6392863" y="4564063"/>
          <p14:tracePt t="27021" x="6416675" y="4546600"/>
          <p14:tracePt t="27038" x="6475413" y="4527550"/>
          <p14:tracePt t="27054" x="6557963" y="4522788"/>
          <p14:tracePt t="27071" x="6653213" y="4532313"/>
          <p14:tracePt t="27088" x="6707188" y="4546600"/>
          <p14:tracePt t="27105" x="6789738" y="4587875"/>
          <p14:tracePt t="27121" x="6816725" y="4614863"/>
          <p14:tracePt t="27138" x="6840538" y="4651375"/>
          <p14:tracePt t="27154" x="6848475" y="4692650"/>
          <p14:tracePt t="27171" x="6811963" y="4833938"/>
          <p14:tracePt t="27188" x="6753225" y="4911725"/>
          <p14:tracePt t="27204" x="6699250" y="4979988"/>
          <p14:tracePt t="27221" x="6634163" y="5029200"/>
          <p14:tracePt t="27238" x="6553200" y="5038725"/>
          <p14:tracePt t="27254" x="6475413" y="5029200"/>
          <p14:tracePt t="27271" x="6380163" y="4979988"/>
          <p14:tracePt t="27288" x="6315075" y="4938713"/>
          <p14:tracePt t="27304" x="6256338" y="4892675"/>
          <p14:tracePt t="27321" x="6192838" y="4797425"/>
          <p14:tracePt t="27338" x="6183313" y="4746625"/>
          <p14:tracePt t="27354" x="6183313" y="4714875"/>
          <p14:tracePt t="27371" x="6188075" y="4697413"/>
          <p14:tracePt t="27388" x="6234113" y="4641850"/>
          <p14:tracePt t="27404" x="6319838" y="4587875"/>
          <p14:tracePt t="27421" x="6438900" y="4514850"/>
          <p14:tracePt t="27438" x="6557963" y="4478338"/>
          <p14:tracePt t="27454" x="6634163" y="4464050"/>
          <p14:tracePt t="27471" x="6684963" y="4464050"/>
          <p14:tracePt t="27472" x="6731000" y="4478338"/>
          <p14:tracePt t="27488" x="6789738" y="4495800"/>
          <p14:tracePt t="27504" x="6821488" y="4522788"/>
          <p14:tracePt t="27521" x="6840538" y="4551363"/>
          <p14:tracePt t="27538" x="6853238" y="4578350"/>
          <p14:tracePt t="27554" x="6853238" y="4587875"/>
          <p14:tracePt t="27571" x="6845300" y="4595813"/>
          <p14:tracePt t="27588" x="6726238" y="4656138"/>
          <p14:tracePt t="27604" x="6626225" y="4692650"/>
          <p14:tracePt t="27621" x="6502400" y="4714875"/>
          <p14:tracePt t="27638" x="6388100" y="4724400"/>
          <p14:tracePt t="27654" x="6315075" y="4719638"/>
          <p14:tracePt t="27671" x="6278563" y="4710113"/>
          <p14:tracePt t="27688" x="6261100" y="4705350"/>
          <p14:tracePt t="27721" x="6261100" y="4697413"/>
          <p14:tracePt t="27738" x="6292850" y="4678363"/>
          <p14:tracePt t="27754" x="6356350" y="4632325"/>
          <p14:tracePt t="27771" x="6443663" y="4568825"/>
          <p14:tracePt t="27788" x="6607175" y="4478338"/>
          <p14:tracePt t="27804" x="6657975" y="4464050"/>
          <p14:tracePt t="27821" x="6704013" y="4454525"/>
          <p14:tracePt t="27838" x="6748463" y="4459288"/>
          <p14:tracePt t="27854" x="6821488" y="4495800"/>
          <p14:tracePt t="27871" x="6840538" y="4527550"/>
          <p14:tracePt t="27888" x="6858000" y="4568825"/>
          <p14:tracePt t="27904" x="6848475" y="4646613"/>
          <p14:tracePt t="27921" x="6808788" y="4705350"/>
          <p14:tracePt t="27938" x="6753225" y="4760913"/>
          <p14:tracePt t="27954" x="6653213" y="4819650"/>
          <p14:tracePt t="27971" x="6561138" y="4841875"/>
          <p14:tracePt t="27988" x="6470650" y="4841875"/>
          <p14:tracePt t="28004" x="6361113" y="4814888"/>
          <p14:tracePt t="28021" x="6275388" y="4760913"/>
          <p14:tracePt t="28038" x="6202363" y="4710113"/>
          <p14:tracePt t="28054" x="6151563" y="4668838"/>
          <p14:tracePt t="28071" x="6132513" y="4656138"/>
          <p14:tracePt t="28088" x="6129338" y="4641850"/>
          <p14:tracePt t="28104" x="6119813" y="4627563"/>
          <p14:tracePt t="28121" x="6119813" y="4610100"/>
          <p14:tracePt t="28138" x="6132513" y="4578350"/>
          <p14:tracePt t="28154" x="6188075" y="4522788"/>
          <p14:tracePt t="28171" x="6319838" y="4441825"/>
          <p14:tracePt t="28188" x="6375400" y="4422775"/>
          <p14:tracePt t="28204" x="6438900" y="4410075"/>
          <p14:tracePt t="28221" x="6511925" y="4410075"/>
          <p14:tracePt t="28238" x="6529388" y="4413250"/>
          <p14:tracePt t="28254" x="6534150" y="4418013"/>
          <p14:tracePt t="28271" x="6534150" y="442277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5"/>
          <p:cNvGrpSpPr>
            <a:grpSpLocks/>
          </p:cNvGrpSpPr>
          <p:nvPr/>
        </p:nvGrpSpPr>
        <p:grpSpPr bwMode="auto">
          <a:xfrm>
            <a:off x="6223000" y="5777557"/>
            <a:ext cx="2921000" cy="842962"/>
            <a:chOff x="6188773" y="5970703"/>
            <a:chExt cx="2919731" cy="842847"/>
          </a:xfrm>
        </p:grpSpPr>
        <p:pic>
          <p:nvPicPr>
            <p:cNvPr id="9"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14" name="テキスト ボックス 5">
            <a:extLst>
              <a:ext uri="{FF2B5EF4-FFF2-40B4-BE49-F238E27FC236}">
                <a16:creationId xmlns:a16="http://schemas.microsoft.com/office/drawing/2014/main" id="{43314D88-C73B-4670-91E8-4C1317898224}"/>
              </a:ext>
            </a:extLst>
          </p:cNvPr>
          <p:cNvSpPr txBox="1">
            <a:spLocks noChangeArrowheads="1"/>
          </p:cNvSpPr>
          <p:nvPr/>
        </p:nvSpPr>
        <p:spPr bwMode="auto">
          <a:xfrm>
            <a:off x="3020795" y="404664"/>
            <a:ext cx="5643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u="sng" dirty="0">
                <a:solidFill>
                  <a:srgbClr val="4D4D4D"/>
                </a:solidFill>
                <a:latin typeface="+mj-ea"/>
                <a:ea typeface="+mj-ea"/>
              </a:rPr>
              <a:t>と畜場所見</a:t>
            </a:r>
            <a:r>
              <a:rPr lang="en-US" altLang="ja-JP" sz="2400" u="sng" dirty="0">
                <a:solidFill>
                  <a:srgbClr val="4D4D4D"/>
                </a:solidFill>
                <a:latin typeface="+mj-ea"/>
                <a:ea typeface="+mj-ea"/>
              </a:rPr>
              <a:t>(</a:t>
            </a:r>
            <a:r>
              <a:rPr lang="ja-JP" altLang="en-US" sz="2400" u="sng" dirty="0">
                <a:solidFill>
                  <a:srgbClr val="4D4D4D"/>
                </a:solidFill>
                <a:latin typeface="+mj-ea"/>
                <a:ea typeface="+mj-ea"/>
              </a:rPr>
              <a:t>症例１</a:t>
            </a:r>
            <a:r>
              <a:rPr lang="en-US" altLang="ja-JP" sz="2400" u="sng" dirty="0">
                <a:solidFill>
                  <a:srgbClr val="4D4D4D"/>
                </a:solidFill>
                <a:latin typeface="+mj-ea"/>
                <a:ea typeface="+mj-ea"/>
              </a:rPr>
              <a:t>)</a:t>
            </a:r>
          </a:p>
        </p:txBody>
      </p:sp>
      <p:pic>
        <p:nvPicPr>
          <p:cNvPr id="3" name="図 2">
            <a:extLst>
              <a:ext uri="{FF2B5EF4-FFF2-40B4-BE49-F238E27FC236}">
                <a16:creationId xmlns:a16="http://schemas.microsoft.com/office/drawing/2014/main" id="{9C8C76A3-11E1-42DB-B8B8-778B662DD7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1628800"/>
            <a:ext cx="4483095" cy="3024336"/>
          </a:xfrm>
          <a:prstGeom prst="rect">
            <a:avLst/>
          </a:prstGeom>
        </p:spPr>
      </p:pic>
      <p:pic>
        <p:nvPicPr>
          <p:cNvPr id="5" name="図 4">
            <a:extLst>
              <a:ext uri="{FF2B5EF4-FFF2-40B4-BE49-F238E27FC236}">
                <a16:creationId xmlns:a16="http://schemas.microsoft.com/office/drawing/2014/main" id="{0FF42DA3-91B6-4D4A-A68F-5391F6A957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36" y="1628800"/>
            <a:ext cx="3672408" cy="3047474"/>
          </a:xfrm>
          <a:prstGeom prst="rect">
            <a:avLst/>
          </a:prstGeom>
        </p:spPr>
      </p:pic>
      <p:sp>
        <p:nvSpPr>
          <p:cNvPr id="6" name="テキスト ボックス 5">
            <a:extLst>
              <a:ext uri="{FF2B5EF4-FFF2-40B4-BE49-F238E27FC236}">
                <a16:creationId xmlns:a16="http://schemas.microsoft.com/office/drawing/2014/main" id="{74808C25-FC7D-421A-B0A1-C9511AC8EE64}"/>
              </a:ext>
            </a:extLst>
          </p:cNvPr>
          <p:cNvSpPr txBox="1"/>
          <p:nvPr/>
        </p:nvSpPr>
        <p:spPr>
          <a:xfrm>
            <a:off x="467544" y="1259468"/>
            <a:ext cx="1512168" cy="369332"/>
          </a:xfrm>
          <a:prstGeom prst="rect">
            <a:avLst/>
          </a:prstGeom>
          <a:noFill/>
        </p:spPr>
        <p:txBody>
          <a:bodyPr wrap="square" rtlCol="0">
            <a:spAutoFit/>
          </a:bodyPr>
          <a:lstStyle/>
          <a:p>
            <a:r>
              <a:rPr lang="ja-JP" altLang="en-US" dirty="0"/>
              <a:t>手術時</a:t>
            </a:r>
            <a:endParaRPr kumimoji="1" lang="ja-JP" altLang="en-US" dirty="0"/>
          </a:p>
        </p:txBody>
      </p:sp>
      <p:sp>
        <p:nvSpPr>
          <p:cNvPr id="7" name="テキスト ボックス 6">
            <a:extLst>
              <a:ext uri="{FF2B5EF4-FFF2-40B4-BE49-F238E27FC236}">
                <a16:creationId xmlns:a16="http://schemas.microsoft.com/office/drawing/2014/main" id="{3C39A965-4A85-4463-9D01-112FC7D391E6}"/>
              </a:ext>
            </a:extLst>
          </p:cNvPr>
          <p:cNvSpPr txBox="1"/>
          <p:nvPr/>
        </p:nvSpPr>
        <p:spPr>
          <a:xfrm>
            <a:off x="4344262" y="1259468"/>
            <a:ext cx="1872208" cy="369332"/>
          </a:xfrm>
          <a:prstGeom prst="rect">
            <a:avLst/>
          </a:prstGeom>
          <a:noFill/>
        </p:spPr>
        <p:txBody>
          <a:bodyPr wrap="square" rtlCol="0">
            <a:spAutoFit/>
          </a:bodyPr>
          <a:lstStyle/>
          <a:p>
            <a:r>
              <a:rPr kumimoji="1" lang="ja-JP" altLang="en-US" dirty="0"/>
              <a:t>と畜場</a:t>
            </a:r>
          </a:p>
        </p:txBody>
      </p:sp>
      <p:sp>
        <p:nvSpPr>
          <p:cNvPr id="11" name="吹き出し: 線 10">
            <a:extLst>
              <a:ext uri="{FF2B5EF4-FFF2-40B4-BE49-F238E27FC236}">
                <a16:creationId xmlns:a16="http://schemas.microsoft.com/office/drawing/2014/main" id="{3D1A8DA0-12B3-45D9-8CFA-422A60CDF760}"/>
              </a:ext>
            </a:extLst>
          </p:cNvPr>
          <p:cNvSpPr/>
          <p:nvPr/>
        </p:nvSpPr>
        <p:spPr bwMode="auto">
          <a:xfrm>
            <a:off x="323528" y="5049180"/>
            <a:ext cx="1368152" cy="360040"/>
          </a:xfrm>
          <a:prstGeom prst="borderCallout1">
            <a:avLst>
              <a:gd name="adj1" fmla="val 1863"/>
              <a:gd name="adj2" fmla="val 43452"/>
              <a:gd name="adj3" fmla="val -660898"/>
              <a:gd name="adj4" fmla="val 123451"/>
            </a:avLst>
          </a:prstGeom>
          <a:ln>
            <a:solidFill>
              <a:srgbClr val="92D05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近位</a:t>
            </a:r>
            <a:r>
              <a:rPr kumimoji="1" lang="ja-JP" altLang="en-US" sz="1800" b="0" i="0" u="none" strike="noStrike" cap="none" normalizeH="0" baseline="0" dirty="0">
                <a:ln>
                  <a:noFill/>
                </a:ln>
                <a:solidFill>
                  <a:schemeClr val="tx1"/>
                </a:solidFill>
                <a:effectLst/>
                <a:latin typeface="Arial" charset="0"/>
                <a:ea typeface="ＭＳ Ｐゴシック" charset="-128"/>
              </a:rPr>
              <a:t>盲端部</a:t>
            </a:r>
          </a:p>
        </p:txBody>
      </p:sp>
      <p:sp>
        <p:nvSpPr>
          <p:cNvPr id="13" name="吹き出し: 線 12">
            <a:extLst>
              <a:ext uri="{FF2B5EF4-FFF2-40B4-BE49-F238E27FC236}">
                <a16:creationId xmlns:a16="http://schemas.microsoft.com/office/drawing/2014/main" id="{A0F2E27E-B96B-4AEF-9204-06E7D9FE94EF}"/>
              </a:ext>
            </a:extLst>
          </p:cNvPr>
          <p:cNvSpPr/>
          <p:nvPr/>
        </p:nvSpPr>
        <p:spPr bwMode="auto">
          <a:xfrm>
            <a:off x="4283968" y="5022468"/>
            <a:ext cx="1368152" cy="360040"/>
          </a:xfrm>
          <a:prstGeom prst="borderCallout1">
            <a:avLst>
              <a:gd name="adj1" fmla="val 1863"/>
              <a:gd name="adj2" fmla="val 43452"/>
              <a:gd name="adj3" fmla="val -829762"/>
              <a:gd name="adj4" fmla="val 109942"/>
            </a:avLst>
          </a:prstGeom>
          <a:ln>
            <a:solidFill>
              <a:srgbClr val="92D05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遠位</a:t>
            </a:r>
            <a:r>
              <a:rPr kumimoji="1" lang="ja-JP" altLang="en-US" sz="1800" b="0" i="0" u="none" strike="noStrike" cap="none" normalizeH="0" baseline="0" dirty="0">
                <a:ln>
                  <a:noFill/>
                </a:ln>
                <a:solidFill>
                  <a:schemeClr val="tx1"/>
                </a:solidFill>
                <a:effectLst/>
                <a:latin typeface="Arial" charset="0"/>
                <a:ea typeface="ＭＳ Ｐゴシック" charset="-128"/>
              </a:rPr>
              <a:t>盲端部</a:t>
            </a:r>
          </a:p>
        </p:txBody>
      </p:sp>
      <p:sp>
        <p:nvSpPr>
          <p:cNvPr id="17" name="四角形: 角を丸くする 16">
            <a:extLst>
              <a:ext uri="{FF2B5EF4-FFF2-40B4-BE49-F238E27FC236}">
                <a16:creationId xmlns:a16="http://schemas.microsoft.com/office/drawing/2014/main" id="{0813A2AB-FE3A-4BF9-93B8-80D2760DFFA2}"/>
              </a:ext>
            </a:extLst>
          </p:cNvPr>
          <p:cNvSpPr/>
          <p:nvPr/>
        </p:nvSpPr>
        <p:spPr bwMode="auto">
          <a:xfrm>
            <a:off x="467544" y="5661248"/>
            <a:ext cx="4248472" cy="648072"/>
          </a:xfrm>
          <a:prstGeom prst="roundRect">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術中に残存した遠位盲端部は発育とともに拡張するが、便通に問題なし</a:t>
            </a:r>
          </a:p>
        </p:txBody>
      </p:sp>
      <p:sp>
        <p:nvSpPr>
          <p:cNvPr id="18" name="吹き出し: 線 17">
            <a:extLst>
              <a:ext uri="{FF2B5EF4-FFF2-40B4-BE49-F238E27FC236}">
                <a16:creationId xmlns:a16="http://schemas.microsoft.com/office/drawing/2014/main" id="{966F023F-3FCE-4390-AC43-788C1EE53B10}"/>
              </a:ext>
            </a:extLst>
          </p:cNvPr>
          <p:cNvSpPr/>
          <p:nvPr/>
        </p:nvSpPr>
        <p:spPr bwMode="auto">
          <a:xfrm>
            <a:off x="8244408" y="5092009"/>
            <a:ext cx="660171" cy="360040"/>
          </a:xfrm>
          <a:prstGeom prst="borderCallout1">
            <a:avLst>
              <a:gd name="adj1" fmla="val 1863"/>
              <a:gd name="adj2" fmla="val 43452"/>
              <a:gd name="adj3" fmla="val -308309"/>
              <a:gd name="adj4" fmla="val -191224"/>
            </a:avLst>
          </a:prstGeom>
          <a:ln>
            <a:solidFill>
              <a:srgbClr val="92D05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盲腸</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pic>
        <p:nvPicPr>
          <p:cNvPr id="4" name="オーディオ 3">
            <a:hlinkClick r:id="" action="ppaction://media"/>
            <a:extLst>
              <a:ext uri="{FF2B5EF4-FFF2-40B4-BE49-F238E27FC236}">
                <a16:creationId xmlns:a16="http://schemas.microsoft.com/office/drawing/2014/main" id="{1AD6A014-E647-4CEA-99B2-BC76202CC3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75908890"/>
      </p:ext>
    </p:extLst>
  </p:cSld>
  <p:clrMapOvr>
    <a:masterClrMapping/>
  </p:clrMapOvr>
  <mc:AlternateContent xmlns:mc="http://schemas.openxmlformats.org/markup-compatibility/2006">
    <mc:Choice xmlns:p14="http://schemas.microsoft.com/office/powerpoint/2010/main" Requires="p14">
      <p:transition spd="slow" p14:dur="2000" advTm="28991"/>
    </mc:Choice>
    <mc:Fallback>
      <p:transition spd="slow" advTm="2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065" x="6521450" y="4418013"/>
          <p14:tracePt t="7072" x="6492875" y="4395788"/>
          <p14:tracePt t="7081" x="6461125" y="4368800"/>
          <p14:tracePt t="7098" x="6375400" y="4286250"/>
          <p14:tracePt t="7114" x="6302375" y="4203700"/>
          <p14:tracePt t="7131" x="6210300" y="4089400"/>
          <p14:tracePt t="7148" x="6161088" y="3976688"/>
          <p14:tracePt t="7164" x="6110288" y="3733800"/>
          <p14:tracePt t="7198" x="6165850" y="3197225"/>
          <p14:tracePt t="7231" x="6256338" y="2905125"/>
          <p14:tracePt t="7264" x="6388100" y="2763838"/>
          <p14:tracePt t="7281" x="6548438" y="2654300"/>
          <p14:tracePt t="7298" x="6721475" y="2576513"/>
          <p14:tracePt t="7314" x="6799263" y="2544763"/>
          <p14:tracePt t="7331" x="6889750" y="2520950"/>
          <p14:tracePt t="7332" x="6921500" y="2513013"/>
          <p14:tracePt t="7348" x="6967538" y="2513013"/>
          <p14:tracePt t="7364" x="6977063" y="2508250"/>
          <p14:tracePt t="7381" x="6986588" y="2508250"/>
          <p14:tracePt t="7626" x="6867525" y="2466975"/>
          <p14:tracePt t="7633" x="6694488" y="2420938"/>
          <p14:tracePt t="7641" x="6557963" y="2379663"/>
          <p14:tracePt t="7656" x="6210300" y="2325688"/>
          <p14:tracePt t="7673" x="5864225" y="2262188"/>
          <p14:tracePt t="7689" x="5722938" y="2230438"/>
          <p14:tracePt t="7706" x="5494338" y="2152650"/>
          <p14:tracePt t="7723" x="5413375" y="2116138"/>
          <p14:tracePt t="7739" x="5335588" y="2060575"/>
          <p14:tracePt t="7756" x="5275263" y="2019300"/>
          <p14:tracePt t="7772" x="5262563" y="2011363"/>
          <p14:tracePt t="7789" x="5253038" y="2006600"/>
          <p14:tracePt t="7806" x="5248275" y="2001838"/>
          <p14:tracePt t="7823" x="5248275" y="1997075"/>
          <p14:tracePt t="7856" x="5257800" y="1982788"/>
          <p14:tracePt t="7872" x="5357813" y="1951038"/>
          <p14:tracePt t="7889" x="5413375" y="1951038"/>
          <p14:tracePt t="7906" x="5467350" y="1960563"/>
          <p14:tracePt t="9554" x="5403850" y="1974850"/>
          <p14:tracePt t="9561" x="5235575" y="1982788"/>
          <p14:tracePt t="9573" x="5084763" y="1987550"/>
          <p14:tracePt t="9590" x="4697413" y="2011363"/>
          <p14:tracePt t="9606" x="4468813" y="2011363"/>
          <p14:tracePt t="9622" x="4295775" y="1997075"/>
          <p14:tracePt t="9639" x="4035425" y="1951038"/>
          <p14:tracePt t="9673" x="3698875" y="1809750"/>
          <p14:tracePt t="9706" x="3448050" y="1624013"/>
          <p14:tracePt t="9739" x="3255963" y="1531938"/>
          <p14:tracePt t="9756" x="3095625" y="1458913"/>
          <p14:tracePt t="9772" x="2978150" y="1431925"/>
          <p14:tracePt t="9789" x="2859088" y="1412875"/>
          <p14:tracePt t="9806" x="2722563" y="1390650"/>
          <p14:tracePt t="9822" x="2640013" y="1368425"/>
          <p14:tracePt t="9839" x="2540000" y="1344613"/>
          <p14:tracePt t="9856" x="2439988" y="1327150"/>
          <p14:tracePt t="9872" x="2303463" y="1312863"/>
          <p14:tracePt t="9889" x="2243138" y="1303338"/>
          <p14:tracePt t="9906" x="2211388" y="1303338"/>
          <p14:tracePt t="9922" x="2198688" y="1303338"/>
          <p14:tracePt t="9939" x="2193925" y="1303338"/>
          <p14:tracePt t="9986" x="2193925" y="1308100"/>
          <p14:tracePt t="9993" x="2193925" y="1327150"/>
          <p14:tracePt t="10006" x="2198688" y="1339850"/>
          <p14:tracePt t="10022" x="2216150" y="1412875"/>
          <p14:tracePt t="10039" x="2252663" y="1568450"/>
          <p14:tracePt t="10056" x="2252663" y="1573213"/>
          <p14:tracePt t="10281" x="2201863" y="1624013"/>
          <p14:tracePt t="10288" x="2097088" y="1746250"/>
          <p14:tracePt t="10296" x="1984375" y="1860550"/>
          <p14:tracePt t="10311" x="1728788" y="2047875"/>
          <p14:tracePt t="10328" x="1458913" y="2157413"/>
          <p14:tracePt t="10345" x="1203325" y="2206625"/>
          <p14:tracePt t="10361" x="1039813" y="2206625"/>
          <p14:tracePt t="10378" x="947738" y="2184400"/>
          <p14:tracePt t="10394" x="811213" y="2133600"/>
          <p14:tracePt t="10411" x="696913" y="2055813"/>
          <p14:tracePt t="10428" x="642938" y="2006600"/>
          <p14:tracePt t="10444" x="596900" y="1960563"/>
          <p14:tracePt t="10461" x="519113" y="1814513"/>
          <p14:tracePt t="10478" x="506413" y="1728788"/>
          <p14:tracePt t="10494" x="501650" y="1655763"/>
          <p14:tracePt t="10511" x="501650" y="1531938"/>
          <p14:tracePt t="10528" x="533400" y="1473200"/>
          <p14:tracePt t="10544" x="592138" y="1417638"/>
          <p14:tracePt t="10561" x="788988" y="1349375"/>
          <p14:tracePt t="10578" x="920750" y="1354138"/>
          <p14:tracePt t="10595" x="1122363" y="1404938"/>
          <p14:tracePt t="10611" x="1477963" y="1587500"/>
          <p14:tracePt t="10628" x="1704975" y="1741488"/>
          <p14:tracePt t="10645" x="2024063" y="1997075"/>
          <p14:tracePt t="10661" x="2379663" y="2279650"/>
          <p14:tracePt t="10678" x="2489200" y="2393950"/>
          <p14:tracePt t="10694" x="2566988" y="2484438"/>
          <p14:tracePt t="10711" x="2630488" y="2562225"/>
          <p14:tracePt t="10728" x="2671763" y="2659063"/>
          <p14:tracePt t="10744" x="2671763" y="2735263"/>
          <p14:tracePt t="10761" x="2635250" y="2800350"/>
          <p14:tracePt t="10778" x="2571750" y="2890838"/>
          <p14:tracePt t="10794" x="2466975" y="2959100"/>
          <p14:tracePt t="10811" x="2371725" y="2990850"/>
          <p14:tracePt t="10828" x="2262188" y="3017838"/>
          <p14:tracePt t="10844" x="2170113" y="3036888"/>
          <p14:tracePt t="10861" x="2111375" y="3046413"/>
          <p14:tracePt t="10878" x="2047875" y="3054350"/>
          <p14:tracePt t="10894" x="1992313" y="3054350"/>
          <p14:tracePt t="10911" x="1924050" y="3027363"/>
          <p14:tracePt t="10928" x="1855788" y="2990850"/>
          <p14:tracePt t="10944" x="1828800" y="2968625"/>
          <p14:tracePt t="10961" x="1814513" y="2946400"/>
          <p14:tracePt t="10978" x="1801813" y="2886075"/>
          <p14:tracePt t="10995" x="1819275" y="2768600"/>
          <p14:tracePt t="11011" x="1851025" y="2690813"/>
          <p14:tracePt t="11028" x="1914525" y="2630488"/>
          <p14:tracePt t="11044" x="1970088" y="2608263"/>
          <p14:tracePt t="11061" x="2006600" y="2598738"/>
          <p14:tracePt t="11078" x="2038350" y="2598738"/>
          <p14:tracePt t="11094" x="2120900" y="2630488"/>
          <p14:tracePt t="11111" x="2157413" y="2662238"/>
          <p14:tracePt t="11128" x="2198688" y="2722563"/>
          <p14:tracePt t="11144" x="2235200" y="2849563"/>
          <p14:tracePt t="11161" x="2235200" y="2941638"/>
          <p14:tracePt t="11178" x="2230438" y="3014663"/>
          <p14:tracePt t="11194" x="2193925" y="3090863"/>
          <p14:tracePt t="11211" x="2152650" y="3127375"/>
          <p14:tracePt t="11228" x="2106613" y="3160713"/>
          <p14:tracePt t="11244" x="2024063" y="3173413"/>
          <p14:tracePt t="11261" x="1924050" y="3168650"/>
          <p14:tracePt t="11278" x="1851025" y="3146425"/>
          <p14:tracePt t="11294" x="1782763" y="3119438"/>
          <p14:tracePt t="11311" x="1736725" y="3078163"/>
          <p14:tracePt t="11328" x="1682750" y="3032125"/>
          <p14:tracePt t="11345" x="1624013" y="2936875"/>
          <p14:tracePt t="11361" x="1619250" y="2881313"/>
          <p14:tracePt t="11378" x="1624013" y="2813050"/>
          <p14:tracePt t="11395" x="1682750" y="2690813"/>
          <p14:tracePt t="11411" x="1728788" y="2635250"/>
          <p14:tracePt t="11428" x="1773238" y="2593975"/>
          <p14:tracePt t="11444" x="1870075" y="2554288"/>
          <p14:tracePt t="11461" x="2001838" y="2544763"/>
          <p14:tracePt t="11478" x="2060575" y="2554288"/>
          <p14:tracePt t="11494" x="2138363" y="2576513"/>
          <p14:tracePt t="11511" x="2235200" y="2654300"/>
          <p14:tracePt t="11528" x="2284413" y="2722563"/>
          <p14:tracePt t="11544" x="2311400" y="2800350"/>
          <p14:tracePt t="11561" x="2335213" y="2932113"/>
          <p14:tracePt t="11578" x="2335213" y="3022600"/>
          <p14:tracePt t="11595" x="2311400" y="3082925"/>
          <p14:tracePt t="11611" x="2243138" y="3155950"/>
          <p14:tracePt t="11628" x="2165350" y="3197225"/>
          <p14:tracePt t="11644" x="2106613" y="3219450"/>
          <p14:tracePt t="11661" x="1984375" y="3209925"/>
          <p14:tracePt t="11678" x="1892300" y="3182938"/>
          <p14:tracePt t="11694" x="1841500" y="3151188"/>
          <p14:tracePt t="11711" x="1765300" y="3063875"/>
          <p14:tracePt t="11728" x="1709738" y="2968625"/>
          <p14:tracePt t="11744" x="1673225" y="2905125"/>
          <p14:tracePt t="11761" x="1646238" y="2827338"/>
          <p14:tracePt t="11778" x="1636713" y="2722563"/>
          <p14:tracePt t="11794" x="1636713" y="2681288"/>
          <p14:tracePt t="11811" x="1651000" y="2640013"/>
          <p14:tracePt t="11828" x="1714500" y="2554288"/>
          <p14:tracePt t="11845" x="1751013" y="2520950"/>
          <p14:tracePt t="11861" x="1838325" y="2462213"/>
          <p14:tracePt t="11878" x="1987550" y="2425700"/>
          <p14:tracePt t="11894" x="2052638" y="2435225"/>
          <p14:tracePt t="11911" x="2116138" y="2462213"/>
          <p14:tracePt t="11928" x="2174875" y="2520950"/>
          <p14:tracePt t="11944" x="2206625" y="2571750"/>
          <p14:tracePt t="11961" x="2225675" y="2640013"/>
          <p14:tracePt t="11978" x="2230438" y="2754313"/>
          <p14:tracePt t="11994" x="2211388" y="2817813"/>
          <p14:tracePt t="12011" x="2184400" y="2868613"/>
          <p14:tracePt t="12028" x="2143125" y="2927350"/>
          <p14:tracePt t="12044" x="2116138" y="2959100"/>
          <p14:tracePt t="12061" x="2089150" y="2982913"/>
          <p14:tracePt t="12078" x="2052638" y="3005138"/>
          <p14:tracePt t="12094" x="1955800" y="3036888"/>
          <p14:tracePt t="12111" x="1897063" y="3046413"/>
          <p14:tracePt t="12128" x="1851025" y="3046413"/>
          <p14:tracePt t="12144" x="1760538" y="3009900"/>
          <p14:tracePt t="12161" x="1704975" y="2954338"/>
          <p14:tracePt t="12178" x="1677988" y="2876550"/>
          <p14:tracePt t="12194" x="1704975" y="2662238"/>
          <p14:tracePt t="12211" x="1765300" y="2549525"/>
          <p14:tracePt t="12228" x="1819275" y="2457450"/>
          <p14:tracePt t="12244" x="1906588" y="2374900"/>
          <p14:tracePt t="12261" x="1997075" y="2339975"/>
          <p14:tracePt t="12278" x="2060575" y="2330450"/>
          <p14:tracePt t="12294" x="2152650" y="2374900"/>
          <p14:tracePt t="12311" x="2230438" y="2447925"/>
          <p14:tracePt t="12328" x="2293938" y="2520950"/>
          <p14:tracePt t="12344" x="2379663" y="2676525"/>
          <p14:tracePt t="12361" x="2398713" y="2744788"/>
          <p14:tracePt t="12378" x="2413000" y="2836863"/>
          <p14:tracePt t="12395" x="2398713" y="2968625"/>
          <p14:tracePt t="12411" x="2362200" y="3041650"/>
          <p14:tracePt t="12428" x="2274888" y="3114675"/>
          <p14:tracePt t="12445" x="2189163" y="3173413"/>
          <p14:tracePt t="12461" x="2052638" y="3219450"/>
          <p14:tracePt t="12478" x="1933575" y="3219450"/>
          <p14:tracePt t="12494" x="1870075" y="3197225"/>
          <p14:tracePt t="12511" x="1792288" y="3141663"/>
          <p14:tracePt t="12528" x="1741488" y="3073400"/>
          <p14:tracePt t="12544" x="1714500" y="2963863"/>
          <p14:tracePt t="12561" x="1733550" y="2822575"/>
          <p14:tracePt t="12578" x="1773238" y="2727325"/>
          <p14:tracePt t="12594" x="1809750" y="2649538"/>
          <p14:tracePt t="12611" x="1943100" y="2544763"/>
          <p14:tracePt t="12628" x="2033588" y="2503488"/>
          <p14:tracePt t="12645" x="2092325" y="2498725"/>
          <p14:tracePt t="12661" x="2211388" y="2525713"/>
          <p14:tracePt t="12678" x="2270125" y="2581275"/>
          <p14:tracePt t="12694" x="2335213" y="2676525"/>
          <p14:tracePt t="12711" x="2371725" y="2754313"/>
          <p14:tracePt t="12728" x="2389188" y="2876550"/>
          <p14:tracePt t="12744" x="2398713" y="2922588"/>
          <p14:tracePt t="12761" x="2389188" y="2963863"/>
          <p14:tracePt t="12778" x="2293938" y="3032125"/>
          <p14:tracePt t="12794" x="2193925" y="3068638"/>
          <p14:tracePt t="12811" x="2120900" y="3073400"/>
          <p14:tracePt t="12828" x="1992313" y="3068638"/>
          <p14:tracePt t="12844" x="1955800" y="3051175"/>
          <p14:tracePt t="12861" x="1947863" y="3046413"/>
          <p14:tracePt t="12878" x="1943100" y="3041650"/>
          <p14:tracePt t="14913" x="1955800" y="3017838"/>
          <p14:tracePt t="14920" x="1984375" y="2982913"/>
          <p14:tracePt t="14930" x="2024063" y="2941638"/>
          <p14:tracePt t="14947" x="2147888" y="2832100"/>
          <p14:tracePt t="14963" x="2235200" y="2768600"/>
          <p14:tracePt t="14980" x="2444750" y="2654300"/>
          <p14:tracePt t="14996" x="2571750" y="2581275"/>
          <p14:tracePt t="15030" x="2946400" y="2452688"/>
          <p14:tracePt t="15063" x="3333750" y="2330450"/>
          <p14:tracePt t="15096" x="3694113" y="2279650"/>
          <p14:tracePt t="15113" x="3816350" y="2279650"/>
          <p14:tracePt t="15130" x="3957638" y="2306638"/>
          <p14:tracePt t="15146" x="4057650" y="2330450"/>
          <p14:tracePt t="15163" x="4127500" y="2352675"/>
          <p14:tracePt t="15180" x="4240213" y="2374900"/>
          <p14:tracePt t="15196" x="4286250" y="2384425"/>
          <p14:tracePt t="15213" x="4322763" y="2389188"/>
          <p14:tracePt t="15230" x="4364038" y="2389188"/>
          <p14:tracePt t="15246" x="4391025" y="2389188"/>
          <p14:tracePt t="15263" x="4422775" y="2389188"/>
          <p14:tracePt t="15280" x="4451350" y="2389188"/>
          <p14:tracePt t="15532" x="4451350" y="2339975"/>
          <p14:tracePt t="15539" x="4451350" y="2270125"/>
          <p14:tracePt t="15547" x="4451350" y="2211388"/>
          <p14:tracePt t="15563" x="4464050" y="2084388"/>
          <p14:tracePt t="15596" x="4514850" y="1833563"/>
          <p14:tracePt t="15630" x="4610100" y="1668463"/>
          <p14:tracePt t="15663" x="4806950" y="1531938"/>
          <p14:tracePt t="15680" x="4938713" y="1500188"/>
          <p14:tracePt t="15696" x="5021263" y="1509713"/>
          <p14:tracePt t="15713" x="5180013" y="1568450"/>
          <p14:tracePt t="15730" x="5238750" y="1604963"/>
          <p14:tracePt t="15747" x="5280025" y="1655763"/>
          <p14:tracePt t="15763" x="5294313" y="1697038"/>
          <p14:tracePt t="15780" x="5303838" y="1746250"/>
          <p14:tracePt t="15796" x="5294313" y="1792288"/>
          <p14:tracePt t="15813" x="5253038" y="1860550"/>
          <p14:tracePt t="15830" x="5170488" y="1906588"/>
          <p14:tracePt t="15846" x="5084763" y="1924050"/>
          <p14:tracePt t="15863" x="4865688" y="1882775"/>
          <p14:tracePt t="15880" x="4773613" y="1841500"/>
          <p14:tracePt t="15896" x="4665663" y="1778000"/>
          <p14:tracePt t="15913" x="4532313" y="1651000"/>
          <p14:tracePt t="15930" x="4478338" y="1590675"/>
          <p14:tracePt t="15946" x="4451350" y="1554163"/>
          <p14:tracePt t="15963" x="4432300" y="1504950"/>
          <p14:tracePt t="15980" x="4432300" y="1477963"/>
          <p14:tracePt t="15996" x="4446588" y="1446213"/>
          <p14:tracePt t="16013" x="4556125" y="1358900"/>
          <p14:tracePt t="16030" x="4665663" y="1322388"/>
          <p14:tracePt t="16046" x="4770438" y="1312863"/>
          <p14:tracePt t="16063" x="4919663" y="1312863"/>
          <p14:tracePt t="16080" x="5011738" y="1344613"/>
          <p14:tracePt t="16096" x="5060950" y="1373188"/>
          <p14:tracePt t="16113" x="5097463" y="1395413"/>
          <p14:tracePt t="16130" x="5121275" y="1417638"/>
          <p14:tracePt t="16146" x="5133975" y="1441450"/>
          <p14:tracePt t="16163" x="5143500" y="1482725"/>
          <p14:tracePt t="16180" x="5126038" y="1624013"/>
          <p14:tracePt t="16196" x="5097463" y="1700213"/>
          <p14:tracePt t="16213" x="5033963" y="1819275"/>
          <p14:tracePt t="16230" x="4979988" y="1924050"/>
          <p14:tracePt t="16246" x="4951413" y="1955800"/>
          <p14:tracePt t="16263" x="4902200" y="1987550"/>
          <p14:tracePt t="16280" x="4797425" y="1997075"/>
          <p14:tracePt t="16296" x="4756150" y="1982788"/>
          <p14:tracePt t="16313" x="4705350" y="1943100"/>
          <p14:tracePt t="16330" x="4641850" y="1874838"/>
          <p14:tracePt t="16346" x="4624388" y="1838325"/>
          <p14:tracePt t="16363" x="4614863" y="1809750"/>
          <p14:tracePt t="16380" x="4641850" y="1697038"/>
          <p14:tracePt t="16396" x="4678363" y="1641475"/>
          <p14:tracePt t="16413" x="4705350" y="1600200"/>
          <p14:tracePt t="16430" x="4751388" y="1554163"/>
          <p14:tracePt t="16446" x="4892675" y="1477963"/>
          <p14:tracePt t="16463" x="4960938" y="1463675"/>
          <p14:tracePt t="16480" x="5016500" y="1463675"/>
          <p14:tracePt t="16496" x="5111750" y="1500188"/>
          <p14:tracePt t="16513" x="5148263" y="1527175"/>
          <p14:tracePt t="16530" x="5175250" y="1550988"/>
          <p14:tracePt t="16546" x="5216525" y="1631950"/>
          <p14:tracePt t="16563" x="5230813" y="1692275"/>
          <p14:tracePt t="16580" x="5238750" y="1741488"/>
          <p14:tracePt t="16596" x="5248275" y="1787525"/>
          <p14:tracePt t="16613" x="5253038" y="1804988"/>
          <p14:tracePt t="16630" x="5253038" y="1809750"/>
          <p14:tracePt t="16646" x="5253038" y="1819275"/>
          <p14:tracePt t="16663" x="5253038" y="1824038"/>
          <p14:tracePt t="16680" x="5253038" y="1828800"/>
          <p14:tracePt t="17279" x="5299075" y="1841500"/>
          <p14:tracePt t="17286" x="5362575" y="1865313"/>
          <p14:tracePt t="17294" x="5403850" y="1887538"/>
          <p14:tracePt t="17305" x="5445125" y="1914525"/>
          <p14:tracePt t="17322" x="5513388" y="1979613"/>
          <p14:tracePt t="17339" x="5608638" y="2101850"/>
          <p14:tracePt t="17355" x="5654675" y="2165350"/>
          <p14:tracePt t="17389" x="5659438" y="2357438"/>
          <p14:tracePt t="17422" x="5559425" y="2493963"/>
          <p14:tracePt t="17456" x="5289550" y="2535238"/>
          <p14:tracePt t="17472" x="5180013" y="2471738"/>
          <p14:tracePt t="17489" x="5029200" y="2330450"/>
          <p14:tracePt t="17505" x="4987925" y="2262188"/>
          <p14:tracePt t="17522" x="4979988" y="2243138"/>
          <p14:tracePt t="17582" x="4997450" y="2262188"/>
          <p14:tracePt t="17589" x="5033963" y="2284413"/>
          <p14:tracePt t="17596" x="5070475" y="2306638"/>
          <p14:tracePt t="17606" x="5111750" y="2335213"/>
          <p14:tracePt t="17622" x="5170488" y="2371725"/>
          <p14:tracePt t="17639" x="5308600" y="2416175"/>
          <p14:tracePt t="17655" x="5384800" y="2430463"/>
          <p14:tracePt t="17672" x="5430838" y="2430463"/>
          <p14:tracePt t="17689" x="5481638" y="2435225"/>
          <p14:tracePt t="17705" x="5576888" y="2452688"/>
          <p14:tracePt t="17722" x="5603875" y="2471738"/>
          <p14:tracePt t="17739" x="5622925" y="2489200"/>
          <p14:tracePt t="17755" x="5622925" y="2508250"/>
          <p14:tracePt t="17772" x="5608638" y="2549525"/>
          <p14:tracePt t="17789" x="5559425" y="2593975"/>
          <p14:tracePt t="17805" x="5457825" y="2649538"/>
          <p14:tracePt t="17822" x="5362575" y="2676525"/>
          <p14:tracePt t="17839" x="5253038" y="2681288"/>
          <p14:tracePt t="17840" x="5221288" y="2681288"/>
          <p14:tracePt t="17855" x="5180013" y="2671763"/>
          <p14:tracePt t="17872" x="5143500" y="2654300"/>
          <p14:tracePt t="17889" x="5111750" y="2613025"/>
          <p14:tracePt t="17905" x="5089525" y="2498725"/>
          <p14:tracePt t="17922" x="5111750" y="2439988"/>
          <p14:tracePt t="17939" x="5133975" y="2389188"/>
          <p14:tracePt t="17956" x="5180013" y="2316163"/>
          <p14:tracePt t="17972" x="5226050" y="2274888"/>
          <p14:tracePt t="17989" x="5294313" y="2233613"/>
          <p14:tracePt t="18005" x="5372100" y="2193925"/>
          <p14:tracePt t="18022" x="5403850" y="2174875"/>
          <p14:tracePt t="18039" x="5462588" y="2152650"/>
          <p14:tracePt t="18056" x="5554663" y="2143125"/>
          <p14:tracePt t="18072" x="5608638" y="2138363"/>
          <p14:tracePt t="18089" x="5640388" y="2138363"/>
          <p14:tracePt t="18105" x="5686425" y="2147888"/>
          <p14:tracePt t="18122" x="5764213" y="2189163"/>
          <p14:tracePt t="18139" x="5795963" y="2216150"/>
          <p14:tracePt t="18155" x="5822950" y="2243138"/>
          <p14:tracePt t="18172" x="5842000" y="2293938"/>
          <p14:tracePt t="18189" x="5845175" y="2335213"/>
          <p14:tracePt t="18205" x="5845175" y="2403475"/>
          <p14:tracePt t="18222" x="5781675" y="2554288"/>
          <p14:tracePt t="18239" x="5718175" y="2644775"/>
          <p14:tracePt t="18255" x="5654675" y="2717800"/>
          <p14:tracePt t="18272" x="5513388" y="2817813"/>
          <p14:tracePt t="18289" x="5408613" y="2854325"/>
          <p14:tracePt t="18305" x="5345113" y="2859088"/>
          <p14:tracePt t="18322" x="5235575" y="2813050"/>
          <p14:tracePt t="18339" x="5165725" y="2744788"/>
          <p14:tracePt t="18355" x="5106988" y="2644775"/>
          <p14:tracePt t="18372" x="5084763" y="2489200"/>
          <p14:tracePt t="18389" x="5084763" y="2293938"/>
          <p14:tracePt t="18405" x="5106988" y="2189163"/>
          <p14:tracePt t="18423" x="5153025" y="2116138"/>
          <p14:tracePt t="18439" x="5211763" y="2060575"/>
          <p14:tracePt t="18455" x="5275263" y="2006600"/>
          <p14:tracePt t="18472" x="5326063" y="1965325"/>
          <p14:tracePt t="18489" x="5508625" y="1878013"/>
          <p14:tracePt t="18505" x="5572125" y="1860550"/>
          <p14:tracePt t="18522" x="5645150" y="1846263"/>
          <p14:tracePt t="18539" x="5749925" y="1855788"/>
          <p14:tracePt t="18555" x="5805488" y="1878013"/>
          <p14:tracePt t="18572" x="5827713" y="1901825"/>
          <p14:tracePt t="18589" x="5864225" y="1960563"/>
          <p14:tracePt t="18605" x="5878513" y="1997075"/>
          <p14:tracePt t="18622" x="5878513" y="2052638"/>
          <p14:tracePt t="18639" x="5854700" y="2193925"/>
          <p14:tracePt t="18656" x="5822950" y="2274888"/>
          <p14:tracePt t="18672" x="5768975" y="2362200"/>
          <p14:tracePt t="18689" x="5713413" y="2439988"/>
          <p14:tracePt t="18705" x="5640388" y="2525713"/>
          <p14:tracePt t="18722" x="5591175" y="2562225"/>
          <p14:tracePt t="18739" x="5486400" y="2593975"/>
          <p14:tracePt t="18755" x="5340350" y="2598738"/>
          <p14:tracePt t="18772" x="5248275" y="2576513"/>
          <p14:tracePt t="18789" x="5162550" y="2520950"/>
          <p14:tracePt t="18805" x="5080000" y="2393950"/>
          <p14:tracePt t="18822" x="5075238" y="2339975"/>
          <p14:tracePt t="18839" x="5111750" y="2238375"/>
          <p14:tracePt t="18840" x="5153025" y="2193925"/>
          <p14:tracePt t="18855" x="5235575" y="2116138"/>
          <p14:tracePt t="18872" x="5340350" y="2074863"/>
          <p14:tracePt t="18889" x="5481638" y="2074863"/>
          <p14:tracePt t="18906" x="5635625" y="2157413"/>
          <p14:tracePt t="18922" x="5832475" y="2289175"/>
          <p14:tracePt t="18939" x="5978525" y="2471738"/>
          <p14:tracePt t="18955" x="6402388" y="3095625"/>
          <p14:tracePt t="18972" x="6407150" y="3109913"/>
          <p14:tracePt t="18989" x="6767513" y="3762375"/>
          <p14:tracePt t="19005" x="6821488" y="3921125"/>
          <p14:tracePt t="19022" x="6811963" y="3998913"/>
          <p14:tracePt t="19243" x="6881813" y="4008438"/>
          <p14:tracePt t="19250" x="6954838" y="4021138"/>
          <p14:tracePt t="19257" x="7026275" y="4040188"/>
          <p14:tracePt t="19272" x="7104063" y="4076700"/>
          <p14:tracePt t="19289" x="7191375" y="4135438"/>
          <p14:tracePt t="19305" x="7259638" y="4191000"/>
          <p14:tracePt t="19322" x="7300913" y="4232275"/>
          <p14:tracePt t="19339" x="7305675" y="4254500"/>
          <p14:tracePt t="19356" x="7310438" y="4268788"/>
          <p14:tracePt t="19372" x="7277100" y="4322763"/>
          <p14:tracePt t="19389" x="7191375" y="4381500"/>
          <p14:tracePt t="19406" x="7081838" y="4410075"/>
          <p14:tracePt t="19422" x="6935788" y="4391025"/>
          <p14:tracePt t="19439" x="6816725" y="4322763"/>
          <p14:tracePt t="19455" x="6735763" y="4259263"/>
          <p14:tracePt t="19472" x="6653213" y="4167188"/>
          <p14:tracePt t="19489" x="6584950" y="4035425"/>
          <p14:tracePt t="19505" x="6570663" y="3948113"/>
          <p14:tracePt t="19522" x="6570663" y="3857625"/>
          <p14:tracePt t="19539" x="6626225" y="3743325"/>
          <p14:tracePt t="19555" x="6694488" y="3648075"/>
          <p14:tracePt t="19572" x="6767513" y="3565525"/>
          <p14:tracePt t="19589" x="6848475" y="3487738"/>
          <p14:tracePt t="19605" x="6940550" y="3443288"/>
          <p14:tracePt t="19622" x="7018338" y="3411538"/>
          <p14:tracePt t="19639" x="7113588" y="3382963"/>
          <p14:tracePt t="19655" x="7196138" y="3378200"/>
          <p14:tracePt t="19672" x="7264400" y="3402013"/>
          <p14:tracePt t="19689" x="7337425" y="3465513"/>
          <p14:tracePt t="19705" x="7391400" y="3570288"/>
          <p14:tracePt t="19722" x="7432675" y="3675063"/>
          <p14:tracePt t="19739" x="7454900" y="3803650"/>
          <p14:tracePt t="19755" x="7469188" y="3971925"/>
          <p14:tracePt t="19772" x="7437438" y="4103688"/>
          <p14:tracePt t="19789" x="7386638" y="4222750"/>
          <p14:tracePt t="19805" x="7364413" y="4259263"/>
          <p14:tracePt t="19822" x="7310438" y="4300538"/>
          <p14:tracePt t="19839" x="7204075" y="4337050"/>
          <p14:tracePt t="19840" x="7169150" y="4340225"/>
          <p14:tracePt t="19855" x="7086600" y="4340225"/>
          <p14:tracePt t="19872" x="6945313" y="4303713"/>
          <p14:tracePt t="19889" x="6845300" y="4244975"/>
          <p14:tracePt t="19905" x="6699250" y="4089400"/>
          <p14:tracePt t="19922" x="6630988" y="4008438"/>
          <p14:tracePt t="19939" x="6580188" y="3925888"/>
          <p14:tracePt t="19955" x="6565900" y="3803650"/>
          <p14:tracePt t="19972" x="6594475" y="3738563"/>
          <p14:tracePt t="19989" x="6653213" y="3648075"/>
          <p14:tracePt t="20005" x="6762750" y="3516313"/>
          <p14:tracePt t="20022" x="6858000" y="3451225"/>
          <p14:tracePt t="20039" x="6977063" y="3397250"/>
          <p14:tracePt t="20055" x="7118350" y="3351213"/>
          <p14:tracePt t="20072" x="7227888" y="3346450"/>
          <p14:tracePt t="20089" x="7286625" y="3355975"/>
          <p14:tracePt t="20106" x="7332663" y="3387725"/>
          <p14:tracePt t="20122" x="7396163" y="3433763"/>
          <p14:tracePt t="20139" x="7437438" y="3487738"/>
          <p14:tracePt t="20156" x="7473950" y="3565525"/>
          <p14:tracePt t="20172" x="7478713" y="3711575"/>
          <p14:tracePt t="20189" x="7432675" y="3840163"/>
          <p14:tracePt t="20206" x="7373938" y="3948113"/>
          <p14:tracePt t="20222" x="7305675" y="4076700"/>
          <p14:tracePt t="20239" x="7259638" y="4135438"/>
          <p14:tracePt t="20255" x="7191375" y="4186238"/>
          <p14:tracePt t="20272" x="7096125" y="4222750"/>
          <p14:tracePt t="20289" x="6986588" y="4217988"/>
          <p14:tracePt t="20305" x="6845300" y="4181475"/>
          <p14:tracePt t="20322" x="6699250" y="4089400"/>
          <p14:tracePt t="20339" x="6616700" y="4044950"/>
          <p14:tracePt t="20356" x="6565900" y="4013200"/>
          <p14:tracePt t="20372" x="6534150" y="3989388"/>
          <p14:tracePt t="20389" x="6516688" y="3967163"/>
          <p14:tracePt t="20405" x="6489700" y="3921125"/>
          <p14:tracePt t="20422" x="6480175" y="3811588"/>
          <p14:tracePt t="20439" x="6502400" y="3721100"/>
          <p14:tracePt t="20455" x="6538913" y="3606800"/>
          <p14:tracePt t="20472" x="6597650" y="3516313"/>
          <p14:tracePt t="20489" x="6653213" y="3475038"/>
          <p14:tracePt t="20505" x="6704013" y="3443288"/>
          <p14:tracePt t="20522" x="6738938" y="3429000"/>
          <p14:tracePt t="20539" x="6784975" y="3424238"/>
          <p14:tracePt t="20555" x="6845300" y="3433763"/>
          <p14:tracePt t="20572" x="6908800" y="3451225"/>
          <p14:tracePt t="20589" x="6977063" y="3492500"/>
          <p14:tracePt t="20605" x="7045325" y="3548063"/>
          <p14:tracePt t="20622" x="7127875" y="3629025"/>
          <p14:tracePt t="20639" x="7218363" y="3757613"/>
          <p14:tracePt t="20655" x="7254875" y="3875088"/>
          <p14:tracePt t="20672" x="7269163" y="3967163"/>
          <p14:tracePt t="20689" x="7259638" y="4122738"/>
          <p14:tracePt t="20705" x="7232650" y="4213225"/>
          <p14:tracePt t="20722" x="7186613" y="4300538"/>
          <p14:tracePt t="20739" x="7099300" y="4413250"/>
          <p14:tracePt t="20755" x="7059613" y="4449763"/>
          <p14:tracePt t="20772" x="7004050" y="4486275"/>
          <p14:tracePt t="20789" x="6845300" y="4510088"/>
          <p14:tracePt t="20805" x="6780213" y="4491038"/>
          <p14:tracePt t="20822" x="6716713" y="4427538"/>
          <p14:tracePt t="20839" x="6597650" y="4259263"/>
          <p14:tracePt t="20855" x="6565900" y="4098925"/>
          <p14:tracePt t="20872" x="6575425" y="3981450"/>
          <p14:tracePt t="20889" x="6616700" y="3852863"/>
          <p14:tracePt t="20906" x="6684963" y="3748088"/>
          <p14:tracePt t="20922" x="6711950" y="3711575"/>
          <p14:tracePt t="20939" x="6789738" y="3660775"/>
          <p14:tracePt t="20956" x="6931025" y="3633788"/>
          <p14:tracePt t="20972" x="7004050" y="3648075"/>
          <p14:tracePt t="20989" x="7086600" y="3675063"/>
          <p14:tracePt t="21005" x="7154863" y="3721100"/>
          <p14:tracePt t="21022" x="7172325" y="3733800"/>
          <p14:tracePt t="21039" x="7181850" y="3743325"/>
          <p14:tracePt t="21055" x="7186613" y="3752850"/>
          <p14:tracePt t="21072" x="7186613" y="3757613"/>
          <p14:tracePt t="24450" x="7150100" y="3757613"/>
          <p14:tracePt t="24458" x="7086600" y="3757613"/>
          <p14:tracePt t="24471" x="7026275" y="3757613"/>
          <p14:tracePt t="24488" x="6858000" y="3757613"/>
          <p14:tracePt t="24504" x="6735763" y="3757613"/>
          <p14:tracePt t="24521" x="6584950" y="3757613"/>
          <p14:tracePt t="24538" x="6324600" y="3784600"/>
          <p14:tracePt t="24554" x="6142038" y="3806825"/>
          <p14:tracePt t="24588" x="5818188" y="3852863"/>
          <p14:tracePt t="24621" x="5554663" y="3867150"/>
          <p14:tracePt t="24654" x="5357813" y="3821113"/>
          <p14:tracePt t="24671" x="5284788" y="3775075"/>
          <p14:tracePt t="24688" x="5189538" y="3621088"/>
          <p14:tracePt t="24704" x="5143500" y="3552825"/>
          <p14:tracePt t="24721" x="5102225" y="3502025"/>
          <p14:tracePt t="24738" x="5043488" y="3429000"/>
          <p14:tracePt t="24755" x="5021263" y="3406775"/>
          <p14:tracePt t="24771" x="5002213" y="3382963"/>
          <p14:tracePt t="24788" x="4987925" y="3360738"/>
          <p14:tracePt t="24804" x="4960938" y="3265488"/>
          <p14:tracePt t="24821" x="4948238" y="3163888"/>
          <p14:tracePt t="24838" x="4938713" y="3078163"/>
          <p14:tracePt t="24839" x="4929188" y="3027363"/>
          <p14:tracePt t="24854" x="4929188" y="2890838"/>
          <p14:tracePt t="24871" x="4929188" y="2795588"/>
          <p14:tracePt t="24888" x="4965700" y="2667000"/>
          <p14:tracePt t="24904" x="5080000" y="2484438"/>
          <p14:tracePt t="24921" x="5153025" y="2416175"/>
          <p14:tracePt t="24938" x="5194300" y="2366963"/>
          <p14:tracePt t="24954" x="5243513" y="2320925"/>
          <p14:tracePt t="24971" x="5299075" y="2274888"/>
          <p14:tracePt t="24988" x="5394325" y="2230438"/>
          <p14:tracePt t="25004" x="5540375" y="2170113"/>
          <p14:tracePt t="25021" x="5664200" y="2143125"/>
          <p14:tracePt t="25038" x="5727700" y="2125663"/>
          <p14:tracePt t="25054" x="5822950" y="2125663"/>
          <p14:tracePt t="25071" x="5932488" y="2147888"/>
          <p14:tracePt t="25088" x="5983288" y="2174875"/>
          <p14:tracePt t="25105" x="6032500" y="2238375"/>
          <p14:tracePt t="25121" x="6042025" y="2306638"/>
          <p14:tracePt t="25138" x="6046788" y="2384425"/>
          <p14:tracePt t="25154" x="6024563" y="2489200"/>
          <p14:tracePt t="25171" x="5954713" y="2667000"/>
          <p14:tracePt t="25188" x="5895975" y="2768600"/>
          <p14:tracePt t="25204" x="5849938" y="2849563"/>
          <p14:tracePt t="25221" x="5795963" y="2932113"/>
          <p14:tracePt t="25238" x="5768975" y="2963863"/>
          <p14:tracePt t="25254" x="5681663" y="3005138"/>
          <p14:tracePt t="25271" x="5554663" y="3027363"/>
          <p14:tracePt t="25288" x="5494338" y="3022600"/>
          <p14:tracePt t="25304" x="5413375" y="3000375"/>
          <p14:tracePt t="25321" x="5316538" y="2954338"/>
          <p14:tracePt t="25338" x="5272088" y="2905125"/>
          <p14:tracePt t="25354" x="5230813" y="2836863"/>
          <p14:tracePt t="25371" x="5194300" y="2754313"/>
          <p14:tracePt t="25388" x="5180013" y="2698750"/>
          <p14:tracePt t="25404" x="5175250" y="2630488"/>
          <p14:tracePt t="25421" x="5189538" y="2549525"/>
          <p14:tracePt t="25438" x="5216525" y="2484438"/>
          <p14:tracePt t="25454" x="5262563" y="2403475"/>
          <p14:tracePt t="25471" x="5326063" y="2320925"/>
          <p14:tracePt t="25488" x="5416550" y="2247900"/>
          <p14:tracePt t="25504" x="5472113" y="2201863"/>
          <p14:tracePt t="25521" x="5535613" y="2147888"/>
          <p14:tracePt t="25538" x="5676900" y="2070100"/>
          <p14:tracePt t="25554" x="5740400" y="2047875"/>
          <p14:tracePt t="25571" x="5842000" y="2019300"/>
          <p14:tracePt t="25588" x="5964238" y="2016125"/>
          <p14:tracePt t="25604" x="6046788" y="2028825"/>
          <p14:tracePt t="25621" x="6119813" y="2060575"/>
          <p14:tracePt t="25638" x="6205538" y="2128838"/>
          <p14:tracePt t="25654" x="6234113" y="2165350"/>
          <p14:tracePt t="25671" x="6275388" y="2320925"/>
          <p14:tracePt t="25688" x="6288088" y="2489200"/>
          <p14:tracePt t="25704" x="6288088" y="2613025"/>
          <p14:tracePt t="25721" x="6275388" y="2708275"/>
          <p14:tracePt t="25738" x="6215063" y="2868613"/>
          <p14:tracePt t="25754" x="6169025" y="2963863"/>
          <p14:tracePt t="25771" x="6105525" y="3036888"/>
          <p14:tracePt t="25788" x="6024563" y="3151188"/>
          <p14:tracePt t="25804" x="5922963" y="3232150"/>
          <p14:tracePt t="25821" x="5818188" y="3282950"/>
          <p14:tracePt t="25838" x="5740400" y="3309938"/>
          <p14:tracePt t="25839" x="5672138" y="3314700"/>
          <p14:tracePt t="25854" x="5572125" y="3314700"/>
          <p14:tracePt t="25871" x="5508625" y="3302000"/>
          <p14:tracePt t="25888" x="5457825" y="3265488"/>
          <p14:tracePt t="25904" x="5394325" y="3168650"/>
          <p14:tracePt t="25921" x="5376863" y="3124200"/>
          <p14:tracePt t="25938" x="5384800" y="3054350"/>
          <p14:tracePt t="25954" x="5440363" y="2913063"/>
          <p14:tracePt t="25971" x="5462588" y="2881313"/>
          <p14:tracePt t="25988" x="5462588" y="2876550"/>
          <p14:tracePt t="26004" x="5486400" y="2868613"/>
          <p14:tracePt t="26021" x="5503863" y="2863850"/>
          <p14:tracePt t="26038" x="5535613" y="2868613"/>
          <p14:tracePt t="26054" x="5567363" y="28908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5"/>
          <p:cNvGrpSpPr>
            <a:grpSpLocks/>
          </p:cNvGrpSpPr>
          <p:nvPr/>
        </p:nvGrpSpPr>
        <p:grpSpPr bwMode="auto">
          <a:xfrm>
            <a:off x="6223000" y="5777557"/>
            <a:ext cx="2921000" cy="842962"/>
            <a:chOff x="6188773" y="5970703"/>
            <a:chExt cx="2919731" cy="842847"/>
          </a:xfrm>
        </p:grpSpPr>
        <p:pic>
          <p:nvPicPr>
            <p:cNvPr id="9"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14" name="テキスト ボックス 5">
            <a:extLst>
              <a:ext uri="{FF2B5EF4-FFF2-40B4-BE49-F238E27FC236}">
                <a16:creationId xmlns:a16="http://schemas.microsoft.com/office/drawing/2014/main" id="{43314D88-C73B-4670-91E8-4C1317898224}"/>
              </a:ext>
            </a:extLst>
          </p:cNvPr>
          <p:cNvSpPr txBox="1">
            <a:spLocks noChangeArrowheads="1"/>
          </p:cNvSpPr>
          <p:nvPr/>
        </p:nvSpPr>
        <p:spPr bwMode="auto">
          <a:xfrm>
            <a:off x="3923928" y="332656"/>
            <a:ext cx="5643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2400" u="sng" dirty="0">
                <a:solidFill>
                  <a:srgbClr val="4D4D4D"/>
                </a:solidFill>
                <a:latin typeface="+mj-ea"/>
                <a:ea typeface="+mj-ea"/>
              </a:rPr>
              <a:t>まとめ</a:t>
            </a:r>
          </a:p>
        </p:txBody>
      </p:sp>
      <p:sp>
        <p:nvSpPr>
          <p:cNvPr id="2" name="テキスト ボックス 1">
            <a:extLst>
              <a:ext uri="{FF2B5EF4-FFF2-40B4-BE49-F238E27FC236}">
                <a16:creationId xmlns:a16="http://schemas.microsoft.com/office/drawing/2014/main" id="{C7A71EE1-E01E-4CED-9ED8-8BD69FE3C353}"/>
              </a:ext>
            </a:extLst>
          </p:cNvPr>
          <p:cNvSpPr txBox="1"/>
          <p:nvPr/>
        </p:nvSpPr>
        <p:spPr>
          <a:xfrm>
            <a:off x="323528" y="1052736"/>
            <a:ext cx="8315827" cy="8125301"/>
          </a:xfrm>
          <a:prstGeom prst="rect">
            <a:avLst/>
          </a:prstGeom>
          <a:noFill/>
        </p:spPr>
        <p:txBody>
          <a:bodyPr wrap="square" rtlCol="0">
            <a:spAutoFit/>
          </a:bodyPr>
          <a:lstStyle/>
          <a:p>
            <a:r>
              <a:rPr kumimoji="1" lang="ja-JP" altLang="en-US" dirty="0"/>
              <a:t>〇</a:t>
            </a:r>
            <a:r>
              <a:rPr kumimoji="1" lang="en-US" altLang="ja-JP" dirty="0"/>
              <a:t>C.A.C</a:t>
            </a:r>
            <a:r>
              <a:rPr kumimoji="1" lang="ja-JP" altLang="en-US" dirty="0"/>
              <a:t>において、注腸</a:t>
            </a:r>
            <a:r>
              <a:rPr kumimoji="1" lang="en-US" altLang="ja-JP" dirty="0"/>
              <a:t>X</a:t>
            </a:r>
            <a:r>
              <a:rPr kumimoji="1" lang="ja-JP" altLang="en-US" dirty="0"/>
              <a:t>線造影にて遠位盲端部の探索が可能</a:t>
            </a:r>
            <a:endParaRPr kumimoji="1" lang="en-US" altLang="ja-JP" dirty="0"/>
          </a:p>
          <a:p>
            <a:endParaRPr lang="en-US" altLang="ja-JP" dirty="0"/>
          </a:p>
          <a:p>
            <a:r>
              <a:rPr lang="ja-JP" altLang="en-US" dirty="0"/>
              <a:t>・</a:t>
            </a:r>
            <a:r>
              <a:rPr lang="en-US" altLang="ja-JP" dirty="0"/>
              <a:t>C.A.C</a:t>
            </a:r>
            <a:r>
              <a:rPr lang="ja-JP" altLang="en-US" dirty="0"/>
              <a:t>の</a:t>
            </a:r>
            <a:r>
              <a:rPr lang="ja-JP" altLang="en-US" dirty="0">
                <a:solidFill>
                  <a:srgbClr val="FF0000"/>
                </a:solidFill>
              </a:rPr>
              <a:t>確定診断</a:t>
            </a:r>
            <a:r>
              <a:rPr lang="ja-JP" altLang="en-US" dirty="0"/>
              <a:t>が可能</a:t>
            </a:r>
            <a:endParaRPr lang="en-US" altLang="ja-JP" dirty="0"/>
          </a:p>
          <a:p>
            <a:r>
              <a:rPr lang="ja-JP" altLang="en-US" dirty="0"/>
              <a:t>・開腹時に遠位盲端の探索の簡略化及び省略</a:t>
            </a:r>
            <a:endParaRPr lang="en-US" altLang="ja-JP" dirty="0"/>
          </a:p>
          <a:p>
            <a:endParaRPr lang="en-US" altLang="ja-JP" dirty="0"/>
          </a:p>
          <a:p>
            <a:r>
              <a:rPr lang="ja-JP" altLang="en-US" dirty="0"/>
              <a:t>〇結腸</a:t>
            </a:r>
            <a:r>
              <a:rPr lang="en-US" altLang="ja-JP" dirty="0"/>
              <a:t>-</a:t>
            </a:r>
            <a:r>
              <a:rPr lang="ja-JP" altLang="en-US" dirty="0"/>
              <a:t>直腸バイパス術の実施による手技の簡易化</a:t>
            </a:r>
            <a:endParaRPr lang="en-US" altLang="ja-JP" dirty="0"/>
          </a:p>
          <a:p>
            <a:endParaRPr lang="en-US" altLang="ja-JP" dirty="0"/>
          </a:p>
          <a:p>
            <a:r>
              <a:rPr lang="en-US" altLang="ja-JP" dirty="0"/>
              <a:t>1.</a:t>
            </a:r>
            <a:r>
              <a:rPr lang="ja-JP" altLang="en-US" dirty="0"/>
              <a:t>近位盲端部の胎便は用手にて除去→術後の便通を容易にする</a:t>
            </a:r>
            <a:endParaRPr lang="en-US" altLang="ja-JP" dirty="0"/>
          </a:p>
          <a:p>
            <a:r>
              <a:rPr lang="en-US" altLang="ja-JP" dirty="0"/>
              <a:t>2.</a:t>
            </a:r>
            <a:r>
              <a:rPr lang="ja-JP" altLang="en-US" dirty="0"/>
              <a:t>遠位盲端部の探索を省略し、近位盲端部を</a:t>
            </a:r>
            <a:r>
              <a:rPr lang="ja-JP" altLang="en-US" dirty="0">
                <a:solidFill>
                  <a:srgbClr val="FF0000"/>
                </a:solidFill>
              </a:rPr>
              <a:t>可視化できる直腸</a:t>
            </a:r>
            <a:r>
              <a:rPr lang="ja-JP" altLang="en-US" dirty="0"/>
              <a:t>に吻合</a:t>
            </a:r>
            <a:r>
              <a:rPr lang="en-US" altLang="ja-JP" dirty="0"/>
              <a:t>(</a:t>
            </a:r>
            <a:r>
              <a:rPr lang="ja-JP" altLang="en-US" dirty="0"/>
              <a:t>側側</a:t>
            </a:r>
            <a:r>
              <a:rPr lang="en-US" altLang="ja-JP" dirty="0"/>
              <a:t>)</a:t>
            </a:r>
          </a:p>
          <a:p>
            <a:r>
              <a:rPr lang="en-US" altLang="ja-JP" dirty="0"/>
              <a:t>3.</a:t>
            </a:r>
            <a:r>
              <a:rPr lang="ja-JP" altLang="en-US" dirty="0"/>
              <a:t>直腸が低形成のため、吻合簡易化を図り、全層アルベルト縫合を推奨</a:t>
            </a:r>
            <a:endParaRPr lang="en-US" altLang="ja-JP" dirty="0"/>
          </a:p>
          <a:p>
            <a:r>
              <a:rPr lang="en-US" altLang="ja-JP" dirty="0"/>
              <a:t>4.</a:t>
            </a:r>
            <a:r>
              <a:rPr lang="ja-JP" altLang="en-US" dirty="0"/>
              <a:t>術中の感染防止に対する対策、術後の感染防止</a:t>
            </a:r>
            <a:r>
              <a:rPr lang="en-US" altLang="ja-JP" dirty="0"/>
              <a:t>(</a:t>
            </a:r>
            <a:r>
              <a:rPr lang="ja-JP" altLang="en-US" dirty="0"/>
              <a:t>術後の腹膜炎</a:t>
            </a:r>
            <a:r>
              <a:rPr lang="en-US" altLang="ja-JP" dirty="0"/>
              <a:t>)</a:t>
            </a:r>
          </a:p>
          <a:p>
            <a:endParaRPr lang="en-US" altLang="ja-JP" dirty="0"/>
          </a:p>
          <a:p>
            <a:r>
              <a:rPr lang="ja-JP" altLang="en-US" dirty="0"/>
              <a:t>〇展望</a:t>
            </a:r>
            <a:endParaRPr lang="en-US" altLang="ja-JP" dirty="0"/>
          </a:p>
          <a:p>
            <a:endParaRPr lang="en-US" altLang="ja-JP" dirty="0"/>
          </a:p>
          <a:p>
            <a:r>
              <a:rPr lang="ja-JP" altLang="en-US" dirty="0"/>
              <a:t>・今回、</a:t>
            </a:r>
            <a:r>
              <a:rPr lang="en-US" altLang="ja-JP" dirty="0"/>
              <a:t>1</a:t>
            </a:r>
            <a:r>
              <a:rPr lang="ja-JP" altLang="en-US" dirty="0"/>
              <a:t>症例は術後問題なく</a:t>
            </a:r>
            <a:r>
              <a:rPr lang="en-US" altLang="ja-JP" dirty="0"/>
              <a:t>30</a:t>
            </a:r>
            <a:r>
              <a:rPr lang="ja-JP" altLang="en-US" dirty="0"/>
              <a:t>カ月齢まで飼養され</a:t>
            </a:r>
            <a:r>
              <a:rPr lang="ja-JP" altLang="en-US" dirty="0">
                <a:solidFill>
                  <a:srgbClr val="FF0000"/>
                </a:solidFill>
              </a:rPr>
              <a:t>出荷に至った</a:t>
            </a:r>
            <a:endParaRPr lang="en-US" altLang="ja-JP" dirty="0">
              <a:solidFill>
                <a:srgbClr val="FF0000"/>
              </a:solidFill>
            </a:endParaRPr>
          </a:p>
          <a:p>
            <a:r>
              <a:rPr lang="ja-JP" altLang="en-US" dirty="0"/>
              <a:t>→</a:t>
            </a:r>
            <a:r>
              <a:rPr lang="en-US" altLang="ja-JP" dirty="0"/>
              <a:t>C.A.C</a:t>
            </a:r>
            <a:r>
              <a:rPr lang="ja-JP" altLang="en-US" dirty="0"/>
              <a:t>は</a:t>
            </a:r>
            <a:r>
              <a:rPr lang="ja-JP" altLang="en-US" dirty="0">
                <a:solidFill>
                  <a:srgbClr val="FF0000"/>
                </a:solidFill>
              </a:rPr>
              <a:t>外科手術適応であった</a:t>
            </a:r>
            <a:endParaRPr lang="en-US" altLang="ja-JP" dirty="0">
              <a:solidFill>
                <a:srgbClr val="FF0000"/>
              </a:solidFill>
            </a:endParaRPr>
          </a:p>
          <a:p>
            <a:r>
              <a:rPr lang="ja-JP" altLang="en-US" dirty="0"/>
              <a:t>・盲端部の解剖学的位置や、生後日数などの要因が予後にどのくらい影響するのか</a:t>
            </a:r>
            <a:endParaRPr lang="en-US" altLang="ja-JP" dirty="0"/>
          </a:p>
          <a:p>
            <a:r>
              <a:rPr lang="ja-JP" altLang="en-US" dirty="0"/>
              <a:t>→症例数を重ね、検討すべき　</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3E478900-36A7-4341-A1E1-BAA8E34676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34139806"/>
      </p:ext>
    </p:extLst>
  </p:cSld>
  <p:clrMapOvr>
    <a:masterClrMapping/>
  </p:clrMapOvr>
  <mc:AlternateContent xmlns:mc="http://schemas.openxmlformats.org/markup-compatibility/2006">
    <mc:Choice xmlns:p14="http://schemas.microsoft.com/office/powerpoint/2010/main" Requires="p14">
      <p:transition spd="slow" p14:dur="2000" advTm="66953"/>
    </mc:Choice>
    <mc:Fallback>
      <p:transition spd="slow" advTm="6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ACF3211-BB56-4D6A-A8FA-94F3E547ADB9}"/>
              </a:ext>
            </a:extLst>
          </p:cNvPr>
          <p:cNvSpPr txBox="1"/>
          <p:nvPr/>
        </p:nvSpPr>
        <p:spPr>
          <a:xfrm>
            <a:off x="3779912" y="476672"/>
            <a:ext cx="2088232" cy="523220"/>
          </a:xfrm>
          <a:prstGeom prst="rect">
            <a:avLst/>
          </a:prstGeom>
          <a:noFill/>
        </p:spPr>
        <p:txBody>
          <a:bodyPr wrap="square" rtlCol="0">
            <a:spAutoFit/>
          </a:bodyPr>
          <a:lstStyle/>
          <a:p>
            <a:r>
              <a:rPr lang="ja-JP" altLang="en-US" sz="2800" u="sng" dirty="0">
                <a:solidFill>
                  <a:srgbClr val="4D4D4D"/>
                </a:solidFill>
              </a:rPr>
              <a:t>はじめに</a:t>
            </a:r>
          </a:p>
        </p:txBody>
      </p:sp>
      <p:grpSp>
        <p:nvGrpSpPr>
          <p:cNvPr id="9" name="グループ化 5"/>
          <p:cNvGrpSpPr>
            <a:grpSpLocks/>
          </p:cNvGrpSpPr>
          <p:nvPr/>
        </p:nvGrpSpPr>
        <p:grpSpPr bwMode="auto">
          <a:xfrm>
            <a:off x="6223000" y="5777557"/>
            <a:ext cx="2921000" cy="842962"/>
            <a:chOff x="6188773" y="5970703"/>
            <a:chExt cx="2919731" cy="842847"/>
          </a:xfrm>
        </p:grpSpPr>
        <p:pic>
          <p:nvPicPr>
            <p:cNvPr id="10"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株</a:t>
              </a: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益田大動物診療所</a:t>
              </a:r>
            </a:p>
          </p:txBody>
        </p:sp>
      </p:grpSp>
      <p:sp>
        <p:nvSpPr>
          <p:cNvPr id="7" name="四角形: 角を丸くする 6">
            <a:extLst>
              <a:ext uri="{FF2B5EF4-FFF2-40B4-BE49-F238E27FC236}">
                <a16:creationId xmlns:a16="http://schemas.microsoft.com/office/drawing/2014/main" id="{A2E8B8B4-4793-4577-AF07-DFA28A76364E}"/>
              </a:ext>
            </a:extLst>
          </p:cNvPr>
          <p:cNvSpPr/>
          <p:nvPr/>
        </p:nvSpPr>
        <p:spPr bwMode="auto">
          <a:xfrm>
            <a:off x="1259632" y="1186870"/>
            <a:ext cx="6768752" cy="1656184"/>
          </a:xfrm>
          <a:prstGeom prst="round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ＭＳ Ｐゴシック" charset="-128"/>
              </a:rPr>
              <a:t>先天性結腸閉鎖症</a:t>
            </a:r>
            <a:r>
              <a:rPr kumimoji="1" lang="en-US" altLang="ja-JP" sz="2000" b="1" i="0" u="none" strike="noStrike" cap="none" normalizeH="0" baseline="0" dirty="0">
                <a:ln>
                  <a:noFill/>
                </a:ln>
                <a:solidFill>
                  <a:schemeClr val="tx1"/>
                </a:solidFill>
                <a:effectLst/>
                <a:latin typeface="Arial" charset="0"/>
                <a:ea typeface="ＭＳ Ｐゴシック" charset="-128"/>
              </a:rPr>
              <a:t>(Congenital Atresia Coli </a:t>
            </a:r>
            <a:r>
              <a:rPr kumimoji="1" lang="ja-JP" altLang="en-US" sz="2000" b="1" i="0" u="none" strike="noStrike" cap="none" normalizeH="0" baseline="0" dirty="0">
                <a:ln>
                  <a:noFill/>
                </a:ln>
                <a:solidFill>
                  <a:schemeClr val="tx1"/>
                </a:solidFill>
                <a:effectLst/>
                <a:latin typeface="Arial" charset="0"/>
                <a:ea typeface="ＭＳ Ｐゴシック" charset="-128"/>
              </a:rPr>
              <a:t>以下</a:t>
            </a:r>
            <a:r>
              <a:rPr kumimoji="1" lang="en-US" altLang="ja-JP" sz="2000" b="1" i="0" u="none" strike="noStrike" cap="none" normalizeH="0" baseline="0" dirty="0">
                <a:ln>
                  <a:noFill/>
                </a:ln>
                <a:solidFill>
                  <a:schemeClr val="tx1"/>
                </a:solidFill>
                <a:effectLst/>
                <a:latin typeface="Arial" charset="0"/>
                <a:ea typeface="ＭＳ Ｐゴシック" charset="-128"/>
              </a:rPr>
              <a:t>C.A.C)</a:t>
            </a:r>
            <a:endParaRPr lang="en-US" altLang="ja-JP" sz="2000" b="1"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Arial" charset="0"/>
                <a:ea typeface="ＭＳ Ｐゴシック" charset="-128"/>
              </a:rPr>
              <a:t>‥</a:t>
            </a:r>
            <a:r>
              <a:rPr kumimoji="1" lang="ja-JP" altLang="en-US" sz="1800" b="0" i="0" u="none" strike="noStrike" cap="none" normalizeH="0" baseline="0" dirty="0">
                <a:ln>
                  <a:noFill/>
                </a:ln>
                <a:solidFill>
                  <a:schemeClr val="tx1"/>
                </a:solidFill>
                <a:effectLst/>
                <a:latin typeface="Arial" charset="0"/>
                <a:ea typeface="ＭＳ Ｐゴシック" charset="-128"/>
              </a:rPr>
              <a:t>先天的に結腸が部分的に欠如し、その終末部分が盲端となって閉鎖するものである。原因としては遺伝的素因の存在や妊娠診断時における直腸検査での胎膜把握が大きく関与していると考えられる。</a:t>
            </a:r>
          </a:p>
        </p:txBody>
      </p:sp>
      <p:pic>
        <p:nvPicPr>
          <p:cNvPr id="13" name="図 12">
            <a:extLst>
              <a:ext uri="{FF2B5EF4-FFF2-40B4-BE49-F238E27FC236}">
                <a16:creationId xmlns:a16="http://schemas.microsoft.com/office/drawing/2014/main" id="{798B8747-4891-468C-BB91-1D0819AB94E7}"/>
              </a:ext>
            </a:extLst>
          </p:cNvPr>
          <p:cNvPicPr>
            <a:picLocks noChangeAspect="1"/>
          </p:cNvPicPr>
          <p:nvPr/>
        </p:nvPicPr>
        <p:blipFill>
          <a:blip r:embed="rId6"/>
          <a:stretch>
            <a:fillRect/>
          </a:stretch>
        </p:blipFill>
        <p:spPr>
          <a:xfrm>
            <a:off x="899592" y="3194386"/>
            <a:ext cx="3024336" cy="2705245"/>
          </a:xfrm>
          <a:prstGeom prst="rect">
            <a:avLst/>
          </a:prstGeom>
        </p:spPr>
      </p:pic>
      <p:sp>
        <p:nvSpPr>
          <p:cNvPr id="14" name="テキスト ボックス 13">
            <a:extLst>
              <a:ext uri="{FF2B5EF4-FFF2-40B4-BE49-F238E27FC236}">
                <a16:creationId xmlns:a16="http://schemas.microsoft.com/office/drawing/2014/main" id="{B3EB824B-555C-4C44-A577-27F8AEDFD04E}"/>
              </a:ext>
            </a:extLst>
          </p:cNvPr>
          <p:cNvSpPr txBox="1"/>
          <p:nvPr/>
        </p:nvSpPr>
        <p:spPr>
          <a:xfrm>
            <a:off x="467544" y="6075927"/>
            <a:ext cx="4248472" cy="246221"/>
          </a:xfrm>
          <a:prstGeom prst="rect">
            <a:avLst/>
          </a:prstGeom>
          <a:noFill/>
        </p:spPr>
        <p:txBody>
          <a:bodyPr wrap="square" rtlCol="0">
            <a:spAutoFit/>
          </a:bodyPr>
          <a:lstStyle/>
          <a:p>
            <a:r>
              <a:rPr kumimoji="1" lang="en-US" altLang="ja-JP" sz="1000" dirty="0"/>
              <a:t>Matilde</a:t>
            </a:r>
            <a:r>
              <a:rPr kumimoji="1" lang="ja-JP" altLang="en-US" sz="1000" dirty="0"/>
              <a:t> </a:t>
            </a:r>
            <a:r>
              <a:rPr kumimoji="1" lang="en-US" altLang="ja-JP" sz="1000" dirty="0" err="1"/>
              <a:t>Lombardero</a:t>
            </a:r>
            <a:r>
              <a:rPr kumimoji="1" lang="ja-JP" altLang="en-US" sz="1000" dirty="0"/>
              <a:t>ら　</a:t>
            </a:r>
            <a:r>
              <a:rPr kumimoji="1" lang="en-US" altLang="ja-JP" sz="1000" dirty="0"/>
              <a:t>Organogenesis</a:t>
            </a:r>
            <a:r>
              <a:rPr lang="ja-JP" altLang="en-US" sz="1000" dirty="0"/>
              <a:t> </a:t>
            </a:r>
            <a:r>
              <a:rPr lang="en-US" altLang="ja-JP" sz="1000" dirty="0"/>
              <a:t>July/August September 2014</a:t>
            </a:r>
            <a:r>
              <a:rPr kumimoji="1" lang="ja-JP" altLang="en-US" sz="1000" dirty="0"/>
              <a:t> </a:t>
            </a:r>
          </a:p>
        </p:txBody>
      </p:sp>
      <p:sp>
        <p:nvSpPr>
          <p:cNvPr id="15" name="テキスト ボックス 14">
            <a:extLst>
              <a:ext uri="{FF2B5EF4-FFF2-40B4-BE49-F238E27FC236}">
                <a16:creationId xmlns:a16="http://schemas.microsoft.com/office/drawing/2014/main" id="{205DE36E-9269-46E3-953F-6C7EAEA8738F}"/>
              </a:ext>
            </a:extLst>
          </p:cNvPr>
          <p:cNvSpPr txBox="1"/>
          <p:nvPr/>
        </p:nvSpPr>
        <p:spPr>
          <a:xfrm>
            <a:off x="4283968" y="3487173"/>
            <a:ext cx="4578706" cy="1754326"/>
          </a:xfrm>
          <a:prstGeom prst="rect">
            <a:avLst/>
          </a:prstGeom>
          <a:noFill/>
        </p:spPr>
        <p:txBody>
          <a:bodyPr wrap="square" rtlCol="0">
            <a:spAutoFit/>
          </a:bodyPr>
          <a:lstStyle/>
          <a:p>
            <a:r>
              <a:rPr kumimoji="1" lang="ja-JP" altLang="en-US" dirty="0"/>
              <a:t>〇</a:t>
            </a:r>
            <a:r>
              <a:rPr kumimoji="1" lang="en-US" altLang="ja-JP" dirty="0"/>
              <a:t>C.A.C</a:t>
            </a:r>
            <a:r>
              <a:rPr kumimoji="1" lang="ja-JP" altLang="en-US" dirty="0"/>
              <a:t>は比較的多く発生する先天性異常であるが、その手術例の報告は少なく、安楽殺を余儀なくされる例も少なくない</a:t>
            </a:r>
            <a:endParaRPr kumimoji="1" lang="en-US" altLang="ja-JP" dirty="0"/>
          </a:p>
          <a:p>
            <a:endParaRPr lang="en-US" altLang="ja-JP" dirty="0"/>
          </a:p>
          <a:p>
            <a:r>
              <a:rPr kumimoji="1" lang="ja-JP" altLang="en-US" dirty="0"/>
              <a:t>〇海外における成功例はいくつか見受けられるが、国内での成功例は少ない</a:t>
            </a:r>
          </a:p>
        </p:txBody>
      </p:sp>
      <p:pic>
        <p:nvPicPr>
          <p:cNvPr id="6" name="オーディオ 5">
            <a:hlinkClick r:id="" action="ppaction://media"/>
            <a:extLst>
              <a:ext uri="{FF2B5EF4-FFF2-40B4-BE49-F238E27FC236}">
                <a16:creationId xmlns:a16="http://schemas.microsoft.com/office/drawing/2014/main" id="{DE08EDEC-7487-491A-B385-C2C8569BE9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85073414"/>
      </p:ext>
    </p:extLst>
  </p:cSld>
  <p:clrMapOvr>
    <a:masterClrMapping/>
  </p:clrMapOvr>
  <mc:AlternateContent xmlns:mc="http://schemas.openxmlformats.org/markup-compatibility/2006">
    <mc:Choice xmlns:p14="http://schemas.microsoft.com/office/powerpoint/2010/main" Requires="p14">
      <p:transition spd="slow" p14:dur="2000" advTm="32589"/>
    </mc:Choice>
    <mc:Fallback>
      <p:transition spd="slow" advTm="3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5"/>
          <p:cNvGrpSpPr>
            <a:grpSpLocks/>
          </p:cNvGrpSpPr>
          <p:nvPr/>
        </p:nvGrpSpPr>
        <p:grpSpPr bwMode="auto">
          <a:xfrm>
            <a:off x="6223000" y="5777557"/>
            <a:ext cx="2921000" cy="842962"/>
            <a:chOff x="6188773" y="5970703"/>
            <a:chExt cx="2919731" cy="842847"/>
          </a:xfrm>
        </p:grpSpPr>
        <p:pic>
          <p:nvPicPr>
            <p:cNvPr id="39"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株</a:t>
              </a: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益田大動物診療所</a:t>
              </a:r>
            </a:p>
          </p:txBody>
        </p:sp>
      </p:grpSp>
      <p:sp>
        <p:nvSpPr>
          <p:cNvPr id="12" name="テキスト ボックス 11">
            <a:extLst>
              <a:ext uri="{FF2B5EF4-FFF2-40B4-BE49-F238E27FC236}">
                <a16:creationId xmlns:a16="http://schemas.microsoft.com/office/drawing/2014/main" id="{2388035C-CA15-4810-95D3-3623BD6775C6}"/>
              </a:ext>
            </a:extLst>
          </p:cNvPr>
          <p:cNvSpPr txBox="1"/>
          <p:nvPr/>
        </p:nvSpPr>
        <p:spPr>
          <a:xfrm>
            <a:off x="3779912" y="476672"/>
            <a:ext cx="2088232" cy="523220"/>
          </a:xfrm>
          <a:prstGeom prst="rect">
            <a:avLst/>
          </a:prstGeom>
          <a:noFill/>
        </p:spPr>
        <p:txBody>
          <a:bodyPr wrap="square" rtlCol="0">
            <a:spAutoFit/>
          </a:bodyPr>
          <a:lstStyle/>
          <a:p>
            <a:r>
              <a:rPr lang="ja-JP" altLang="en-US" sz="2800" u="sng" dirty="0">
                <a:solidFill>
                  <a:srgbClr val="4D4D4D"/>
                </a:solidFill>
              </a:rPr>
              <a:t>背景</a:t>
            </a:r>
            <a:endParaRPr lang="en-US" altLang="ja-JP" sz="2800" u="sng" dirty="0">
              <a:solidFill>
                <a:srgbClr val="4D4D4D"/>
              </a:solidFill>
            </a:endParaRPr>
          </a:p>
        </p:txBody>
      </p:sp>
      <p:sp>
        <p:nvSpPr>
          <p:cNvPr id="2" name="正方形/長方形 1">
            <a:extLst>
              <a:ext uri="{FF2B5EF4-FFF2-40B4-BE49-F238E27FC236}">
                <a16:creationId xmlns:a16="http://schemas.microsoft.com/office/drawing/2014/main" id="{CCD79973-9296-4D17-9E7A-A3E8E5D2A8D2}"/>
              </a:ext>
            </a:extLst>
          </p:cNvPr>
          <p:cNvSpPr/>
          <p:nvPr/>
        </p:nvSpPr>
        <p:spPr bwMode="auto">
          <a:xfrm>
            <a:off x="755576" y="1412776"/>
            <a:ext cx="7632848" cy="1944216"/>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ＭＳ Ｐゴシック" charset="-128"/>
              </a:rPr>
              <a:t>〇確定診断の実施</a:t>
            </a:r>
            <a:endParaRPr kumimoji="1" lang="en-US" altLang="ja-JP" sz="2000" b="1"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生後便の排出がないことや、</a:t>
            </a:r>
            <a:r>
              <a:rPr lang="en-US" altLang="ja-JP" dirty="0">
                <a:solidFill>
                  <a:schemeClr val="tx1"/>
                </a:solidFill>
                <a:latin typeface="Arial" charset="0"/>
                <a:ea typeface="ＭＳ Ｐゴシック" charset="-128"/>
              </a:rPr>
              <a:t>X</a:t>
            </a:r>
            <a:r>
              <a:rPr lang="ja-JP" altLang="en-US" dirty="0">
                <a:solidFill>
                  <a:schemeClr val="tx1"/>
                </a:solidFill>
                <a:latin typeface="Arial" charset="0"/>
                <a:ea typeface="ＭＳ Ｐゴシック" charset="-128"/>
              </a:rPr>
              <a:t>線または超音波検査により閉鎖部分を確認することで診断できるが、確定診断には試験的開腹や剖検時にて発見</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　　　　　　　　　　　　　　　　　　　　　　　　↓</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0000"/>
                </a:solidFill>
                <a:effectLst/>
                <a:latin typeface="Arial" charset="0"/>
                <a:ea typeface="ＭＳ Ｐゴシック" charset="-128"/>
              </a:rPr>
              <a:t>今回：注腸</a:t>
            </a:r>
            <a:r>
              <a:rPr kumimoji="1" lang="en-US" altLang="ja-JP" sz="1800" b="0" i="0" u="none" strike="noStrike" cap="none" normalizeH="0" baseline="0" dirty="0">
                <a:ln>
                  <a:noFill/>
                </a:ln>
                <a:solidFill>
                  <a:srgbClr val="FF0000"/>
                </a:solidFill>
                <a:effectLst/>
                <a:latin typeface="Arial" charset="0"/>
                <a:ea typeface="ＭＳ Ｐゴシック" charset="-128"/>
              </a:rPr>
              <a:t>X</a:t>
            </a:r>
            <a:r>
              <a:rPr kumimoji="1" lang="ja-JP" altLang="en-US" sz="1800" b="0" i="0" u="none" strike="noStrike" cap="none" normalizeH="0" baseline="0" dirty="0">
                <a:ln>
                  <a:noFill/>
                </a:ln>
                <a:solidFill>
                  <a:srgbClr val="FF0000"/>
                </a:solidFill>
                <a:effectLst/>
                <a:latin typeface="Arial" charset="0"/>
                <a:ea typeface="ＭＳ Ｐゴシック" charset="-128"/>
              </a:rPr>
              <a:t>線造影にて結腸の遠位盲端部の探索を行った</a:t>
            </a:r>
            <a:endParaRPr kumimoji="1" lang="en-US" altLang="ja-JP" sz="1800" b="0" i="0" u="none" strike="noStrike" cap="none" normalizeH="0" baseline="0" dirty="0">
              <a:ln>
                <a:noFill/>
              </a:ln>
              <a:solidFill>
                <a:srgbClr val="FF0000"/>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chemeClr val="tx1"/>
              </a:solidFill>
              <a:effectLst/>
              <a:latin typeface="Arial" charset="0"/>
              <a:ea typeface="ＭＳ Ｐゴシック" charset="-128"/>
            </a:endParaRPr>
          </a:p>
        </p:txBody>
      </p:sp>
      <p:sp>
        <p:nvSpPr>
          <p:cNvPr id="3" name="正方形/長方形 2">
            <a:extLst>
              <a:ext uri="{FF2B5EF4-FFF2-40B4-BE49-F238E27FC236}">
                <a16:creationId xmlns:a16="http://schemas.microsoft.com/office/drawing/2014/main" id="{B49FED0A-0F30-4471-AF23-A1513251CCBB}"/>
              </a:ext>
            </a:extLst>
          </p:cNvPr>
          <p:cNvSpPr/>
          <p:nvPr/>
        </p:nvSpPr>
        <p:spPr bwMode="auto">
          <a:xfrm>
            <a:off x="755576" y="3573016"/>
            <a:ext cx="7632848" cy="2232248"/>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2000" b="1" i="0" u="none" strike="noStrike" cap="none" normalizeH="0" baseline="0" dirty="0">
                <a:ln>
                  <a:noFill/>
                </a:ln>
                <a:solidFill>
                  <a:schemeClr val="tx1"/>
                </a:solidFill>
                <a:effectLst/>
                <a:latin typeface="Arial" charset="0"/>
                <a:ea typeface="ＭＳ Ｐゴシック" charset="-128"/>
              </a:rPr>
              <a:t>〇術式の見直し</a:t>
            </a:r>
            <a:endParaRPr kumimoji="1" lang="en-US" altLang="ja-JP" sz="2000" b="1"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盲端同士の吻合による成功例が少ない原因として、直腸側盲端</a:t>
            </a:r>
            <a:r>
              <a:rPr kumimoji="1" lang="en-US" altLang="ja-JP" sz="1800" b="0" i="0" u="none" strike="noStrike" cap="none" normalizeH="0" baseline="0" dirty="0">
                <a:ln>
                  <a:noFill/>
                </a:ln>
                <a:solidFill>
                  <a:schemeClr val="tx1"/>
                </a:solidFill>
                <a:effectLst/>
                <a:latin typeface="Arial" charset="0"/>
                <a:ea typeface="ＭＳ Ｐゴシック" charset="-128"/>
              </a:rPr>
              <a:t>(</a:t>
            </a:r>
            <a:r>
              <a:rPr kumimoji="1" lang="ja-JP" altLang="en-US" sz="1800" b="0" i="0" u="none" strike="noStrike" cap="none" normalizeH="0" baseline="0" dirty="0">
                <a:ln>
                  <a:noFill/>
                </a:ln>
                <a:solidFill>
                  <a:schemeClr val="tx1"/>
                </a:solidFill>
                <a:effectLst/>
                <a:latin typeface="Arial" charset="0"/>
                <a:ea typeface="ＭＳ Ｐゴシック" charset="-128"/>
              </a:rPr>
              <a:t>遠位盲端</a:t>
            </a:r>
            <a:r>
              <a:rPr kumimoji="1" lang="en-US" altLang="ja-JP" sz="1800" b="0" i="0" u="none" strike="noStrike" cap="none" normalizeH="0" baseline="0" dirty="0">
                <a:ln>
                  <a:noFill/>
                </a:ln>
                <a:solidFill>
                  <a:schemeClr val="tx1"/>
                </a:solidFill>
                <a:effectLst/>
                <a:latin typeface="Arial" charset="0"/>
                <a:ea typeface="ＭＳ Ｐゴシック" charset="-128"/>
              </a:rPr>
              <a:t>)</a:t>
            </a:r>
            <a:r>
              <a:rPr kumimoji="1" lang="ja-JP" altLang="en-US" sz="1800" b="0" i="0" u="none" strike="noStrike" cap="none" normalizeH="0" baseline="0" dirty="0">
                <a:ln>
                  <a:noFill/>
                </a:ln>
                <a:solidFill>
                  <a:schemeClr val="tx1"/>
                </a:solidFill>
                <a:effectLst/>
                <a:latin typeface="Arial" charset="0"/>
                <a:ea typeface="ＭＳ Ｐゴシック" charset="-128"/>
              </a:rPr>
              <a:t>の探索が困難であることや遠位腸管の低形成が考えられる。</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　　　　　　　　　　　　　　　　　　　　　　　　　↓</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0000"/>
                </a:solidFill>
                <a:effectLst/>
                <a:latin typeface="Arial" charset="0"/>
                <a:ea typeface="ＭＳ Ｐゴシック" charset="-128"/>
              </a:rPr>
              <a:t>今回：近位盲端部の滞便を除去し、近位盲端部と直腸を側</a:t>
            </a:r>
            <a:r>
              <a:rPr kumimoji="1" lang="en-US" altLang="ja-JP" sz="1800" b="0" i="0" u="none" strike="noStrike" cap="none" normalizeH="0" baseline="0" dirty="0">
                <a:ln>
                  <a:noFill/>
                </a:ln>
                <a:solidFill>
                  <a:srgbClr val="FF0000"/>
                </a:solidFill>
                <a:effectLst/>
                <a:latin typeface="Arial" charset="0"/>
                <a:ea typeface="ＭＳ Ｐゴシック" charset="-128"/>
              </a:rPr>
              <a:t>-</a:t>
            </a:r>
            <a:r>
              <a:rPr kumimoji="1" lang="ja-JP" altLang="en-US" sz="1800" b="0" i="0" u="none" strike="noStrike" cap="none" normalizeH="0" baseline="0" dirty="0">
                <a:ln>
                  <a:noFill/>
                </a:ln>
                <a:solidFill>
                  <a:srgbClr val="FF0000"/>
                </a:solidFill>
                <a:effectLst/>
                <a:latin typeface="Arial" charset="0"/>
                <a:ea typeface="ＭＳ Ｐゴシック" charset="-128"/>
              </a:rPr>
              <a:t>側吻合にてバイパスさせることを検討</a:t>
            </a:r>
          </a:p>
        </p:txBody>
      </p:sp>
      <p:pic>
        <p:nvPicPr>
          <p:cNvPr id="6" name="オーディオ 5">
            <a:hlinkClick r:id="" action="ppaction://media"/>
            <a:extLst>
              <a:ext uri="{FF2B5EF4-FFF2-40B4-BE49-F238E27FC236}">
                <a16:creationId xmlns:a16="http://schemas.microsoft.com/office/drawing/2014/main" id="{51261395-3553-4743-81F1-44936B3B30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20156848"/>
      </p:ext>
    </p:extLst>
  </p:cSld>
  <p:clrMapOvr>
    <a:masterClrMapping/>
  </p:clrMapOvr>
  <mc:AlternateContent xmlns:mc="http://schemas.openxmlformats.org/markup-compatibility/2006">
    <mc:Choice xmlns:p14="http://schemas.microsoft.com/office/powerpoint/2010/main" Requires="p14">
      <p:transition spd="slow" p14:dur="2000" advTm="47369"/>
    </mc:Choice>
    <mc:Fallback>
      <p:transition spd="slow" advTm="4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5">
            <a:extLst>
              <a:ext uri="{FF2B5EF4-FFF2-40B4-BE49-F238E27FC236}">
                <a16:creationId xmlns:a16="http://schemas.microsoft.com/office/drawing/2014/main" id="{B6DA6EB0-5477-4EB6-A9DC-12061AD3C488}"/>
              </a:ext>
            </a:extLst>
          </p:cNvPr>
          <p:cNvGrpSpPr>
            <a:grpSpLocks/>
          </p:cNvGrpSpPr>
          <p:nvPr/>
        </p:nvGrpSpPr>
        <p:grpSpPr bwMode="auto">
          <a:xfrm>
            <a:off x="6223000" y="5777557"/>
            <a:ext cx="2921000" cy="842962"/>
            <a:chOff x="6188773" y="5970703"/>
            <a:chExt cx="2919731" cy="842847"/>
          </a:xfrm>
        </p:grpSpPr>
        <p:pic>
          <p:nvPicPr>
            <p:cNvPr id="10" name="Picture 14" descr="image_01_cow">
              <a:extLst>
                <a:ext uri="{FF2B5EF4-FFF2-40B4-BE49-F238E27FC236}">
                  <a16:creationId xmlns:a16="http://schemas.microsoft.com/office/drawing/2014/main" id="{E0311692-A34C-41D2-9DE4-EF9B3DEF7005}"/>
                </a:ext>
              </a:extLst>
            </p:cNvPr>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a:extLst>
                <a:ext uri="{FF2B5EF4-FFF2-40B4-BE49-F238E27FC236}">
                  <a16:creationId xmlns:a16="http://schemas.microsoft.com/office/drawing/2014/main" id="{27920C6D-7F36-4981-A4BA-0B372C7D60F0}"/>
                </a:ext>
              </a:extLst>
            </p:cNvPr>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株</a:t>
              </a: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益田大動物診療所</a:t>
              </a:r>
            </a:p>
          </p:txBody>
        </p:sp>
      </p:grpSp>
      <p:sp>
        <p:nvSpPr>
          <p:cNvPr id="15" name="テキスト ボックス 14">
            <a:extLst>
              <a:ext uri="{FF2B5EF4-FFF2-40B4-BE49-F238E27FC236}">
                <a16:creationId xmlns:a16="http://schemas.microsoft.com/office/drawing/2014/main" id="{89E4E50C-0337-44B0-8DB7-386CF7F61B94}"/>
              </a:ext>
            </a:extLst>
          </p:cNvPr>
          <p:cNvSpPr txBox="1"/>
          <p:nvPr/>
        </p:nvSpPr>
        <p:spPr>
          <a:xfrm>
            <a:off x="3161716" y="404664"/>
            <a:ext cx="3096344" cy="523220"/>
          </a:xfrm>
          <a:prstGeom prst="rect">
            <a:avLst/>
          </a:prstGeom>
          <a:noFill/>
        </p:spPr>
        <p:txBody>
          <a:bodyPr wrap="square" rtlCol="0">
            <a:spAutoFit/>
          </a:bodyPr>
          <a:lstStyle/>
          <a:p>
            <a:r>
              <a:rPr lang="ja-JP" altLang="en-US" sz="2800" u="sng" dirty="0">
                <a:solidFill>
                  <a:srgbClr val="4D4D4D"/>
                </a:solidFill>
              </a:rPr>
              <a:t>患畜プロフィール</a:t>
            </a:r>
            <a:endParaRPr lang="en-US" altLang="ja-JP" sz="2800" u="sng" dirty="0">
              <a:solidFill>
                <a:srgbClr val="4D4D4D"/>
              </a:solidFill>
            </a:endParaRPr>
          </a:p>
        </p:txBody>
      </p:sp>
      <p:sp>
        <p:nvSpPr>
          <p:cNvPr id="2" name="テキスト ボックス 1">
            <a:extLst>
              <a:ext uri="{FF2B5EF4-FFF2-40B4-BE49-F238E27FC236}">
                <a16:creationId xmlns:a16="http://schemas.microsoft.com/office/drawing/2014/main" id="{E20ABA49-BE88-4E98-846E-0F7B9E6830D3}"/>
              </a:ext>
            </a:extLst>
          </p:cNvPr>
          <p:cNvSpPr txBox="1"/>
          <p:nvPr/>
        </p:nvSpPr>
        <p:spPr>
          <a:xfrm>
            <a:off x="611560" y="1124744"/>
            <a:ext cx="7200800" cy="5632311"/>
          </a:xfrm>
          <a:prstGeom prst="rect">
            <a:avLst/>
          </a:prstGeom>
          <a:noFill/>
        </p:spPr>
        <p:txBody>
          <a:bodyPr wrap="square" rtlCol="0">
            <a:spAutoFit/>
          </a:bodyPr>
          <a:lstStyle/>
          <a:p>
            <a:r>
              <a:rPr kumimoji="1" lang="ja-JP" altLang="en-US" dirty="0"/>
              <a:t>〇症例</a:t>
            </a:r>
            <a:r>
              <a:rPr kumimoji="1" lang="en-US" altLang="ja-JP" dirty="0"/>
              <a:t>1</a:t>
            </a:r>
          </a:p>
          <a:p>
            <a:r>
              <a:rPr kumimoji="1" lang="ja-JP" altLang="en-US" dirty="0"/>
              <a:t>・種別：黒毛和種</a:t>
            </a:r>
            <a:r>
              <a:rPr kumimoji="1" lang="en-US" altLang="ja-JP" dirty="0"/>
              <a:t>(</a:t>
            </a:r>
            <a:r>
              <a:rPr kumimoji="1" lang="ja-JP" altLang="en-US" dirty="0"/>
              <a:t>美津照重</a:t>
            </a:r>
            <a:r>
              <a:rPr kumimoji="1" lang="en-US" altLang="ja-JP" dirty="0"/>
              <a:t>-</a:t>
            </a:r>
            <a:r>
              <a:rPr kumimoji="1" lang="ja-JP" altLang="en-US" dirty="0"/>
              <a:t>百合勝安</a:t>
            </a:r>
            <a:r>
              <a:rPr kumimoji="1" lang="en-US" altLang="ja-JP" dirty="0"/>
              <a:t>-</a:t>
            </a:r>
            <a:r>
              <a:rPr kumimoji="1" lang="ja-JP" altLang="en-US" dirty="0"/>
              <a:t>茂花国</a:t>
            </a:r>
            <a:r>
              <a:rPr kumimoji="1" lang="en-US" altLang="ja-JP" dirty="0"/>
              <a:t>)</a:t>
            </a:r>
          </a:p>
          <a:p>
            <a:r>
              <a:rPr lang="ja-JP" altLang="en-US" dirty="0"/>
              <a:t>・性別：雄</a:t>
            </a:r>
            <a:endParaRPr lang="en-US" altLang="ja-JP" dirty="0"/>
          </a:p>
          <a:p>
            <a:r>
              <a:rPr kumimoji="1" lang="ja-JP" altLang="en-US" dirty="0"/>
              <a:t>・生年月日：</a:t>
            </a:r>
            <a:r>
              <a:rPr kumimoji="1" lang="en-US" altLang="ja-JP" dirty="0"/>
              <a:t>2018</a:t>
            </a:r>
            <a:r>
              <a:rPr kumimoji="1" lang="ja-JP" altLang="en-US" dirty="0"/>
              <a:t>年</a:t>
            </a:r>
            <a:r>
              <a:rPr kumimoji="1" lang="en-US" altLang="ja-JP" dirty="0"/>
              <a:t>11</a:t>
            </a:r>
            <a:r>
              <a:rPr kumimoji="1" lang="ja-JP" altLang="en-US" dirty="0"/>
              <a:t>月</a:t>
            </a:r>
            <a:r>
              <a:rPr lang="en-US" altLang="ja-JP" dirty="0"/>
              <a:t>7</a:t>
            </a:r>
            <a:r>
              <a:rPr lang="ja-JP" altLang="en-US" dirty="0"/>
              <a:t>日</a:t>
            </a:r>
            <a:endParaRPr lang="en-US" altLang="ja-JP" dirty="0"/>
          </a:p>
          <a:p>
            <a:r>
              <a:rPr lang="ja-JP" altLang="en-US" dirty="0"/>
              <a:t>・稟告：疝痛症状、排便なし</a:t>
            </a:r>
            <a:endParaRPr lang="en-US" altLang="ja-JP" dirty="0"/>
          </a:p>
          <a:p>
            <a:r>
              <a:rPr lang="ja-JP" altLang="en-US" dirty="0"/>
              <a:t>・現症：</a:t>
            </a:r>
            <a:r>
              <a:rPr lang="en-US" altLang="ja-JP" dirty="0"/>
              <a:t>T38.8</a:t>
            </a:r>
            <a:r>
              <a:rPr lang="ja-JP" altLang="en-US" dirty="0"/>
              <a:t>、直腸内排便なし、疝痛</a:t>
            </a:r>
            <a:r>
              <a:rPr lang="en-US" altLang="ja-JP" dirty="0"/>
              <a:t>(</a:t>
            </a:r>
            <a:r>
              <a:rPr lang="ja-JP" altLang="en-US" dirty="0"/>
              <a:t>＋</a:t>
            </a:r>
            <a:r>
              <a:rPr lang="en-US" altLang="ja-JP" dirty="0"/>
              <a:t>)</a:t>
            </a:r>
          </a:p>
          <a:p>
            <a:r>
              <a:rPr lang="ja-JP" altLang="en-US" dirty="0"/>
              <a:t>・手術実施日：</a:t>
            </a:r>
            <a:r>
              <a:rPr lang="en-US" altLang="ja-JP" dirty="0"/>
              <a:t>2018</a:t>
            </a:r>
            <a:r>
              <a:rPr lang="ja-JP" altLang="en-US" dirty="0"/>
              <a:t>年</a:t>
            </a:r>
            <a:r>
              <a:rPr lang="en-US" altLang="ja-JP" dirty="0"/>
              <a:t>11</a:t>
            </a:r>
            <a:r>
              <a:rPr lang="ja-JP" altLang="en-US" dirty="0"/>
              <a:t>月</a:t>
            </a:r>
            <a:r>
              <a:rPr lang="en-US" altLang="ja-JP" dirty="0"/>
              <a:t>8</a:t>
            </a:r>
            <a:r>
              <a:rPr lang="ja-JP" altLang="en-US" dirty="0"/>
              <a:t>日</a:t>
            </a:r>
            <a:r>
              <a:rPr lang="en-US" altLang="ja-JP" dirty="0"/>
              <a:t>(2</a:t>
            </a:r>
            <a:r>
              <a:rPr lang="ja-JP" altLang="en-US" dirty="0"/>
              <a:t>日齢</a:t>
            </a:r>
            <a:r>
              <a:rPr lang="en-US" altLang="ja-JP" dirty="0"/>
              <a:t>)</a:t>
            </a:r>
          </a:p>
          <a:p>
            <a:r>
              <a:rPr lang="ja-JP" altLang="en-US" dirty="0"/>
              <a:t>・転帰：治癒</a:t>
            </a:r>
            <a:endParaRPr lang="en-US" altLang="ja-JP" dirty="0"/>
          </a:p>
          <a:p>
            <a:endParaRPr lang="en-US" altLang="ja-JP" dirty="0"/>
          </a:p>
          <a:p>
            <a:r>
              <a:rPr lang="ja-JP" altLang="en-US" dirty="0"/>
              <a:t>〇症例</a:t>
            </a:r>
            <a:r>
              <a:rPr lang="en-US" altLang="ja-JP" dirty="0"/>
              <a:t>2</a:t>
            </a:r>
          </a:p>
          <a:p>
            <a:r>
              <a:rPr lang="ja-JP" altLang="en-US" dirty="0"/>
              <a:t>・種別：交雑種</a:t>
            </a:r>
            <a:r>
              <a:rPr lang="en-US" altLang="ja-JP" dirty="0"/>
              <a:t>(</a:t>
            </a:r>
            <a:r>
              <a:rPr lang="ja-JP" altLang="en-US" dirty="0"/>
              <a:t>百合勝安</a:t>
            </a:r>
            <a:r>
              <a:rPr lang="en-US" altLang="ja-JP" dirty="0"/>
              <a:t>)</a:t>
            </a:r>
          </a:p>
          <a:p>
            <a:r>
              <a:rPr lang="ja-JP" altLang="en-US" dirty="0"/>
              <a:t>・性別：雄</a:t>
            </a:r>
            <a:endParaRPr lang="en-US" altLang="ja-JP" dirty="0"/>
          </a:p>
          <a:p>
            <a:r>
              <a:rPr lang="ja-JP" altLang="en-US" dirty="0"/>
              <a:t>・生年月日：</a:t>
            </a:r>
            <a:r>
              <a:rPr lang="en-US" altLang="ja-JP" dirty="0"/>
              <a:t>2020</a:t>
            </a:r>
            <a:r>
              <a:rPr lang="ja-JP" altLang="en-US" dirty="0"/>
              <a:t>年</a:t>
            </a:r>
            <a:r>
              <a:rPr lang="en-US" altLang="ja-JP" dirty="0"/>
              <a:t>11</a:t>
            </a:r>
            <a:r>
              <a:rPr lang="ja-JP" altLang="en-US" dirty="0"/>
              <a:t>月</a:t>
            </a:r>
            <a:r>
              <a:rPr lang="en-US" altLang="ja-JP" dirty="0"/>
              <a:t>7</a:t>
            </a:r>
            <a:r>
              <a:rPr lang="ja-JP" altLang="en-US" dirty="0"/>
              <a:t>日</a:t>
            </a:r>
            <a:endParaRPr lang="en-US" altLang="ja-JP" dirty="0"/>
          </a:p>
          <a:p>
            <a:r>
              <a:rPr lang="ja-JP" altLang="en-US" dirty="0"/>
              <a:t>・稟告：排便なし、哺乳</a:t>
            </a:r>
            <a:r>
              <a:rPr lang="en-US" altLang="ja-JP" dirty="0"/>
              <a:t>(</a:t>
            </a:r>
            <a:r>
              <a:rPr lang="ja-JP" altLang="en-US" dirty="0"/>
              <a:t>ー</a:t>
            </a:r>
            <a:r>
              <a:rPr lang="en-US" altLang="ja-JP" dirty="0"/>
              <a:t>)</a:t>
            </a:r>
          </a:p>
          <a:p>
            <a:r>
              <a:rPr lang="ja-JP" altLang="en-US" dirty="0"/>
              <a:t>・現症：</a:t>
            </a:r>
            <a:r>
              <a:rPr lang="en-US" altLang="ja-JP" dirty="0"/>
              <a:t>T38.8</a:t>
            </a:r>
            <a:r>
              <a:rPr lang="ja-JP" altLang="en-US" dirty="0"/>
              <a:t>、直腸内排便なし、沈鬱</a:t>
            </a:r>
            <a:r>
              <a:rPr lang="en-US" altLang="ja-JP" dirty="0"/>
              <a:t>(</a:t>
            </a:r>
            <a:r>
              <a:rPr lang="ja-JP" altLang="en-US" dirty="0"/>
              <a:t>＋</a:t>
            </a:r>
            <a:r>
              <a:rPr lang="en-US" altLang="ja-JP" dirty="0"/>
              <a:t>)</a:t>
            </a:r>
            <a:r>
              <a:rPr lang="ja-JP" altLang="en-US" dirty="0"/>
              <a:t>、疝痛</a:t>
            </a:r>
            <a:r>
              <a:rPr lang="en-US" altLang="ja-JP" dirty="0"/>
              <a:t>(</a:t>
            </a:r>
            <a:r>
              <a:rPr lang="ja-JP" altLang="en-US" dirty="0"/>
              <a:t>ー</a:t>
            </a:r>
            <a:r>
              <a:rPr lang="en-US" altLang="ja-JP" dirty="0"/>
              <a:t>)</a:t>
            </a:r>
          </a:p>
          <a:p>
            <a:r>
              <a:rPr lang="ja-JP" altLang="en-US" dirty="0"/>
              <a:t>・手術実施日：</a:t>
            </a:r>
            <a:r>
              <a:rPr lang="en-US" altLang="ja-JP" dirty="0"/>
              <a:t>2020</a:t>
            </a:r>
            <a:r>
              <a:rPr lang="ja-JP" altLang="en-US" dirty="0"/>
              <a:t>年</a:t>
            </a:r>
            <a:r>
              <a:rPr lang="en-US" altLang="ja-JP" dirty="0"/>
              <a:t>11</a:t>
            </a:r>
            <a:r>
              <a:rPr lang="ja-JP" altLang="en-US" dirty="0"/>
              <a:t>月</a:t>
            </a:r>
            <a:r>
              <a:rPr lang="en-US" altLang="ja-JP" dirty="0"/>
              <a:t>11</a:t>
            </a:r>
            <a:r>
              <a:rPr lang="ja-JP" altLang="en-US" dirty="0"/>
              <a:t>日</a:t>
            </a:r>
            <a:r>
              <a:rPr lang="en-US" altLang="ja-JP" dirty="0"/>
              <a:t>(5</a:t>
            </a:r>
            <a:r>
              <a:rPr lang="ja-JP" altLang="en-US" dirty="0"/>
              <a:t>日齢</a:t>
            </a:r>
            <a:r>
              <a:rPr lang="en-US" altLang="ja-JP" dirty="0"/>
              <a:t>)</a:t>
            </a:r>
          </a:p>
          <a:p>
            <a:r>
              <a:rPr lang="ja-JP" altLang="en-US" dirty="0"/>
              <a:t>・転帰：死亡</a:t>
            </a:r>
            <a:r>
              <a:rPr lang="en-US" altLang="ja-JP" dirty="0"/>
              <a:t>(2020</a:t>
            </a:r>
            <a:r>
              <a:rPr lang="ja-JP" altLang="en-US" dirty="0"/>
              <a:t>年</a:t>
            </a:r>
            <a:r>
              <a:rPr lang="en-US" altLang="ja-JP" dirty="0"/>
              <a:t>11</a:t>
            </a:r>
            <a:r>
              <a:rPr lang="ja-JP" altLang="en-US" dirty="0"/>
              <a:t>月</a:t>
            </a:r>
            <a:r>
              <a:rPr lang="en-US" altLang="ja-JP" dirty="0"/>
              <a:t>25</a:t>
            </a:r>
            <a:r>
              <a:rPr lang="ja-JP" altLang="en-US" dirty="0"/>
              <a:t>日</a:t>
            </a:r>
            <a:r>
              <a:rPr lang="en-US" altLang="ja-JP" dirty="0"/>
              <a:t>)</a:t>
            </a:r>
          </a:p>
          <a:p>
            <a:endParaRPr lang="en-US" altLang="ja-JP" dirty="0"/>
          </a:p>
          <a:p>
            <a:endParaRPr lang="en-US" altLang="ja-JP" dirty="0"/>
          </a:p>
          <a:p>
            <a:endParaRPr kumimoji="1" lang="ja-JP" altLang="en-US" dirty="0"/>
          </a:p>
        </p:txBody>
      </p:sp>
      <p:pic>
        <p:nvPicPr>
          <p:cNvPr id="4" name="図 3">
            <a:extLst>
              <a:ext uri="{FF2B5EF4-FFF2-40B4-BE49-F238E27FC236}">
                <a16:creationId xmlns:a16="http://schemas.microsoft.com/office/drawing/2014/main" id="{4A528557-8AB2-4EFB-A957-116546B284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3959889"/>
            <a:ext cx="3277744" cy="2458308"/>
          </a:xfrm>
          <a:prstGeom prst="rect">
            <a:avLst/>
          </a:prstGeom>
        </p:spPr>
      </p:pic>
      <p:pic>
        <p:nvPicPr>
          <p:cNvPr id="6" name="図 5">
            <a:extLst>
              <a:ext uri="{FF2B5EF4-FFF2-40B4-BE49-F238E27FC236}">
                <a16:creationId xmlns:a16="http://schemas.microsoft.com/office/drawing/2014/main" id="{12DD682E-DB35-4ADB-93C1-E10787C859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4128" y="1104276"/>
            <a:ext cx="3277744" cy="2618910"/>
          </a:xfrm>
          <a:prstGeom prst="rect">
            <a:avLst/>
          </a:prstGeom>
        </p:spPr>
      </p:pic>
      <p:sp>
        <p:nvSpPr>
          <p:cNvPr id="7" name="四角形: 角を丸くする 6">
            <a:extLst>
              <a:ext uri="{FF2B5EF4-FFF2-40B4-BE49-F238E27FC236}">
                <a16:creationId xmlns:a16="http://schemas.microsoft.com/office/drawing/2014/main" id="{E38A9615-1852-4605-9130-226D0D5C7850}"/>
              </a:ext>
            </a:extLst>
          </p:cNvPr>
          <p:cNvSpPr/>
          <p:nvPr/>
        </p:nvSpPr>
        <p:spPr bwMode="auto">
          <a:xfrm>
            <a:off x="1641511" y="6032629"/>
            <a:ext cx="2592288" cy="396909"/>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症例２を参考に報告する</a:t>
            </a:r>
          </a:p>
        </p:txBody>
      </p:sp>
      <p:pic>
        <p:nvPicPr>
          <p:cNvPr id="8" name="オーディオ 7">
            <a:hlinkClick r:id="" action="ppaction://media"/>
            <a:extLst>
              <a:ext uri="{FF2B5EF4-FFF2-40B4-BE49-F238E27FC236}">
                <a16:creationId xmlns:a16="http://schemas.microsoft.com/office/drawing/2014/main" id="{BAB31C13-8577-44EA-A616-A69A62CC6F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6255089"/>
      </p:ext>
    </p:extLst>
  </p:cSld>
  <p:clrMapOvr>
    <a:masterClrMapping/>
  </p:clrMapOvr>
  <mc:AlternateContent xmlns:mc="http://schemas.openxmlformats.org/markup-compatibility/2006">
    <mc:Choice xmlns:p14="http://schemas.microsoft.com/office/powerpoint/2010/main" Requires="p14">
      <p:transition spd="slow" p14:dur="2000" advTm="25520"/>
    </mc:Choice>
    <mc:Fallback>
      <p:transition spd="slow" advTm="2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グループ化 5"/>
          <p:cNvGrpSpPr>
            <a:grpSpLocks/>
          </p:cNvGrpSpPr>
          <p:nvPr/>
        </p:nvGrpSpPr>
        <p:grpSpPr bwMode="auto">
          <a:xfrm>
            <a:off x="6223000" y="5777557"/>
            <a:ext cx="2921000" cy="842962"/>
            <a:chOff x="6188773" y="5970703"/>
            <a:chExt cx="2919731" cy="842847"/>
          </a:xfrm>
        </p:grpSpPr>
        <p:pic>
          <p:nvPicPr>
            <p:cNvPr id="51"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株</a:t>
              </a:r>
              <a:r>
                <a:rPr lang="en-US" altLang="ja-JP" sz="1800" i="1">
                  <a:latin typeface="Arial" panose="020B0604020202020204" pitchFamily="34" charset="0"/>
                  <a:ea typeface="MS UI Gothic" panose="020B0600070205080204" pitchFamily="50" charset="-128"/>
                </a:rPr>
                <a:t>)</a:t>
              </a:r>
              <a:r>
                <a:rPr lang="ja-JP" altLang="en-US" sz="1800" i="1">
                  <a:latin typeface="Arial" panose="020B0604020202020204" pitchFamily="34" charset="0"/>
                  <a:ea typeface="MS UI Gothic" panose="020B0600070205080204" pitchFamily="50" charset="-128"/>
                </a:rPr>
                <a:t>益田大動物診療所</a:t>
              </a:r>
            </a:p>
          </p:txBody>
        </p:sp>
      </p:grpSp>
      <p:sp>
        <p:nvSpPr>
          <p:cNvPr id="5" name="テキスト ボックス 4">
            <a:extLst>
              <a:ext uri="{FF2B5EF4-FFF2-40B4-BE49-F238E27FC236}">
                <a16:creationId xmlns:a16="http://schemas.microsoft.com/office/drawing/2014/main" id="{5B56B074-F371-4E49-A309-FC271010A60C}"/>
              </a:ext>
            </a:extLst>
          </p:cNvPr>
          <p:cNvSpPr txBox="1"/>
          <p:nvPr/>
        </p:nvSpPr>
        <p:spPr>
          <a:xfrm>
            <a:off x="3419872" y="313492"/>
            <a:ext cx="3096344" cy="523220"/>
          </a:xfrm>
          <a:prstGeom prst="rect">
            <a:avLst/>
          </a:prstGeom>
          <a:noFill/>
        </p:spPr>
        <p:txBody>
          <a:bodyPr wrap="square" rtlCol="0">
            <a:spAutoFit/>
          </a:bodyPr>
          <a:lstStyle/>
          <a:p>
            <a:r>
              <a:rPr lang="ja-JP" altLang="en-US" sz="2800" u="sng" dirty="0">
                <a:solidFill>
                  <a:srgbClr val="4D4D4D"/>
                </a:solidFill>
              </a:rPr>
              <a:t>超音波検査所見</a:t>
            </a:r>
            <a:endParaRPr lang="en-US" altLang="ja-JP" sz="2800" u="sng" dirty="0">
              <a:solidFill>
                <a:srgbClr val="4D4D4D"/>
              </a:solidFill>
            </a:endParaRPr>
          </a:p>
        </p:txBody>
      </p:sp>
      <p:pic>
        <p:nvPicPr>
          <p:cNvPr id="3" name="図 2">
            <a:extLst>
              <a:ext uri="{FF2B5EF4-FFF2-40B4-BE49-F238E27FC236}">
                <a16:creationId xmlns:a16="http://schemas.microsoft.com/office/drawing/2014/main" id="{38101746-50BC-4135-80DF-946B4D59A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187545"/>
            <a:ext cx="3648405" cy="2736304"/>
          </a:xfrm>
          <a:prstGeom prst="rect">
            <a:avLst/>
          </a:prstGeom>
        </p:spPr>
      </p:pic>
      <p:pic>
        <p:nvPicPr>
          <p:cNvPr id="6" name="図 5">
            <a:extLst>
              <a:ext uri="{FF2B5EF4-FFF2-40B4-BE49-F238E27FC236}">
                <a16:creationId xmlns:a16="http://schemas.microsoft.com/office/drawing/2014/main" id="{F7A9F37F-494E-4183-9005-2980EAB40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4843" y="1169045"/>
            <a:ext cx="3937637" cy="2736304"/>
          </a:xfrm>
          <a:prstGeom prst="rect">
            <a:avLst/>
          </a:prstGeom>
        </p:spPr>
      </p:pic>
      <p:sp>
        <p:nvSpPr>
          <p:cNvPr id="7" name="テキスト ボックス 6">
            <a:extLst>
              <a:ext uri="{FF2B5EF4-FFF2-40B4-BE49-F238E27FC236}">
                <a16:creationId xmlns:a16="http://schemas.microsoft.com/office/drawing/2014/main" id="{56D059E3-2DBF-4E43-AA0C-4461DBCA67E1}"/>
              </a:ext>
            </a:extLst>
          </p:cNvPr>
          <p:cNvSpPr txBox="1"/>
          <p:nvPr/>
        </p:nvSpPr>
        <p:spPr>
          <a:xfrm>
            <a:off x="2987824" y="786288"/>
            <a:ext cx="3648405" cy="369332"/>
          </a:xfrm>
          <a:prstGeom prst="rect">
            <a:avLst/>
          </a:prstGeom>
          <a:noFill/>
        </p:spPr>
        <p:txBody>
          <a:bodyPr wrap="square" rtlCol="0">
            <a:spAutoFit/>
          </a:bodyPr>
          <a:lstStyle/>
          <a:p>
            <a:r>
              <a:rPr kumimoji="1" lang="ja-JP" altLang="en-US" dirty="0"/>
              <a:t>立位にて右側ケン部周囲より描写</a:t>
            </a:r>
            <a:endParaRPr kumimoji="1" lang="en-US" altLang="ja-JP" dirty="0"/>
          </a:p>
        </p:txBody>
      </p:sp>
      <p:sp>
        <p:nvSpPr>
          <p:cNvPr id="8" name="四角形: 角を丸くする 7">
            <a:extLst>
              <a:ext uri="{FF2B5EF4-FFF2-40B4-BE49-F238E27FC236}">
                <a16:creationId xmlns:a16="http://schemas.microsoft.com/office/drawing/2014/main" id="{11A7CD31-5DE1-43EF-BF35-85FC8BE0B257}"/>
              </a:ext>
            </a:extLst>
          </p:cNvPr>
          <p:cNvSpPr/>
          <p:nvPr/>
        </p:nvSpPr>
        <p:spPr bwMode="auto">
          <a:xfrm>
            <a:off x="494396" y="4811767"/>
            <a:ext cx="3648405" cy="936104"/>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A.</a:t>
            </a:r>
            <a:r>
              <a:rPr kumimoji="1" lang="ja-JP" altLang="en-US" sz="1800" b="0" i="0" u="none" strike="noStrike" cap="none" normalizeH="0" baseline="0" dirty="0">
                <a:ln>
                  <a:noFill/>
                </a:ln>
                <a:solidFill>
                  <a:schemeClr val="tx1"/>
                </a:solidFill>
                <a:effectLst/>
                <a:latin typeface="Arial" charset="0"/>
                <a:ea typeface="ＭＳ Ｐゴシック" charset="-128"/>
              </a:rPr>
              <a:t>空回腸は特に所見なし</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B.</a:t>
            </a:r>
            <a:r>
              <a:rPr lang="ja-JP" altLang="en-US" dirty="0">
                <a:solidFill>
                  <a:schemeClr val="tx1"/>
                </a:solidFill>
                <a:latin typeface="Arial" charset="0"/>
                <a:ea typeface="ＭＳ Ｐゴシック" charset="-128"/>
              </a:rPr>
              <a:t>結腸にて内容物で膨満した箇所</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C.</a:t>
            </a:r>
            <a:r>
              <a:rPr kumimoji="1" lang="ja-JP" altLang="en-US" sz="1800" b="0" i="0" u="none" strike="noStrike" cap="none" normalizeH="0" baseline="0" dirty="0">
                <a:ln>
                  <a:noFill/>
                </a:ln>
                <a:solidFill>
                  <a:schemeClr val="tx1"/>
                </a:solidFill>
                <a:effectLst/>
                <a:latin typeface="Arial" charset="0"/>
                <a:ea typeface="ＭＳ Ｐゴシック" charset="-128"/>
              </a:rPr>
              <a:t>結腸周囲の高エコー像</a:t>
            </a:r>
          </a:p>
        </p:txBody>
      </p:sp>
      <p:pic>
        <p:nvPicPr>
          <p:cNvPr id="12" name="図 11">
            <a:extLst>
              <a:ext uri="{FF2B5EF4-FFF2-40B4-BE49-F238E27FC236}">
                <a16:creationId xmlns:a16="http://schemas.microsoft.com/office/drawing/2014/main" id="{1269C5B7-36D5-4DCB-A5C3-A889C21AE9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8044" y="3969199"/>
            <a:ext cx="3924436" cy="2587470"/>
          </a:xfrm>
          <a:prstGeom prst="rect">
            <a:avLst/>
          </a:prstGeom>
        </p:spPr>
      </p:pic>
      <p:sp>
        <p:nvSpPr>
          <p:cNvPr id="13" name="テキスト ボックス 12">
            <a:extLst>
              <a:ext uri="{FF2B5EF4-FFF2-40B4-BE49-F238E27FC236}">
                <a16:creationId xmlns:a16="http://schemas.microsoft.com/office/drawing/2014/main" id="{F134FD94-09EE-486C-9160-DA356C33E34E}"/>
              </a:ext>
            </a:extLst>
          </p:cNvPr>
          <p:cNvSpPr txBox="1"/>
          <p:nvPr/>
        </p:nvSpPr>
        <p:spPr>
          <a:xfrm>
            <a:off x="827584" y="1412776"/>
            <a:ext cx="670135" cy="369332"/>
          </a:xfrm>
          <a:prstGeom prst="rect">
            <a:avLst/>
          </a:prstGeom>
          <a:noFill/>
        </p:spPr>
        <p:txBody>
          <a:bodyPr wrap="square" rtlCol="0">
            <a:spAutoFit/>
          </a:bodyPr>
          <a:lstStyle/>
          <a:p>
            <a:r>
              <a:rPr lang="en-US" altLang="ja-JP" dirty="0">
                <a:solidFill>
                  <a:schemeClr val="accent3"/>
                </a:solidFill>
              </a:rPr>
              <a:t>A</a:t>
            </a:r>
            <a:endParaRPr kumimoji="1" lang="ja-JP" altLang="en-US" dirty="0">
              <a:solidFill>
                <a:schemeClr val="accent3"/>
              </a:solidFill>
            </a:endParaRPr>
          </a:p>
        </p:txBody>
      </p:sp>
      <p:sp>
        <p:nvSpPr>
          <p:cNvPr id="17" name="テキスト ボックス 16">
            <a:extLst>
              <a:ext uri="{FF2B5EF4-FFF2-40B4-BE49-F238E27FC236}">
                <a16:creationId xmlns:a16="http://schemas.microsoft.com/office/drawing/2014/main" id="{B7A26428-B7A7-4C01-9235-DD35D17B04C3}"/>
              </a:ext>
            </a:extLst>
          </p:cNvPr>
          <p:cNvSpPr txBox="1"/>
          <p:nvPr/>
        </p:nvSpPr>
        <p:spPr>
          <a:xfrm>
            <a:off x="5149683" y="1341433"/>
            <a:ext cx="670135" cy="369332"/>
          </a:xfrm>
          <a:prstGeom prst="rect">
            <a:avLst/>
          </a:prstGeom>
          <a:noFill/>
        </p:spPr>
        <p:txBody>
          <a:bodyPr wrap="square" rtlCol="0">
            <a:spAutoFit/>
          </a:bodyPr>
          <a:lstStyle/>
          <a:p>
            <a:r>
              <a:rPr kumimoji="1" lang="en-US" altLang="ja-JP" dirty="0">
                <a:solidFill>
                  <a:schemeClr val="accent3"/>
                </a:solidFill>
              </a:rPr>
              <a:t>B</a:t>
            </a:r>
            <a:endParaRPr kumimoji="1" lang="ja-JP" altLang="en-US" dirty="0">
              <a:solidFill>
                <a:schemeClr val="accent3"/>
              </a:solidFill>
            </a:endParaRPr>
          </a:p>
        </p:txBody>
      </p:sp>
      <p:sp>
        <p:nvSpPr>
          <p:cNvPr id="18" name="テキスト ボックス 17">
            <a:extLst>
              <a:ext uri="{FF2B5EF4-FFF2-40B4-BE49-F238E27FC236}">
                <a16:creationId xmlns:a16="http://schemas.microsoft.com/office/drawing/2014/main" id="{CD0F6C3A-EDF9-49A2-B91E-794B9A9A25AB}"/>
              </a:ext>
            </a:extLst>
          </p:cNvPr>
          <p:cNvSpPr txBox="1"/>
          <p:nvPr/>
        </p:nvSpPr>
        <p:spPr>
          <a:xfrm>
            <a:off x="5160983" y="4149080"/>
            <a:ext cx="670135" cy="369332"/>
          </a:xfrm>
          <a:prstGeom prst="rect">
            <a:avLst/>
          </a:prstGeom>
          <a:noFill/>
        </p:spPr>
        <p:txBody>
          <a:bodyPr wrap="square" rtlCol="0">
            <a:spAutoFit/>
          </a:bodyPr>
          <a:lstStyle/>
          <a:p>
            <a:r>
              <a:rPr kumimoji="1" lang="en-US" altLang="ja-JP" dirty="0">
                <a:solidFill>
                  <a:schemeClr val="accent3"/>
                </a:solidFill>
              </a:rPr>
              <a:t>C</a:t>
            </a:r>
            <a:endParaRPr kumimoji="1" lang="ja-JP" altLang="en-US" dirty="0">
              <a:solidFill>
                <a:schemeClr val="accent3"/>
              </a:solidFill>
            </a:endParaRPr>
          </a:p>
        </p:txBody>
      </p:sp>
      <p:pic>
        <p:nvPicPr>
          <p:cNvPr id="9" name="オーディオ 8">
            <a:hlinkClick r:id="" action="ppaction://media"/>
            <a:extLst>
              <a:ext uri="{FF2B5EF4-FFF2-40B4-BE49-F238E27FC236}">
                <a16:creationId xmlns:a16="http://schemas.microsoft.com/office/drawing/2014/main" id="{925B99D5-EAED-4FB8-AB56-43AD146BA77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73817108"/>
      </p:ext>
    </p:extLst>
  </p:cSld>
  <p:clrMapOvr>
    <a:masterClrMapping/>
  </p:clrMapOvr>
  <mc:AlternateContent xmlns:mc="http://schemas.openxmlformats.org/markup-compatibility/2006">
    <mc:Choice xmlns:p14="http://schemas.microsoft.com/office/powerpoint/2010/main" Requires="p14">
      <p:transition spd="slow" p14:dur="2000" advTm="23202"/>
    </mc:Choice>
    <mc:Fallback>
      <p:transition spd="slow" advTm="23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0056" x="6275388" y="5489575"/>
          <p14:tracePt t="10064" x="6219825" y="5508625"/>
          <p14:tracePt t="10077" x="6169025" y="5518150"/>
          <p14:tracePt t="10093" x="6015038" y="5521325"/>
          <p14:tracePt t="10110" x="5881688" y="5494338"/>
          <p14:tracePt t="10127" x="5749925" y="5467350"/>
          <p14:tracePt t="10143" x="5586413" y="5375275"/>
          <p14:tracePt t="10177" x="5399088" y="5207000"/>
          <p14:tracePt t="10210" x="5207000" y="4938713"/>
          <p14:tracePt t="10243" x="5060950" y="4746625"/>
          <p14:tracePt t="10260" x="5011738" y="4668838"/>
          <p14:tracePt t="10277" x="5002213" y="4605338"/>
          <p14:tracePt t="10294" x="5016500" y="4491038"/>
          <p14:tracePt t="10310" x="5116513" y="4235450"/>
          <p14:tracePt t="10327" x="5157788" y="4135438"/>
          <p14:tracePt t="10343" x="5184775" y="4054475"/>
          <p14:tracePt t="10360" x="5216525" y="3984625"/>
          <p14:tracePt t="10377" x="5216525" y="3976688"/>
          <p14:tracePt t="10583" x="5043488" y="3916363"/>
          <p14:tracePt t="10589" x="4619625" y="3848100"/>
          <p14:tracePt t="10597" x="4322763" y="3770313"/>
          <p14:tracePt t="10610" x="3871913" y="3675063"/>
          <p14:tracePt t="10627" x="2827338" y="3309938"/>
          <p14:tracePt t="10644" x="2389188" y="3051175"/>
          <p14:tracePt t="10660" x="2238375" y="2949575"/>
          <p14:tracePt t="10677" x="1960563" y="2662238"/>
          <p14:tracePt t="10693" x="1841500" y="2508250"/>
          <p14:tracePt t="10710" x="1760538" y="2352675"/>
          <p14:tracePt t="10727" x="1728788" y="2220913"/>
          <p14:tracePt t="10743" x="1741488" y="2143125"/>
          <p14:tracePt t="10760" x="1770063" y="2111375"/>
          <p14:tracePt t="10777" x="1924050" y="2047875"/>
          <p14:tracePt t="10793" x="2101850" y="2047875"/>
          <p14:tracePt t="10810" x="2266950" y="2089150"/>
          <p14:tracePt t="10827" x="2444750" y="2138363"/>
          <p14:tracePt t="10843" x="2732088" y="2220913"/>
          <p14:tracePt t="10860" x="2800350" y="2252663"/>
          <p14:tracePt t="10877" x="2954338" y="2398713"/>
          <p14:tracePt t="10893" x="3005138" y="2508250"/>
          <p14:tracePt t="10910" x="3014663" y="2603500"/>
          <p14:tracePt t="10927" x="2978150" y="2708275"/>
          <p14:tracePt t="10943" x="2878138" y="2844800"/>
          <p14:tracePt t="10960" x="2695575" y="2968625"/>
          <p14:tracePt t="10977" x="2571750" y="3022600"/>
          <p14:tracePt t="10993" x="2408238" y="3036888"/>
          <p14:tracePt t="11010" x="2320925" y="3005138"/>
          <p14:tracePt t="11027" x="2274888" y="2959100"/>
          <p14:tracePt t="11043" x="2216150" y="2803525"/>
          <p14:tracePt t="11060" x="2216150" y="2722563"/>
          <p14:tracePt t="11077" x="2216150" y="2681288"/>
          <p14:tracePt t="11093" x="2216150" y="2662238"/>
          <p14:tracePt t="11110" x="2220913" y="2654300"/>
          <p14:tracePt t="11127" x="2270125" y="2640013"/>
          <p14:tracePt t="11143" x="2379663" y="2635250"/>
          <p14:tracePt t="11160" x="2517775" y="2667000"/>
          <p14:tracePt t="11177" x="2640013" y="2717800"/>
          <p14:tracePt t="11194" x="2708275" y="2781300"/>
          <p14:tracePt t="11210" x="2781300" y="2900363"/>
          <p14:tracePt t="11227" x="2795588" y="2978150"/>
          <p14:tracePt t="11243" x="2805113" y="3046413"/>
          <p14:tracePt t="11260" x="2781300" y="3146425"/>
          <p14:tracePt t="11277" x="2717800" y="3219450"/>
          <p14:tracePt t="11293" x="2590800" y="3302000"/>
          <p14:tracePt t="11310" x="2366963" y="3324225"/>
          <p14:tracePt t="11327" x="2216150" y="3268663"/>
          <p14:tracePt t="11343" x="2092325" y="3178175"/>
          <p14:tracePt t="11360" x="1943100" y="2973388"/>
          <p14:tracePt t="11377" x="1906588" y="2876550"/>
          <p14:tracePt t="11393" x="1892300" y="2776538"/>
          <p14:tracePt t="11410" x="1901825" y="2703513"/>
          <p14:tracePt t="11427" x="1911350" y="2686050"/>
          <p14:tracePt t="11443" x="1943100" y="2662238"/>
          <p14:tracePt t="11460" x="2019300" y="2635250"/>
          <p14:tracePt t="11461" x="2047875" y="2630488"/>
          <p14:tracePt t="11477" x="2101850" y="2625725"/>
          <p14:tracePt t="11493" x="2211388" y="2625725"/>
          <p14:tracePt t="11510" x="2289175" y="2640013"/>
          <p14:tracePt t="11527" x="2379663" y="2671763"/>
          <p14:tracePt t="11543" x="2444750" y="2690813"/>
          <p14:tracePt t="11560" x="2503488" y="2727325"/>
          <p14:tracePt t="11577" x="2544763" y="2786063"/>
          <p14:tracePt t="11593" x="2562225" y="2836863"/>
          <p14:tracePt t="11610" x="2562225" y="2876550"/>
          <p14:tracePt t="11627" x="2525713" y="2946400"/>
          <p14:tracePt t="11643" x="2481263" y="2995613"/>
          <p14:tracePt t="11660" x="2420938" y="3032125"/>
          <p14:tracePt t="11677" x="2284413" y="3046413"/>
          <p14:tracePt t="11693" x="2174875" y="3017838"/>
          <p14:tracePt t="11710" x="2116138" y="2968625"/>
          <p14:tracePt t="11727" x="2001838" y="2836863"/>
          <p14:tracePt t="11743" x="1955800" y="2717800"/>
          <p14:tracePt t="11760" x="1933575" y="2649538"/>
          <p14:tracePt t="11777" x="1933575" y="2598738"/>
          <p14:tracePt t="11793" x="1933575" y="2576513"/>
          <p14:tracePt t="11810" x="1933575" y="2571750"/>
          <p14:tracePt t="11827" x="1947863" y="2566988"/>
          <p14:tracePt t="11843" x="1992313" y="2540000"/>
          <p14:tracePt t="11860" x="2047875" y="2525713"/>
          <p14:tracePt t="11877" x="2170113" y="2517775"/>
          <p14:tracePt t="11893" x="2274888" y="2517775"/>
          <p14:tracePt t="11910" x="2325688" y="2525713"/>
          <p14:tracePt t="11927" x="2357438" y="2535238"/>
          <p14:tracePt t="11943" x="2371725" y="2544763"/>
          <p14:tracePt t="11960" x="2371725" y="2549525"/>
          <p14:tracePt t="12051" x="2371725" y="2554288"/>
          <p14:tracePt t="13109" x="2462213" y="2549525"/>
          <p14:tracePt t="13116" x="2525713" y="2549525"/>
          <p14:tracePt t="13124" x="2576513" y="2544763"/>
          <p14:tracePt t="13138" x="2630488" y="2535238"/>
          <p14:tracePt t="13155" x="2717800" y="2513013"/>
          <p14:tracePt t="13172" x="2849563" y="2484438"/>
          <p14:tracePt t="13188" x="3027363" y="2435225"/>
          <p14:tracePt t="13205" x="3224213" y="2411413"/>
          <p14:tracePt t="13238" x="3597275" y="2444750"/>
          <p14:tracePt t="13272" x="4003675" y="2489200"/>
          <p14:tracePt t="13305" x="4391025" y="2484438"/>
          <p14:tracePt t="13322" x="4495800" y="2493963"/>
          <p14:tracePt t="13338" x="4605338" y="2503488"/>
          <p14:tracePt t="13355" x="4814888" y="2540000"/>
          <p14:tracePt t="13372" x="4965700" y="2562225"/>
          <p14:tracePt t="13388" x="5080000" y="2571750"/>
          <p14:tracePt t="13405" x="5211763" y="2598738"/>
          <p14:tracePt t="13422" x="5308600" y="2617788"/>
          <p14:tracePt t="13438" x="5376863" y="2644775"/>
          <p14:tracePt t="13455" x="5503863" y="2732088"/>
          <p14:tracePt t="13472" x="5595938" y="2840038"/>
          <p14:tracePt t="13488" x="5667375" y="2949575"/>
          <p14:tracePt t="13505" x="5773738" y="3087688"/>
          <p14:tracePt t="13522" x="5845175" y="3173413"/>
          <p14:tracePt t="13538" x="5891213" y="3214688"/>
          <p14:tracePt t="13555" x="5922963" y="3241675"/>
          <p14:tracePt t="13572" x="5937250" y="3260725"/>
          <p14:tracePt t="13836" x="5946775" y="3255963"/>
          <p14:tracePt t="13843" x="5951538" y="3241675"/>
          <p14:tracePt t="13850" x="5973763" y="3219450"/>
          <p14:tracePt t="13866" x="6056313" y="3141663"/>
          <p14:tracePt t="13883" x="6151563" y="3054350"/>
          <p14:tracePt t="13900" x="6188075" y="3014663"/>
          <p14:tracePt t="13916" x="6288088" y="2946400"/>
          <p14:tracePt t="13933" x="6324600" y="2927350"/>
          <p14:tracePt t="13950" x="6356350" y="2913063"/>
          <p14:tracePt t="13966" x="6392863" y="2909888"/>
          <p14:tracePt t="13983" x="6424613" y="2909888"/>
          <p14:tracePt t="14000" x="6480175" y="2917825"/>
          <p14:tracePt t="14016" x="6557963" y="2949575"/>
          <p14:tracePt t="14033" x="6602413" y="2963863"/>
          <p14:tracePt t="14050" x="6626225" y="2973388"/>
          <p14:tracePt t="14066" x="6643688" y="2990850"/>
          <p14:tracePt t="14083" x="6648450" y="3005138"/>
          <p14:tracePt t="14116" x="6648450" y="3014663"/>
          <p14:tracePt t="14133" x="6634163" y="3017838"/>
          <p14:tracePt t="14150" x="6543675" y="3022600"/>
          <p14:tracePt t="14166" x="6461125" y="2995613"/>
          <p14:tracePt t="14183" x="6380163" y="2932113"/>
          <p14:tracePt t="14200" x="6329363" y="2849563"/>
          <p14:tracePt t="14216" x="6307138" y="2781300"/>
          <p14:tracePt t="14233" x="6302375" y="2722563"/>
          <p14:tracePt t="14250" x="6302375" y="2698750"/>
          <p14:tracePt t="14266" x="6315075" y="2686050"/>
          <p14:tracePt t="14283" x="6343650" y="2659063"/>
          <p14:tracePt t="14300" x="6375400" y="2635250"/>
          <p14:tracePt t="14316" x="6434138" y="2622550"/>
          <p14:tracePt t="14333" x="6538913" y="2613025"/>
          <p14:tracePt t="14350" x="6589713" y="2617788"/>
          <p14:tracePt t="14367" x="6621463" y="2625725"/>
          <p14:tracePt t="14383" x="6675438" y="2644775"/>
          <p14:tracePt t="14400" x="6684963" y="2659063"/>
          <p14:tracePt t="14416" x="6689725" y="2659063"/>
          <p14:tracePt t="14433" x="6689725" y="2667000"/>
          <p14:tracePt t="15110" x="6680200" y="2644775"/>
          <p14:tracePt t="15118" x="6657975" y="2613025"/>
          <p14:tracePt t="15125" x="6634163" y="2586038"/>
          <p14:tracePt t="15133" x="6621463" y="2566988"/>
          <p14:tracePt t="15149" x="6589713" y="2508250"/>
          <p14:tracePt t="15166" x="6575425" y="2476500"/>
          <p14:tracePt t="15183" x="6565900" y="2420938"/>
          <p14:tracePt t="15199" x="6565900" y="2393950"/>
          <p14:tracePt t="15233" x="6594475" y="2306638"/>
          <p14:tracePt t="15266" x="6621463" y="2274888"/>
          <p14:tracePt t="15299" x="6684963" y="2247900"/>
          <p14:tracePt t="15316" x="6743700" y="2243138"/>
          <p14:tracePt t="15333" x="6821488" y="2243138"/>
          <p14:tracePt t="15349" x="6853238" y="2252663"/>
          <p14:tracePt t="15366" x="6881813" y="2266950"/>
          <p14:tracePt t="15383" x="6913563" y="2289175"/>
          <p14:tracePt t="15399" x="6954838" y="2325688"/>
          <p14:tracePt t="15416" x="6972300" y="2357438"/>
          <p14:tracePt t="15433" x="6977063" y="2379663"/>
          <p14:tracePt t="15449" x="6981825" y="2416175"/>
          <p14:tracePt t="15466" x="6981825" y="2435225"/>
          <p14:tracePt t="15483" x="6967538" y="2452688"/>
          <p14:tracePt t="15499" x="6945313" y="2481263"/>
          <p14:tracePt t="15516" x="6931025" y="2498725"/>
          <p14:tracePt t="15533" x="6913563" y="2513013"/>
          <p14:tracePt t="15549" x="6881813" y="2530475"/>
          <p14:tracePt t="15566" x="6821488" y="2530475"/>
          <p14:tracePt t="15583" x="6743700" y="2520950"/>
          <p14:tracePt t="15600" x="6662738" y="2489200"/>
          <p14:tracePt t="15616" x="6638925" y="2466975"/>
          <p14:tracePt t="15633" x="6602413" y="2430463"/>
          <p14:tracePt t="15649" x="6570663" y="2347913"/>
          <p14:tracePt t="15666" x="6561138" y="2216150"/>
          <p14:tracePt t="15683" x="6561138" y="2165350"/>
          <p14:tracePt t="15699" x="6565900" y="2116138"/>
          <p14:tracePt t="15716" x="6580188" y="2074863"/>
          <p14:tracePt t="15733" x="6597650" y="2043113"/>
          <p14:tracePt t="15749" x="6616700" y="2016125"/>
          <p14:tracePt t="15766" x="6657975" y="1982788"/>
          <p14:tracePt t="15783" x="6716713" y="1960563"/>
          <p14:tracePt t="15799" x="6775450" y="1946275"/>
          <p14:tracePt t="15816" x="6840538" y="1943100"/>
          <p14:tracePt t="15833" x="6884988" y="1943100"/>
          <p14:tracePt t="15849" x="6926263" y="1943100"/>
          <p14:tracePt t="15866" x="6967538" y="1960563"/>
          <p14:tracePt t="15883" x="6972300" y="1970088"/>
          <p14:tracePt t="15916" x="6967538" y="1979613"/>
          <p14:tracePt t="15933" x="6954838" y="1979613"/>
          <p14:tracePt t="15949" x="6940550" y="1970088"/>
          <p14:tracePt t="15966" x="6904038" y="1897063"/>
          <p14:tracePt t="15983" x="6872288" y="1760538"/>
          <p14:tracePt t="15999" x="6867525" y="1651000"/>
          <p14:tracePt t="16016" x="6867525" y="1509713"/>
          <p14:tracePt t="16033" x="6867525" y="1422400"/>
          <p14:tracePt t="16049" x="6867525" y="1404938"/>
          <p14:tracePt t="16066" x="6867525" y="1395413"/>
          <p14:tracePt t="16099" x="6877050" y="1395413"/>
          <p14:tracePt t="16116" x="6913563" y="1412875"/>
          <p14:tracePt t="16133" x="6994525" y="1536700"/>
          <p14:tracePt t="16149" x="7013575" y="1609725"/>
          <p14:tracePt t="16166" x="7023100" y="1651000"/>
          <p14:tracePt t="16183" x="7023100" y="1677988"/>
          <p14:tracePt t="16200" x="7018338" y="1700213"/>
          <p14:tracePt t="16216" x="6994525" y="1736725"/>
          <p14:tracePt t="16234" x="6935788" y="1782763"/>
          <p14:tracePt t="16250" x="6877050" y="1819275"/>
          <p14:tracePt t="16267" x="6775450" y="1860550"/>
          <p14:tracePt t="16284" x="6670675" y="1887538"/>
          <p14:tracePt t="16300" x="6638925" y="1897063"/>
          <p14:tracePt t="16316" x="6621463" y="1897063"/>
          <p14:tracePt t="16333" x="6616700" y="1897063"/>
          <p14:tracePt t="16350" x="6611938" y="1897063"/>
          <p14:tracePt t="16367" x="6602413" y="1897063"/>
          <p14:tracePt t="16421" x="6607175" y="1897063"/>
          <p14:tracePt t="16428" x="6630988" y="1897063"/>
          <p14:tracePt t="16436" x="6662738" y="1892300"/>
          <p14:tracePt t="16450" x="6735763" y="1892300"/>
          <p14:tracePt t="16466" x="6811963" y="1892300"/>
          <p14:tracePt t="16483" x="6845300" y="1906588"/>
          <p14:tracePt t="16500" x="6889750" y="1933575"/>
          <p14:tracePt t="16516" x="6904038" y="1951038"/>
          <p14:tracePt t="16533" x="6918325" y="1979613"/>
          <p14:tracePt t="16550" x="6921500" y="2024063"/>
          <p14:tracePt t="16566" x="6918325" y="2043113"/>
          <p14:tracePt t="16583" x="6904038" y="2070100"/>
          <p14:tracePt t="16601" x="6872288" y="2101850"/>
          <p14:tracePt t="16616" x="6826250" y="2125663"/>
          <p14:tracePt t="16633" x="6784975" y="2147888"/>
          <p14:tracePt t="16651" x="6743700" y="2147888"/>
          <p14:tracePt t="16666" x="6721475" y="2147888"/>
          <p14:tracePt t="16683" x="6699250" y="2138363"/>
          <p14:tracePt t="16700" x="6680200" y="2120900"/>
          <p14:tracePt t="16716" x="6653213" y="2084388"/>
          <p14:tracePt t="16733" x="6643688" y="2052638"/>
          <p14:tracePt t="16750" x="6634163" y="2016125"/>
          <p14:tracePt t="16766" x="6621463" y="1982788"/>
          <p14:tracePt t="16783" x="6616700" y="1946275"/>
          <p14:tracePt t="16800" x="6616700" y="1933575"/>
          <p14:tracePt t="16817" x="6621463" y="1924050"/>
          <p14:tracePt t="16833" x="6630988" y="1906588"/>
          <p14:tracePt t="16850" x="6680200" y="1882775"/>
          <p14:tracePt t="16867" x="6772275" y="1855788"/>
          <p14:tracePt t="16883" x="6894513" y="1846263"/>
          <p14:tracePt t="16900" x="6989763" y="1846263"/>
          <p14:tracePt t="16917" x="7059613" y="1846263"/>
          <p14:tracePt t="16933" x="7104063" y="1851025"/>
          <p14:tracePt t="16950" x="7118350" y="1855788"/>
          <p14:tracePt t="16966" x="7127875" y="1865313"/>
          <p14:tracePt t="16969" x="7127875" y="1870075"/>
          <p14:tracePt t="16983" x="7132638" y="1878013"/>
          <p14:tracePt t="17000" x="7135813" y="1901825"/>
          <p14:tracePt t="17016" x="7135813" y="1938338"/>
          <p14:tracePt t="17033" x="7096125" y="2024063"/>
          <p14:tracePt t="17050" x="7054850" y="2074863"/>
          <p14:tracePt t="17066" x="7031038" y="2089150"/>
          <p14:tracePt t="17083" x="7023100" y="2101850"/>
          <p14:tracePt t="17100" x="6981825" y="2111375"/>
          <p14:tracePt t="17117" x="6945313" y="2111375"/>
          <p14:tracePt t="17134" x="6867525" y="2097088"/>
          <p14:tracePt t="17150" x="6831013" y="2079625"/>
          <p14:tracePt t="17166" x="6808788" y="2055813"/>
          <p14:tracePt t="17184" x="6784975" y="2019300"/>
          <p14:tracePt t="17200" x="6784975" y="1987550"/>
          <p14:tracePt t="17217" x="6784975" y="1965325"/>
          <p14:tracePt t="17234" x="6789738" y="1955800"/>
          <p14:tracePt t="17250" x="6794500" y="1955800"/>
          <p14:tracePt t="17267" x="6808788" y="1951038"/>
          <p14:tracePt t="17283" x="6835775" y="1951038"/>
          <p14:tracePt t="17300" x="6862763" y="1960563"/>
          <p14:tracePt t="17316" x="6862763" y="1965325"/>
          <p14:tracePt t="18092" x="6858000" y="2047875"/>
          <p14:tracePt t="18099" x="6845300" y="2128838"/>
          <p14:tracePt t="18109" x="6840538" y="2189163"/>
          <p14:tracePt t="18120" x="6804025" y="2430463"/>
          <p14:tracePt t="18136" x="6738938" y="2635250"/>
          <p14:tracePt t="18154" x="6694488" y="2859088"/>
          <p14:tracePt t="18170" x="6653213" y="3059113"/>
          <p14:tracePt t="18204" x="6634163" y="3406775"/>
          <p14:tracePt t="18236" x="6643688" y="3702050"/>
          <p14:tracePt t="18271" x="6657975" y="3989388"/>
          <p14:tracePt t="18286" x="6667500" y="4071938"/>
          <p14:tracePt t="18303" x="6667500" y="4159250"/>
          <p14:tracePt t="18320" x="6667500" y="4232275"/>
          <p14:tracePt t="18336" x="6670675" y="4322763"/>
          <p14:tracePt t="18354" x="6670675" y="4405313"/>
          <p14:tracePt t="18370" x="6680200" y="4486275"/>
          <p14:tracePt t="18386" x="6694488" y="4660900"/>
          <p14:tracePt t="18403" x="6694488" y="4737100"/>
          <p14:tracePt t="18419" x="6694488" y="5121275"/>
          <p14:tracePt t="18760" x="6694488" y="5138738"/>
          <p14:tracePt t="18767" x="6689725" y="5157788"/>
          <p14:tracePt t="18774" x="6680200" y="5175250"/>
          <p14:tracePt t="18790" x="6662738" y="5207000"/>
          <p14:tracePt t="18807" x="6630988" y="5253038"/>
          <p14:tracePt t="18824" x="6584950" y="5311775"/>
          <p14:tracePt t="18840" x="6548438" y="5340350"/>
          <p14:tracePt t="18857" x="6511925" y="5357813"/>
          <p14:tracePt t="18874" x="6484938" y="5357813"/>
          <p14:tracePt t="18891" x="6456363" y="5357813"/>
          <p14:tracePt t="18907" x="6429375" y="5321300"/>
          <p14:tracePt t="18924" x="6416675" y="5284788"/>
          <p14:tracePt t="18941" x="6402388" y="5253038"/>
          <p14:tracePt t="18957" x="6402388" y="5243513"/>
          <p14:tracePt t="18976" x="6402388" y="5233988"/>
          <p14:tracePt t="18990" x="6411913" y="5216525"/>
          <p14:tracePt t="19007" x="6438900" y="5184775"/>
          <p14:tracePt t="19024" x="6534150" y="5126038"/>
          <p14:tracePt t="19041" x="6630988" y="5089525"/>
          <p14:tracePt t="19057" x="6670675" y="5084763"/>
          <p14:tracePt t="19074" x="6704013" y="5084763"/>
          <p14:tracePt t="19090" x="6767513" y="5097463"/>
          <p14:tracePt t="19107" x="6808788" y="5106988"/>
          <p14:tracePt t="19124" x="6831013" y="5121275"/>
          <p14:tracePt t="19141" x="6845300" y="5129213"/>
          <p14:tracePt t="19157" x="6858000" y="5143500"/>
          <p14:tracePt t="19174" x="6862763" y="5153025"/>
          <p14:tracePt t="19190" x="6867525" y="5175250"/>
          <p14:tracePt t="19207" x="6877050" y="5216525"/>
          <p14:tracePt t="19224" x="6877050" y="5243513"/>
          <p14:tracePt t="19241" x="6877050" y="5267325"/>
          <p14:tracePt t="19257" x="6877050" y="5280025"/>
          <p14:tracePt t="21221" x="6848475" y="5270500"/>
          <p14:tracePt t="21229" x="6816725" y="5253038"/>
          <p14:tracePt t="21237" x="6780213" y="5243513"/>
          <p14:tracePt t="21251" x="6704013" y="5216525"/>
          <p14:tracePt t="21267" x="6653213" y="5184775"/>
          <p14:tracePt t="21284" x="6630988" y="5157788"/>
          <p14:tracePt t="21301" x="6607175" y="5116513"/>
          <p14:tracePt t="21318" x="6607175" y="5070475"/>
          <p14:tracePt t="21351" x="6670675" y="4943475"/>
          <p14:tracePt t="21384" x="6808788" y="4824413"/>
          <p14:tracePt t="21417" x="7004050" y="4833938"/>
          <p14:tracePt t="21434" x="7062788" y="4865688"/>
          <p14:tracePt t="21451" x="7099300" y="4897438"/>
          <p14:tracePt t="21467" x="7154863" y="4975225"/>
          <p14:tracePt t="21484" x="7159625" y="5019675"/>
          <p14:tracePt t="21501" x="7150100" y="5070475"/>
          <p14:tracePt t="21517" x="7086600" y="5148263"/>
          <p14:tracePt t="21534" x="6962775" y="5216525"/>
          <p14:tracePt t="21551" x="6872288" y="5238750"/>
          <p14:tracePt t="21567" x="6704013" y="5216525"/>
          <p14:tracePt t="21584" x="6616700" y="5160963"/>
          <p14:tracePt t="21601" x="6561138" y="5092700"/>
          <p14:tracePt t="21617" x="6502400" y="4951413"/>
          <p14:tracePt t="21634" x="6492875" y="4887913"/>
          <p14:tracePt t="21651" x="6492875" y="4851400"/>
          <p14:tracePt t="21667" x="6502400" y="4802188"/>
          <p14:tracePt t="21684" x="6594475" y="4700588"/>
          <p14:tracePt t="21701" x="6721475" y="4632325"/>
          <p14:tracePt t="21718" x="6858000" y="4610100"/>
          <p14:tracePt t="21734" x="6950075" y="4632325"/>
          <p14:tracePt t="21751" x="7008813" y="4668838"/>
          <p14:tracePt t="21767" x="7045325" y="4724400"/>
          <p14:tracePt t="21784" x="7062788" y="4810125"/>
          <p14:tracePt t="21801" x="7059613" y="4856163"/>
          <p14:tracePt t="21817" x="7018338" y="4902200"/>
          <p14:tracePt t="21834" x="6862763" y="4979988"/>
          <p14:tracePt t="21851" x="6804025" y="5002213"/>
          <p14:tracePt t="21867" x="6757988" y="5011738"/>
          <p14:tracePt t="21884" x="6753225" y="50117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5"/>
          <p:cNvGrpSpPr>
            <a:grpSpLocks/>
          </p:cNvGrpSpPr>
          <p:nvPr/>
        </p:nvGrpSpPr>
        <p:grpSpPr bwMode="auto">
          <a:xfrm>
            <a:off x="6223000" y="5777557"/>
            <a:ext cx="2921000" cy="842962"/>
            <a:chOff x="6188773" y="5970703"/>
            <a:chExt cx="2919731" cy="842847"/>
          </a:xfrm>
        </p:grpSpPr>
        <p:pic>
          <p:nvPicPr>
            <p:cNvPr id="20"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5" name="テキスト ボックス 4">
            <a:extLst>
              <a:ext uri="{FF2B5EF4-FFF2-40B4-BE49-F238E27FC236}">
                <a16:creationId xmlns:a16="http://schemas.microsoft.com/office/drawing/2014/main" id="{6B8FBD1E-B8C0-4A30-8057-E757776CEB10}"/>
              </a:ext>
            </a:extLst>
          </p:cNvPr>
          <p:cNvSpPr txBox="1"/>
          <p:nvPr/>
        </p:nvSpPr>
        <p:spPr>
          <a:xfrm>
            <a:off x="3419872" y="313492"/>
            <a:ext cx="3096344" cy="523220"/>
          </a:xfrm>
          <a:prstGeom prst="rect">
            <a:avLst/>
          </a:prstGeom>
          <a:noFill/>
        </p:spPr>
        <p:txBody>
          <a:bodyPr wrap="square" rtlCol="0">
            <a:spAutoFit/>
          </a:bodyPr>
          <a:lstStyle/>
          <a:p>
            <a:r>
              <a:rPr lang="en-US" altLang="ja-JP" sz="2800" u="sng" dirty="0">
                <a:solidFill>
                  <a:srgbClr val="4D4D4D"/>
                </a:solidFill>
              </a:rPr>
              <a:t>X</a:t>
            </a:r>
            <a:r>
              <a:rPr lang="ja-JP" altLang="en-US" sz="2800" u="sng" dirty="0">
                <a:solidFill>
                  <a:srgbClr val="4D4D4D"/>
                </a:solidFill>
              </a:rPr>
              <a:t>線検査所見</a:t>
            </a:r>
            <a:endParaRPr lang="en-US" altLang="ja-JP" sz="2800" u="sng" dirty="0">
              <a:solidFill>
                <a:srgbClr val="4D4D4D"/>
              </a:solidFill>
            </a:endParaRPr>
          </a:p>
        </p:txBody>
      </p:sp>
      <p:pic>
        <p:nvPicPr>
          <p:cNvPr id="3" name="図 2">
            <a:extLst>
              <a:ext uri="{FF2B5EF4-FFF2-40B4-BE49-F238E27FC236}">
                <a16:creationId xmlns:a16="http://schemas.microsoft.com/office/drawing/2014/main" id="{CAE207C0-DF41-492A-B4ED-4DFB1D74C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591779" y="-139475"/>
            <a:ext cx="4392488" cy="6624734"/>
          </a:xfrm>
          <a:prstGeom prst="rect">
            <a:avLst/>
          </a:prstGeom>
        </p:spPr>
      </p:pic>
      <p:sp>
        <p:nvSpPr>
          <p:cNvPr id="4" name="四角形: 角を丸くする 3">
            <a:extLst>
              <a:ext uri="{FF2B5EF4-FFF2-40B4-BE49-F238E27FC236}">
                <a16:creationId xmlns:a16="http://schemas.microsoft.com/office/drawing/2014/main" id="{7513EE36-D494-4B3D-877E-196374704E83}"/>
              </a:ext>
            </a:extLst>
          </p:cNvPr>
          <p:cNvSpPr/>
          <p:nvPr/>
        </p:nvSpPr>
        <p:spPr bwMode="auto">
          <a:xfrm>
            <a:off x="2771800" y="5472379"/>
            <a:ext cx="3600400" cy="955268"/>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膨満した盲端が</a:t>
            </a:r>
            <a:r>
              <a:rPr kumimoji="1" lang="en-US" altLang="ja-JP" sz="1800" b="0" i="0" u="none" strike="noStrike" cap="none" normalizeH="0" baseline="0" dirty="0">
                <a:ln>
                  <a:noFill/>
                </a:ln>
                <a:solidFill>
                  <a:schemeClr val="tx1"/>
                </a:solidFill>
                <a:effectLst/>
                <a:latin typeface="Arial" charset="0"/>
                <a:ea typeface="ＭＳ Ｐゴシック" charset="-128"/>
              </a:rPr>
              <a:t>2</a:t>
            </a:r>
            <a:r>
              <a:rPr kumimoji="1" lang="ja-JP" altLang="en-US" sz="1800" b="0" i="0" u="none" strike="noStrike" cap="none" normalizeH="0" baseline="0" dirty="0">
                <a:ln>
                  <a:noFill/>
                </a:ln>
                <a:solidFill>
                  <a:schemeClr val="tx1"/>
                </a:solidFill>
                <a:effectLst/>
                <a:latin typeface="Arial" charset="0"/>
                <a:ea typeface="ＭＳ Ｐゴシック" charset="-128"/>
              </a:rPr>
              <a:t>か所</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A.</a:t>
            </a:r>
            <a:r>
              <a:rPr lang="ja-JP" altLang="en-US" dirty="0">
                <a:solidFill>
                  <a:schemeClr val="tx1"/>
                </a:solidFill>
                <a:latin typeface="Arial" charset="0"/>
                <a:ea typeface="ＭＳ Ｐゴシック" charset="-128"/>
              </a:rPr>
              <a:t>盲腸の盲端</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B.</a:t>
            </a:r>
            <a:r>
              <a:rPr kumimoji="1" lang="ja-JP" altLang="en-US" sz="1800" b="0" i="0" u="none" strike="noStrike" cap="none" normalizeH="0" baseline="0" dirty="0">
                <a:ln>
                  <a:noFill/>
                </a:ln>
                <a:solidFill>
                  <a:schemeClr val="tx1"/>
                </a:solidFill>
                <a:effectLst/>
                <a:latin typeface="Arial" charset="0"/>
                <a:ea typeface="ＭＳ Ｐゴシック" charset="-128"/>
              </a:rPr>
              <a:t>頭側部の結腸の盲端</a:t>
            </a:r>
          </a:p>
        </p:txBody>
      </p:sp>
      <p:sp>
        <p:nvSpPr>
          <p:cNvPr id="6" name="吹き出し: 折線 5">
            <a:extLst>
              <a:ext uri="{FF2B5EF4-FFF2-40B4-BE49-F238E27FC236}">
                <a16:creationId xmlns:a16="http://schemas.microsoft.com/office/drawing/2014/main" id="{F5C55107-075A-47F6-BB61-4CC17DD245B9}"/>
              </a:ext>
            </a:extLst>
          </p:cNvPr>
          <p:cNvSpPr/>
          <p:nvPr/>
        </p:nvSpPr>
        <p:spPr bwMode="auto">
          <a:xfrm>
            <a:off x="71500" y="1700808"/>
            <a:ext cx="1188132" cy="648072"/>
          </a:xfrm>
          <a:prstGeom prst="borderCallout2">
            <a:avLst>
              <a:gd name="adj1" fmla="val 20620"/>
              <a:gd name="adj2" fmla="val 99310"/>
              <a:gd name="adj3" fmla="val 17816"/>
              <a:gd name="adj4" fmla="val 129101"/>
              <a:gd name="adj5" fmla="val 44289"/>
              <a:gd name="adj6" fmla="val 176469"/>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A.</a:t>
            </a:r>
            <a:r>
              <a:rPr kumimoji="1" lang="ja-JP" altLang="en-US" sz="1800" b="0" i="0" u="none" strike="noStrike" cap="none" normalizeH="0" baseline="0" dirty="0">
                <a:ln>
                  <a:noFill/>
                </a:ln>
                <a:solidFill>
                  <a:schemeClr val="tx1"/>
                </a:solidFill>
                <a:effectLst/>
                <a:latin typeface="Arial" charset="0"/>
                <a:ea typeface="ＭＳ Ｐゴシック" charset="-128"/>
              </a:rPr>
              <a:t>拡張した盲腸</a:t>
            </a:r>
          </a:p>
        </p:txBody>
      </p:sp>
      <p:sp>
        <p:nvSpPr>
          <p:cNvPr id="10" name="吹き出し: 折線 9">
            <a:extLst>
              <a:ext uri="{FF2B5EF4-FFF2-40B4-BE49-F238E27FC236}">
                <a16:creationId xmlns:a16="http://schemas.microsoft.com/office/drawing/2014/main" id="{29AD981A-FE97-494B-9B59-586636A974C2}"/>
              </a:ext>
            </a:extLst>
          </p:cNvPr>
          <p:cNvSpPr/>
          <p:nvPr/>
        </p:nvSpPr>
        <p:spPr bwMode="auto">
          <a:xfrm>
            <a:off x="71500" y="3273508"/>
            <a:ext cx="1224136" cy="1019588"/>
          </a:xfrm>
          <a:prstGeom prst="borderCallout2">
            <a:avLst>
              <a:gd name="adj1" fmla="val 20620"/>
              <a:gd name="adj2" fmla="val 99310"/>
              <a:gd name="adj3" fmla="val 17816"/>
              <a:gd name="adj4" fmla="val 129101"/>
              <a:gd name="adj5" fmla="val -97302"/>
              <a:gd name="adj6" fmla="val 350778"/>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a:solidFill>
                  <a:schemeClr val="tx1"/>
                </a:solidFill>
                <a:latin typeface="Arial" charset="0"/>
                <a:ea typeface="ＭＳ Ｐゴシック" charset="-128"/>
              </a:rPr>
              <a:t>B.</a:t>
            </a:r>
            <a:r>
              <a:rPr kumimoji="1" lang="ja-JP" altLang="en-US" sz="1800" b="0" i="0" u="none" strike="noStrike" cap="none" normalizeH="0" baseline="0" dirty="0">
                <a:ln>
                  <a:noFill/>
                </a:ln>
                <a:solidFill>
                  <a:schemeClr val="tx1"/>
                </a:solidFill>
                <a:effectLst/>
                <a:latin typeface="Arial" charset="0"/>
                <a:ea typeface="ＭＳ Ｐゴシック" charset="-128"/>
              </a:rPr>
              <a:t>拡張した近位結腸盲端</a:t>
            </a:r>
          </a:p>
        </p:txBody>
      </p:sp>
      <p:sp>
        <p:nvSpPr>
          <p:cNvPr id="2" name="テキスト ボックス 1">
            <a:extLst>
              <a:ext uri="{FF2B5EF4-FFF2-40B4-BE49-F238E27FC236}">
                <a16:creationId xmlns:a16="http://schemas.microsoft.com/office/drawing/2014/main" id="{D4AFDCBD-FE40-4320-86C3-79C8D1CCE4FE}"/>
              </a:ext>
            </a:extLst>
          </p:cNvPr>
          <p:cNvSpPr txBox="1"/>
          <p:nvPr/>
        </p:nvSpPr>
        <p:spPr>
          <a:xfrm>
            <a:off x="6660232" y="5468641"/>
            <a:ext cx="2160240" cy="307777"/>
          </a:xfrm>
          <a:prstGeom prst="rect">
            <a:avLst/>
          </a:prstGeom>
          <a:noFill/>
        </p:spPr>
        <p:txBody>
          <a:bodyPr wrap="square" rtlCol="0">
            <a:spAutoFit/>
          </a:bodyPr>
          <a:lstStyle/>
          <a:p>
            <a:r>
              <a:rPr kumimoji="1" lang="en-US" altLang="ja-JP" sz="1400" dirty="0"/>
              <a:t>※</a:t>
            </a:r>
            <a:r>
              <a:rPr kumimoji="1" lang="ja-JP" altLang="en-US" sz="1400" dirty="0"/>
              <a:t>右側腹部のラテラル像</a:t>
            </a:r>
          </a:p>
        </p:txBody>
      </p:sp>
      <p:pic>
        <p:nvPicPr>
          <p:cNvPr id="9" name="オーディオ 8">
            <a:hlinkClick r:id="" action="ppaction://media"/>
            <a:extLst>
              <a:ext uri="{FF2B5EF4-FFF2-40B4-BE49-F238E27FC236}">
                <a16:creationId xmlns:a16="http://schemas.microsoft.com/office/drawing/2014/main" id="{418DAA95-A01D-4C47-9142-02A2E0186C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52477828"/>
      </p:ext>
    </p:extLst>
  </p:cSld>
  <p:clrMapOvr>
    <a:masterClrMapping/>
  </p:clrMapOvr>
  <mc:AlternateContent xmlns:mc="http://schemas.openxmlformats.org/markup-compatibility/2006">
    <mc:Choice xmlns:p14="http://schemas.microsoft.com/office/powerpoint/2010/main" Requires="p14">
      <p:transition spd="slow" p14:dur="2000" advTm="19001"/>
    </mc:Choice>
    <mc:Fallback>
      <p:transition spd="slow" advTm="1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245" x="6726238" y="4987925"/>
          <p14:tracePt t="5253" x="6653213" y="4938713"/>
          <p14:tracePt t="5262" x="6548438" y="4865688"/>
          <p14:tracePt t="5278" x="6370638" y="4751388"/>
          <p14:tracePt t="5295" x="5773738" y="4578350"/>
          <p14:tracePt t="5312" x="5221288" y="4483100"/>
          <p14:tracePt t="5328" x="4568825" y="4381500"/>
          <p14:tracePt t="5345" x="4017963" y="4198938"/>
          <p14:tracePt t="5378" x="3178175" y="3657600"/>
          <p14:tracePt t="5412" x="2549525" y="3173413"/>
          <p14:tracePt t="5445" x="2211388" y="2768600"/>
          <p14:tracePt t="5462" x="2128838" y="2576513"/>
          <p14:tracePt t="5478" x="2101850" y="2457450"/>
          <p14:tracePt t="5495" x="2065338" y="2366963"/>
          <p14:tracePt t="5512" x="2001838" y="2279650"/>
          <p14:tracePt t="5528" x="1947863" y="2225675"/>
          <p14:tracePt t="5545" x="1906588" y="2170113"/>
          <p14:tracePt t="5562" x="1878013" y="2133600"/>
          <p14:tracePt t="5578" x="1865313" y="2092325"/>
          <p14:tracePt t="5595" x="1860550" y="2060575"/>
          <p14:tracePt t="5612" x="1933575" y="1979613"/>
          <p14:tracePt t="5628" x="1938338" y="1970088"/>
          <p14:tracePt t="5842" x="1938338" y="1928813"/>
          <p14:tracePt t="5850" x="1938338" y="1911350"/>
          <p14:tracePt t="5862" x="1938338" y="1901825"/>
          <p14:tracePt t="5878" x="1938338" y="1897063"/>
          <p14:tracePt t="5895" x="1938338" y="1887538"/>
          <p14:tracePt t="5912" x="1951038" y="1870075"/>
          <p14:tracePt t="5928" x="2070100" y="1801813"/>
          <p14:tracePt t="5945" x="2162175" y="1773238"/>
          <p14:tracePt t="5962" x="2252663" y="1765300"/>
          <p14:tracePt t="5978" x="2366963" y="1765300"/>
          <p14:tracePt t="5995" x="2462213" y="1797050"/>
          <p14:tracePt t="6012" x="2520950" y="1833563"/>
          <p14:tracePt t="6028" x="2581275" y="1878013"/>
          <p14:tracePt t="6045" x="2644775" y="2006600"/>
          <p14:tracePt t="6062" x="2635250" y="2116138"/>
          <p14:tracePt t="6078" x="2590800" y="2225675"/>
          <p14:tracePt t="6095" x="2517775" y="2335213"/>
          <p14:tracePt t="6112" x="2471738" y="2374900"/>
          <p14:tracePt t="6128" x="2335213" y="2411413"/>
          <p14:tracePt t="6145" x="2170113" y="2357438"/>
          <p14:tracePt t="6162" x="1997075" y="2233613"/>
          <p14:tracePt t="6178" x="1851025" y="2024063"/>
          <p14:tracePt t="6195" x="1760538" y="1841500"/>
          <p14:tracePt t="6211" x="1697038" y="1636713"/>
          <p14:tracePt t="6228" x="1692275" y="1568450"/>
          <p14:tracePt t="6245" x="1692275" y="1531938"/>
          <p14:tracePt t="6262" x="1728788" y="1500188"/>
          <p14:tracePt t="6278" x="1801813" y="1449388"/>
          <p14:tracePt t="6295" x="2006600" y="1381125"/>
          <p14:tracePt t="6312" x="2279650" y="1363663"/>
          <p14:tracePt t="6328" x="2389188" y="1376363"/>
          <p14:tracePt t="6345" x="2489200" y="1436688"/>
          <p14:tracePt t="6362" x="2635250" y="1554163"/>
          <p14:tracePt t="6378" x="2703513" y="1677988"/>
          <p14:tracePt t="6395" x="2744788" y="1804988"/>
          <p14:tracePt t="6412" x="2749550" y="1955800"/>
          <p14:tracePt t="6428" x="2732088" y="2055813"/>
          <p14:tracePt t="6445" x="2686050" y="2133600"/>
          <p14:tracePt t="6462" x="2562225" y="2238375"/>
          <p14:tracePt t="6478" x="2484438" y="2270125"/>
          <p14:tracePt t="6495" x="2376488" y="2298700"/>
          <p14:tracePt t="6511" x="2230438" y="2274888"/>
          <p14:tracePt t="6528" x="2170113" y="2216150"/>
          <p14:tracePt t="6545" x="2097088" y="2101850"/>
          <p14:tracePt t="6562" x="2047875" y="1955800"/>
          <p14:tracePt t="6578" x="2055813" y="1882775"/>
          <p14:tracePt t="6595" x="2097088" y="1804988"/>
          <p14:tracePt t="6612" x="2138363" y="1751013"/>
          <p14:tracePt t="6628" x="2225675" y="1700213"/>
          <p14:tracePt t="6645" x="2330450" y="1677988"/>
          <p14:tracePt t="6662" x="2389188" y="1673225"/>
          <p14:tracePt t="6678" x="2498725" y="1709738"/>
          <p14:tracePt t="6695" x="2586038" y="1760538"/>
          <p14:tracePt t="6712" x="2630488" y="1809750"/>
          <p14:tracePt t="6728" x="2671763" y="1870075"/>
          <p14:tracePt t="6745" x="2681288" y="1911350"/>
          <p14:tracePt t="6762" x="2681288" y="1924050"/>
          <p14:tracePt t="6778" x="2681288" y="1933575"/>
          <p14:tracePt t="6795" x="2671763" y="1955800"/>
          <p14:tracePt t="6812" x="2635250" y="2001838"/>
          <p14:tracePt t="6828" x="2535238" y="2084388"/>
          <p14:tracePt t="6845" x="2481263" y="2125663"/>
          <p14:tracePt t="6862" x="2430463" y="2157413"/>
          <p14:tracePt t="6878" x="2371725" y="2174875"/>
          <p14:tracePt t="6895" x="2306638" y="2157413"/>
          <p14:tracePt t="6912" x="2262188" y="2097088"/>
          <p14:tracePt t="6928" x="2262188" y="2089150"/>
          <p14:tracePt t="7275" x="2262188" y="2079625"/>
          <p14:tracePt t="7282" x="2293938" y="2055813"/>
          <p14:tracePt t="7289" x="2347913" y="2028825"/>
          <p14:tracePt t="7300" x="2384425" y="2006600"/>
          <p14:tracePt t="7317" x="2481263" y="1965325"/>
          <p14:tracePt t="7334" x="2690813" y="1919288"/>
          <p14:tracePt t="7350" x="2771775" y="1911350"/>
          <p14:tracePt t="7367" x="2873375" y="1911350"/>
          <p14:tracePt t="7400" x="3027363" y="1965325"/>
          <p14:tracePt t="7434" x="3114675" y="2197100"/>
          <p14:tracePt t="7467" x="3082925" y="2476500"/>
          <p14:tracePt t="7484" x="3046413" y="2598738"/>
          <p14:tracePt t="7500" x="3022600" y="2630488"/>
          <p14:tracePt t="7517" x="2973388" y="2659063"/>
          <p14:tracePt t="7534" x="2827338" y="2662238"/>
          <p14:tracePt t="7550" x="2695575" y="2622550"/>
          <p14:tracePt t="7567" x="2566988" y="2566988"/>
          <p14:tracePt t="7584" x="2489200" y="2503488"/>
          <p14:tracePt t="7600" x="2325688" y="2347913"/>
          <p14:tracePt t="7617" x="2238375" y="2225675"/>
          <p14:tracePt t="7634" x="2193925" y="2092325"/>
          <p14:tracePt t="7650" x="2170113" y="1928813"/>
          <p14:tracePt t="7667" x="2179638" y="1824038"/>
          <p14:tracePt t="7684" x="2206625" y="1755775"/>
          <p14:tracePt t="7700" x="2270125" y="1673225"/>
          <p14:tracePt t="7717" x="2366963" y="1614488"/>
          <p14:tracePt t="7734" x="2457450" y="1577975"/>
          <p14:tracePt t="7750" x="2667000" y="1563688"/>
          <p14:tracePt t="7767" x="2771775" y="1595438"/>
          <p14:tracePt t="7784" x="2905125" y="1668463"/>
          <p14:tracePt t="7800" x="3005138" y="1797050"/>
          <p14:tracePt t="7817" x="3041650" y="1938338"/>
          <p14:tracePt t="7834" x="3041650" y="2055813"/>
          <p14:tracePt t="7850" x="3032125" y="2201863"/>
          <p14:tracePt t="7867" x="3009900" y="2266950"/>
          <p14:tracePt t="7884" x="3000375" y="2284413"/>
          <p14:tracePt t="8131" x="2932113" y="2343150"/>
          <p14:tracePt t="8138" x="2844800" y="2439988"/>
          <p14:tracePt t="8145" x="2727325" y="2566988"/>
          <p14:tracePt t="8153" x="2571750" y="2703513"/>
          <p14:tracePt t="8169" x="2398713" y="2886075"/>
          <p14:tracePt t="8185" x="2138363" y="3073400"/>
          <p14:tracePt t="8202" x="2043113" y="3141663"/>
          <p14:tracePt t="8219" x="1897063" y="3236913"/>
          <p14:tracePt t="8235" x="1787525" y="3297238"/>
          <p14:tracePt t="8252" x="1724025" y="3338513"/>
          <p14:tracePt t="8253" x="1668463" y="3365500"/>
          <p14:tracePt t="8269" x="1582738" y="3406775"/>
          <p14:tracePt t="8285" x="1527175" y="3419475"/>
          <p14:tracePt t="8302" x="1500188" y="3429000"/>
          <p14:tracePt t="8319" x="1473200" y="3433763"/>
          <p14:tracePt t="8336" x="1454150" y="3433763"/>
          <p14:tracePt t="8352" x="1446213" y="3433763"/>
          <p14:tracePt t="8369" x="1431925" y="3433763"/>
          <p14:tracePt t="8385" x="1427163" y="3433763"/>
          <p14:tracePt t="8402" x="1422400" y="3433763"/>
          <p14:tracePt t="8435" x="1446213" y="3414713"/>
          <p14:tracePt t="8452" x="1590675" y="3351213"/>
          <p14:tracePt t="8469" x="1928813" y="3278188"/>
          <p14:tracePt t="8485" x="2198688" y="3236913"/>
          <p14:tracePt t="8502" x="2590800" y="3160713"/>
          <p14:tracePt t="8519" x="3055938" y="3078163"/>
          <p14:tracePt t="8535" x="3451225" y="3005138"/>
          <p14:tracePt t="8552" x="3811588" y="2946400"/>
          <p14:tracePt t="8569" x="3930650" y="2936875"/>
          <p14:tracePt t="8585" x="4103688" y="2941638"/>
          <p14:tracePt t="8602" x="4154488" y="2963863"/>
          <p14:tracePt t="8619" x="4186238" y="2978150"/>
          <p14:tracePt t="8635" x="4203700" y="2986088"/>
          <p14:tracePt t="8652" x="4213225" y="2995613"/>
          <p14:tracePt t="8858" x="4232275" y="2959100"/>
          <p14:tracePt t="8865" x="4259263" y="2895600"/>
          <p14:tracePt t="8872" x="4281488" y="2849563"/>
          <p14:tracePt t="8885" x="4305300" y="2817813"/>
          <p14:tracePt t="8902" x="4354513" y="2722563"/>
          <p14:tracePt t="8919" x="4381500" y="2649538"/>
          <p14:tracePt t="8935" x="4395788" y="2593975"/>
          <p14:tracePt t="8952" x="4410075" y="2530475"/>
          <p14:tracePt t="8969" x="4422775" y="2481263"/>
          <p14:tracePt t="8985" x="4437063" y="2435225"/>
          <p14:tracePt t="9002" x="4459288" y="2389188"/>
          <p14:tracePt t="9019" x="4478338" y="2366963"/>
          <p14:tracePt t="9036" x="4491038" y="2352675"/>
          <p14:tracePt t="9052" x="4519613" y="2339975"/>
          <p14:tracePt t="9069" x="4605338" y="2330450"/>
          <p14:tracePt t="9085" x="4668838" y="2343150"/>
          <p14:tracePt t="9102" x="4756150" y="2384425"/>
          <p14:tracePt t="9119" x="4843463" y="2466975"/>
          <p14:tracePt t="9135" x="4879975" y="2517775"/>
          <p14:tracePt t="9152" x="4906963" y="2581275"/>
          <p14:tracePt t="9169" x="4916488" y="2686050"/>
          <p14:tracePt t="9185" x="4911725" y="2727325"/>
          <p14:tracePt t="9202" x="4897438" y="2749550"/>
          <p14:tracePt t="9219" x="4778375" y="2781300"/>
          <p14:tracePt t="9235" x="4673600" y="2776538"/>
          <p14:tracePt t="9252" x="4564063" y="2713038"/>
          <p14:tracePt t="9254" x="4510088" y="2659063"/>
          <p14:tracePt t="9269" x="4414838" y="2557463"/>
          <p14:tracePt t="9286" x="4349750" y="2457450"/>
          <p14:tracePt t="9302" x="4308475" y="2357438"/>
          <p14:tracePt t="9319" x="4281488" y="2279650"/>
          <p14:tracePt t="9335" x="4281488" y="2238375"/>
          <p14:tracePt t="9352" x="4286250" y="2206625"/>
          <p14:tracePt t="9369" x="4295775" y="2184400"/>
          <p14:tracePt t="9385" x="4322763" y="2138363"/>
          <p14:tracePt t="9402" x="4381500" y="2106613"/>
          <p14:tracePt t="9419" x="4505325" y="2070100"/>
          <p14:tracePt t="9435" x="4551363" y="2065338"/>
          <p14:tracePt t="9452" x="4614863" y="2065338"/>
          <p14:tracePt t="9469" x="4683125" y="2070100"/>
          <p14:tracePt t="9485" x="4783138" y="2125663"/>
          <p14:tracePt t="9502" x="4819650" y="2157413"/>
          <p14:tracePt t="9519" x="4846638" y="2184400"/>
          <p14:tracePt t="9535" x="4856163" y="2193925"/>
          <p14:tracePt t="10902" x="4824413" y="2184400"/>
          <p14:tracePt t="10910" x="4756150" y="2152650"/>
          <p14:tracePt t="10916" x="4702175" y="2128838"/>
          <p14:tracePt t="10924" x="4651375" y="2106613"/>
          <p14:tracePt t="10941" x="4578350" y="2047875"/>
          <p14:tracePt t="10957" x="4495800" y="1979613"/>
          <p14:tracePt t="10974" x="4391025" y="1887538"/>
          <p14:tracePt t="11007" x="4313238" y="1765300"/>
          <p14:tracePt t="11040" x="4291013" y="1700213"/>
          <p14:tracePt t="11074" x="4305300" y="1627188"/>
          <p14:tracePt t="11090" x="4405313" y="1563688"/>
          <p14:tracePt t="11107" x="4491038" y="1541463"/>
          <p14:tracePt t="11124" x="4559300" y="1550988"/>
          <p14:tracePt t="11140" x="4724400" y="1631950"/>
          <p14:tracePt t="11157" x="4792663" y="1724025"/>
          <p14:tracePt t="11174" x="4843463" y="1870075"/>
          <p14:tracePt t="11190" x="4860925" y="2038350"/>
          <p14:tracePt t="11207" x="4856163" y="2128838"/>
          <p14:tracePt t="11224" x="4838700" y="2189163"/>
          <p14:tracePt t="11240" x="4770438" y="2270125"/>
          <p14:tracePt t="11257" x="4683125" y="2335213"/>
          <p14:tracePt t="11274" x="4614863" y="2384425"/>
          <p14:tracePt t="11290" x="4437063" y="2457450"/>
          <p14:tracePt t="11307" x="4354513" y="2471738"/>
          <p14:tracePt t="11324" x="4300538" y="2471738"/>
          <p14:tracePt t="11341" x="4259263" y="2462213"/>
          <p14:tracePt t="11357" x="4213225" y="2425700"/>
          <p14:tracePt t="11374" x="4195763" y="2357438"/>
          <p14:tracePt t="11390" x="4208463" y="2262188"/>
          <p14:tracePt t="11407" x="4291013" y="2092325"/>
          <p14:tracePt t="11424" x="4344988" y="2033588"/>
          <p14:tracePt t="11441" x="4454525" y="1965325"/>
          <p14:tracePt t="11457" x="4559300" y="1951038"/>
          <p14:tracePt t="11474" x="4619625" y="1970088"/>
          <p14:tracePt t="11490" x="4660900" y="2001838"/>
          <p14:tracePt t="11507" x="4778375" y="2184400"/>
          <p14:tracePt t="11524" x="4814888" y="2279650"/>
          <p14:tracePt t="11540" x="4829175" y="2362200"/>
          <p14:tracePt t="11557" x="4829175" y="2444750"/>
          <p14:tracePt t="11574" x="4814888" y="2471738"/>
          <p14:tracePt t="11590" x="4792663" y="2498725"/>
          <p14:tracePt t="11607" x="4668838" y="2544763"/>
          <p14:tracePt t="11624" x="4541838" y="2540000"/>
          <p14:tracePt t="11641" x="4418013" y="2517775"/>
          <p14:tracePt t="11657" x="4318000" y="2444750"/>
          <p14:tracePt t="11674" x="4264025" y="2379663"/>
          <p14:tracePt t="11690" x="4244975" y="2335213"/>
          <p14:tracePt t="11707" x="4244975" y="2303463"/>
          <p14:tracePt t="11724" x="4295775" y="2220913"/>
          <p14:tracePt t="11740" x="4359275" y="2160588"/>
          <p14:tracePt t="11757" x="4473575" y="2125663"/>
          <p14:tracePt t="11760" x="4522788" y="2125663"/>
          <p14:tracePt t="11774" x="4587875" y="2147888"/>
          <p14:tracePt t="11790" x="4646613" y="2201863"/>
          <p14:tracePt t="11807" x="4702175" y="2262188"/>
          <p14:tracePt t="11824" x="4770438" y="2379663"/>
          <p14:tracePt t="11840" x="4778375" y="2411413"/>
          <p14:tracePt t="11857" x="4778375" y="2420938"/>
          <p14:tracePt t="11874" x="4770438" y="2430463"/>
          <p14:tracePt t="11890" x="4770438" y="2435225"/>
          <p14:tracePt t="12227" x="4733925" y="2425700"/>
          <p14:tracePt t="12233" x="4673600" y="2393950"/>
          <p14:tracePt t="12246" x="4614863" y="2371725"/>
          <p14:tracePt t="12263" x="4519613" y="2303463"/>
          <p14:tracePt t="12279" x="4483100" y="2274888"/>
          <p14:tracePt t="12296" x="4451350" y="2243138"/>
          <p14:tracePt t="12329" x="4427538" y="2106613"/>
          <p14:tracePt t="12362" x="4510088" y="1979613"/>
          <p14:tracePt t="12396" x="4737100" y="1865313"/>
          <p14:tracePt t="12413" x="4911725" y="1878013"/>
          <p14:tracePt t="12429" x="4975225" y="1906588"/>
          <p14:tracePt t="12446" x="4997450" y="1933575"/>
          <p14:tracePt t="12463" x="5011738" y="1946275"/>
          <p14:tracePt t="12479" x="5021263" y="1960563"/>
          <p14:tracePt t="12496" x="5021263" y="1970088"/>
          <p14:tracePt t="12529" x="5021263" y="19796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5"/>
          <p:cNvGrpSpPr>
            <a:grpSpLocks/>
          </p:cNvGrpSpPr>
          <p:nvPr/>
        </p:nvGrpSpPr>
        <p:grpSpPr bwMode="auto">
          <a:xfrm>
            <a:off x="6223000" y="5777557"/>
            <a:ext cx="2921000" cy="842962"/>
            <a:chOff x="6188773" y="5970703"/>
            <a:chExt cx="2919731" cy="842847"/>
          </a:xfrm>
        </p:grpSpPr>
        <p:pic>
          <p:nvPicPr>
            <p:cNvPr id="9"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5" name="テキスト ボックス 4">
            <a:extLst>
              <a:ext uri="{FF2B5EF4-FFF2-40B4-BE49-F238E27FC236}">
                <a16:creationId xmlns:a16="http://schemas.microsoft.com/office/drawing/2014/main" id="{40F9727E-099F-4566-9627-A4510827762F}"/>
              </a:ext>
            </a:extLst>
          </p:cNvPr>
          <p:cNvSpPr txBox="1"/>
          <p:nvPr/>
        </p:nvSpPr>
        <p:spPr>
          <a:xfrm>
            <a:off x="1403648" y="332656"/>
            <a:ext cx="6536987" cy="523220"/>
          </a:xfrm>
          <a:prstGeom prst="rect">
            <a:avLst/>
          </a:prstGeom>
          <a:noFill/>
        </p:spPr>
        <p:txBody>
          <a:bodyPr wrap="square" rtlCol="0">
            <a:spAutoFit/>
          </a:bodyPr>
          <a:lstStyle/>
          <a:p>
            <a:r>
              <a:rPr lang="ja-JP" altLang="en-US" sz="2800" u="sng" dirty="0">
                <a:solidFill>
                  <a:srgbClr val="4D4D4D"/>
                </a:solidFill>
              </a:rPr>
              <a:t>注腸</a:t>
            </a:r>
            <a:r>
              <a:rPr lang="en-US" altLang="ja-JP" sz="2800" u="sng" dirty="0">
                <a:solidFill>
                  <a:srgbClr val="4D4D4D"/>
                </a:solidFill>
              </a:rPr>
              <a:t>X</a:t>
            </a:r>
            <a:r>
              <a:rPr lang="ja-JP" altLang="en-US" sz="2800" u="sng" dirty="0">
                <a:solidFill>
                  <a:srgbClr val="4D4D4D"/>
                </a:solidFill>
              </a:rPr>
              <a:t>線造影検査</a:t>
            </a:r>
            <a:r>
              <a:rPr lang="en-US" altLang="ja-JP" sz="2800" u="sng" dirty="0">
                <a:solidFill>
                  <a:srgbClr val="4D4D4D"/>
                </a:solidFill>
              </a:rPr>
              <a:t>(</a:t>
            </a:r>
            <a:r>
              <a:rPr lang="ja-JP" altLang="en-US" sz="2800" u="sng" dirty="0">
                <a:solidFill>
                  <a:srgbClr val="4D4D4D"/>
                </a:solidFill>
              </a:rPr>
              <a:t>下部消化管造影検査</a:t>
            </a:r>
            <a:r>
              <a:rPr lang="en-US" altLang="ja-JP" sz="2800" u="sng" dirty="0">
                <a:solidFill>
                  <a:srgbClr val="4D4D4D"/>
                </a:solidFill>
              </a:rPr>
              <a:t>)</a:t>
            </a:r>
          </a:p>
        </p:txBody>
      </p:sp>
      <p:sp>
        <p:nvSpPr>
          <p:cNvPr id="2" name="正方形/長方形 1">
            <a:extLst>
              <a:ext uri="{FF2B5EF4-FFF2-40B4-BE49-F238E27FC236}">
                <a16:creationId xmlns:a16="http://schemas.microsoft.com/office/drawing/2014/main" id="{B3B59D9B-E312-474E-A25B-2B1CF606AC7C}"/>
              </a:ext>
            </a:extLst>
          </p:cNvPr>
          <p:cNvSpPr/>
          <p:nvPr/>
        </p:nvSpPr>
        <p:spPr bwMode="auto">
          <a:xfrm>
            <a:off x="107504" y="1017928"/>
            <a:ext cx="8928992" cy="432048"/>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大腸の走行、通過状態、粘膜の形状、性状を調べ、炎症、潰瘍、腫瘍等の病変を探す検査</a:t>
            </a:r>
            <a:endParaRPr kumimoji="1" lang="ja-JP" altLang="en-US" sz="1800" b="0" i="0" u="none" strike="noStrike" cap="none" normalizeH="0" baseline="0" dirty="0">
              <a:ln>
                <a:noFill/>
              </a:ln>
              <a:solidFill>
                <a:schemeClr val="tx1"/>
              </a:solidFill>
              <a:effectLst/>
              <a:latin typeface="Arial" charset="0"/>
              <a:ea typeface="ＭＳ Ｐゴシック" charset="-128"/>
            </a:endParaRPr>
          </a:p>
        </p:txBody>
      </p:sp>
      <p:sp>
        <p:nvSpPr>
          <p:cNvPr id="3" name="テキスト ボックス 2">
            <a:extLst>
              <a:ext uri="{FF2B5EF4-FFF2-40B4-BE49-F238E27FC236}">
                <a16:creationId xmlns:a16="http://schemas.microsoft.com/office/drawing/2014/main" id="{63633D1A-D839-41DD-83DF-FF6F1D28BCB9}"/>
              </a:ext>
            </a:extLst>
          </p:cNvPr>
          <p:cNvSpPr txBox="1"/>
          <p:nvPr/>
        </p:nvSpPr>
        <p:spPr>
          <a:xfrm>
            <a:off x="250902" y="1612028"/>
            <a:ext cx="8640960" cy="2862322"/>
          </a:xfrm>
          <a:prstGeom prst="rect">
            <a:avLst/>
          </a:prstGeom>
          <a:noFill/>
        </p:spPr>
        <p:txBody>
          <a:bodyPr wrap="square" rtlCol="0">
            <a:spAutoFit/>
          </a:bodyPr>
          <a:lstStyle/>
          <a:p>
            <a:r>
              <a:rPr kumimoji="1" lang="ja-JP" altLang="en-US" dirty="0"/>
              <a:t>〇方法</a:t>
            </a:r>
            <a:endParaRPr kumimoji="1" lang="en-US" altLang="ja-JP" dirty="0"/>
          </a:p>
          <a:p>
            <a:r>
              <a:rPr lang="ja-JP" altLang="en-US" dirty="0"/>
              <a:t>➀注腸用カテーテルを経肛門にて挿入し、造影剤</a:t>
            </a:r>
            <a:r>
              <a:rPr lang="en-US" altLang="ja-JP" dirty="0"/>
              <a:t>(</a:t>
            </a:r>
            <a:r>
              <a:rPr lang="ja-JP" altLang="en-US" dirty="0"/>
              <a:t>バリウムもしくはヨード</a:t>
            </a:r>
            <a:r>
              <a:rPr lang="en-US" altLang="ja-JP" dirty="0"/>
              <a:t>)</a:t>
            </a:r>
            <a:r>
              <a:rPr lang="ja-JP" altLang="en-US" dirty="0"/>
              <a:t>、空気を順次大腸にいれる</a:t>
            </a:r>
            <a:endParaRPr lang="en-US" altLang="ja-JP" dirty="0"/>
          </a:p>
          <a:p>
            <a:r>
              <a:rPr lang="ja-JP" altLang="en-US" dirty="0"/>
              <a:t>②</a:t>
            </a:r>
            <a:r>
              <a:rPr kumimoji="1" lang="ja-JP" altLang="en-US" dirty="0"/>
              <a:t>注入したバリウムをできるだけ大腸粘膜表面全体に付着させるため、体を回転させる</a:t>
            </a:r>
            <a:endParaRPr kumimoji="1" lang="en-US" altLang="ja-JP" dirty="0"/>
          </a:p>
          <a:p>
            <a:r>
              <a:rPr lang="ja-JP" altLang="en-US" dirty="0"/>
              <a:t>③</a:t>
            </a:r>
            <a:r>
              <a:rPr lang="en-US" altLang="ja-JP" dirty="0"/>
              <a:t>X</a:t>
            </a:r>
            <a:r>
              <a:rPr lang="ja-JP" altLang="en-US" dirty="0"/>
              <a:t>線撮影を行う</a:t>
            </a:r>
            <a:endParaRPr lang="en-US" altLang="ja-JP" dirty="0"/>
          </a:p>
          <a:p>
            <a:endParaRPr kumimoji="1" lang="en-US" altLang="ja-JP" dirty="0"/>
          </a:p>
          <a:p>
            <a:r>
              <a:rPr lang="ja-JP" altLang="en-US" dirty="0"/>
              <a:t>〇造影剤</a:t>
            </a:r>
            <a:endParaRPr lang="en-US" altLang="ja-JP" dirty="0"/>
          </a:p>
          <a:p>
            <a:r>
              <a:rPr lang="ja-JP" altLang="en-US" dirty="0"/>
              <a:t>・人医療ではバリウムが使用されることが多いが、本症例は遠位結腸の低形成が考えられるため、通過速度の速いヨード造影剤を採用</a:t>
            </a:r>
            <a:endParaRPr lang="en-US" altLang="ja-JP" dirty="0"/>
          </a:p>
          <a:p>
            <a:r>
              <a:rPr kumimoji="1" lang="ja-JP" altLang="en-US" dirty="0"/>
              <a:t>・アミドトリゾ酸ナトリウムメグルミン注射液ウログラフィン注</a:t>
            </a:r>
            <a:r>
              <a:rPr kumimoji="1" lang="en-US" altLang="ja-JP" dirty="0"/>
              <a:t>60</a:t>
            </a:r>
            <a:r>
              <a:rPr kumimoji="1" lang="ja-JP" altLang="en-US" dirty="0"/>
              <a:t>％</a:t>
            </a:r>
            <a:r>
              <a:rPr kumimoji="1" lang="en-US" altLang="ja-JP" dirty="0"/>
              <a:t>(</a:t>
            </a:r>
            <a:r>
              <a:rPr kumimoji="1" lang="ja-JP" altLang="en-US" dirty="0"/>
              <a:t>バイエル薬品株式会社</a:t>
            </a:r>
            <a:r>
              <a:rPr kumimoji="1" lang="en-US" altLang="ja-JP" dirty="0"/>
              <a:t>)</a:t>
            </a:r>
            <a:endParaRPr kumimoji="1" lang="ja-JP" altLang="en-US" dirty="0"/>
          </a:p>
        </p:txBody>
      </p:sp>
      <p:pic>
        <p:nvPicPr>
          <p:cNvPr id="6" name="図 5">
            <a:extLst>
              <a:ext uri="{FF2B5EF4-FFF2-40B4-BE49-F238E27FC236}">
                <a16:creationId xmlns:a16="http://schemas.microsoft.com/office/drawing/2014/main" id="{A42B7D70-CA1F-4E9A-8F0A-2EA344D7C1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35278" y="4806082"/>
            <a:ext cx="1872208" cy="1458024"/>
          </a:xfrm>
          <a:prstGeom prst="rect">
            <a:avLst/>
          </a:prstGeom>
        </p:spPr>
      </p:pic>
      <p:pic>
        <p:nvPicPr>
          <p:cNvPr id="7" name="オーディオ 6">
            <a:hlinkClick r:id="" action="ppaction://media"/>
            <a:extLst>
              <a:ext uri="{FF2B5EF4-FFF2-40B4-BE49-F238E27FC236}">
                <a16:creationId xmlns:a16="http://schemas.microsoft.com/office/drawing/2014/main" id="{97AA187F-6877-4755-8AE8-832663C7DB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24363364"/>
      </p:ext>
    </p:extLst>
  </p:cSld>
  <p:clrMapOvr>
    <a:masterClrMapping/>
  </p:clrMapOvr>
  <mc:AlternateContent xmlns:mc="http://schemas.openxmlformats.org/markup-compatibility/2006">
    <mc:Choice xmlns:p14="http://schemas.microsoft.com/office/powerpoint/2010/main" Requires="p14">
      <p:transition spd="slow" p14:dur="2000" advTm="46783"/>
    </mc:Choice>
    <mc:Fallback>
      <p:transition spd="slow" advTm="4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5"/>
          <p:cNvGrpSpPr>
            <a:grpSpLocks/>
          </p:cNvGrpSpPr>
          <p:nvPr/>
        </p:nvGrpSpPr>
        <p:grpSpPr bwMode="auto">
          <a:xfrm>
            <a:off x="6223000" y="5777557"/>
            <a:ext cx="2921000" cy="842962"/>
            <a:chOff x="6188773" y="5970703"/>
            <a:chExt cx="2919731" cy="842847"/>
          </a:xfrm>
        </p:grpSpPr>
        <p:pic>
          <p:nvPicPr>
            <p:cNvPr id="10"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5" name="テキスト ボックス 4">
            <a:extLst>
              <a:ext uri="{FF2B5EF4-FFF2-40B4-BE49-F238E27FC236}">
                <a16:creationId xmlns:a16="http://schemas.microsoft.com/office/drawing/2014/main" id="{456CB8C1-FA45-4265-88AB-1C6B94C31BC4}"/>
              </a:ext>
            </a:extLst>
          </p:cNvPr>
          <p:cNvSpPr txBox="1"/>
          <p:nvPr/>
        </p:nvSpPr>
        <p:spPr>
          <a:xfrm>
            <a:off x="3275856" y="296322"/>
            <a:ext cx="3096344" cy="523220"/>
          </a:xfrm>
          <a:prstGeom prst="rect">
            <a:avLst/>
          </a:prstGeom>
          <a:noFill/>
        </p:spPr>
        <p:txBody>
          <a:bodyPr wrap="square" rtlCol="0">
            <a:spAutoFit/>
          </a:bodyPr>
          <a:lstStyle/>
          <a:p>
            <a:r>
              <a:rPr lang="ja-JP" altLang="en-US" sz="2800" u="sng" dirty="0">
                <a:solidFill>
                  <a:srgbClr val="4D4D4D"/>
                </a:solidFill>
              </a:rPr>
              <a:t>注腸</a:t>
            </a:r>
            <a:r>
              <a:rPr lang="en-US" altLang="ja-JP" sz="2800" u="sng" dirty="0">
                <a:solidFill>
                  <a:srgbClr val="4D4D4D"/>
                </a:solidFill>
              </a:rPr>
              <a:t>X</a:t>
            </a:r>
            <a:r>
              <a:rPr lang="ja-JP" altLang="en-US" sz="2800" u="sng" dirty="0">
                <a:solidFill>
                  <a:srgbClr val="4D4D4D"/>
                </a:solidFill>
              </a:rPr>
              <a:t>線検査所見</a:t>
            </a:r>
            <a:endParaRPr lang="en-US" altLang="ja-JP" sz="2800" u="sng" dirty="0">
              <a:solidFill>
                <a:srgbClr val="4D4D4D"/>
              </a:solidFill>
            </a:endParaRPr>
          </a:p>
        </p:txBody>
      </p:sp>
      <p:pic>
        <p:nvPicPr>
          <p:cNvPr id="3" name="図 2">
            <a:extLst>
              <a:ext uri="{FF2B5EF4-FFF2-40B4-BE49-F238E27FC236}">
                <a16:creationId xmlns:a16="http://schemas.microsoft.com/office/drawing/2014/main" id="{7919A706-35C0-41BA-BC4E-E03FDDE673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5598" y="1550687"/>
            <a:ext cx="3038127" cy="2906322"/>
          </a:xfrm>
          <a:prstGeom prst="rect">
            <a:avLst/>
          </a:prstGeom>
        </p:spPr>
      </p:pic>
      <p:pic>
        <p:nvPicPr>
          <p:cNvPr id="6" name="図 5">
            <a:extLst>
              <a:ext uri="{FF2B5EF4-FFF2-40B4-BE49-F238E27FC236}">
                <a16:creationId xmlns:a16="http://schemas.microsoft.com/office/drawing/2014/main" id="{3D972D74-1717-4943-AA67-66DF9876B2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88421" y="1550689"/>
            <a:ext cx="3038126" cy="2906321"/>
          </a:xfrm>
          <a:prstGeom prst="rect">
            <a:avLst/>
          </a:prstGeom>
        </p:spPr>
      </p:pic>
      <p:pic>
        <p:nvPicPr>
          <p:cNvPr id="8" name="図 7">
            <a:extLst>
              <a:ext uri="{FF2B5EF4-FFF2-40B4-BE49-F238E27FC236}">
                <a16:creationId xmlns:a16="http://schemas.microsoft.com/office/drawing/2014/main" id="{AB18305C-1E4F-4E7E-9D26-09C1BFA45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040989" y="1478679"/>
            <a:ext cx="3038128" cy="3050339"/>
          </a:xfrm>
          <a:prstGeom prst="rect">
            <a:avLst/>
          </a:prstGeom>
        </p:spPr>
      </p:pic>
      <p:sp>
        <p:nvSpPr>
          <p:cNvPr id="12" name="テキスト ボックス 11">
            <a:extLst>
              <a:ext uri="{FF2B5EF4-FFF2-40B4-BE49-F238E27FC236}">
                <a16:creationId xmlns:a16="http://schemas.microsoft.com/office/drawing/2014/main" id="{6EE795D2-5449-4F0E-B61B-B35C0C0EAEBA}"/>
              </a:ext>
            </a:extLst>
          </p:cNvPr>
          <p:cNvSpPr txBox="1"/>
          <p:nvPr/>
        </p:nvSpPr>
        <p:spPr>
          <a:xfrm>
            <a:off x="0" y="1146229"/>
            <a:ext cx="3122348" cy="307777"/>
          </a:xfrm>
          <a:prstGeom prst="rect">
            <a:avLst/>
          </a:prstGeom>
          <a:noFill/>
        </p:spPr>
        <p:txBody>
          <a:bodyPr wrap="square" rtlCol="0">
            <a:spAutoFit/>
          </a:bodyPr>
          <a:lstStyle/>
          <a:p>
            <a:r>
              <a:rPr kumimoji="1" lang="ja-JP" altLang="en-US" sz="1400" dirty="0"/>
              <a:t>➀</a:t>
            </a:r>
            <a:r>
              <a:rPr kumimoji="1" lang="ja-JP" altLang="en-US" sz="1400" b="0" i="0" u="none" strike="noStrike" cap="none" normalizeH="0" baseline="0" dirty="0">
                <a:ln>
                  <a:noFill/>
                </a:ln>
                <a:solidFill>
                  <a:schemeClr val="tx1"/>
                </a:solidFill>
                <a:effectLst/>
                <a:latin typeface="Arial" charset="0"/>
                <a:ea typeface="ＭＳ Ｐゴシック" charset="-128"/>
              </a:rPr>
              <a:t>直腸内に造影剤を</a:t>
            </a:r>
            <a:r>
              <a:rPr kumimoji="1" lang="en-US" altLang="ja-JP" sz="1400" b="0" i="0" u="none" strike="noStrike" cap="none" normalizeH="0" baseline="0" dirty="0">
                <a:ln>
                  <a:noFill/>
                </a:ln>
                <a:solidFill>
                  <a:schemeClr val="tx1"/>
                </a:solidFill>
                <a:effectLst/>
                <a:latin typeface="Arial" charset="0"/>
                <a:ea typeface="ＭＳ Ｐゴシック" charset="-128"/>
              </a:rPr>
              <a:t>50ml</a:t>
            </a:r>
            <a:r>
              <a:rPr kumimoji="1" lang="ja-JP" altLang="en-US" sz="1400" b="0" i="0" u="none" strike="noStrike" cap="none" normalizeH="0" baseline="0" dirty="0">
                <a:ln>
                  <a:noFill/>
                </a:ln>
                <a:solidFill>
                  <a:schemeClr val="tx1"/>
                </a:solidFill>
                <a:effectLst/>
                <a:latin typeface="Arial" charset="0"/>
                <a:ea typeface="ＭＳ Ｐゴシック" charset="-128"/>
              </a:rPr>
              <a:t>注入し</a:t>
            </a:r>
            <a:r>
              <a:rPr kumimoji="1" lang="en-US" altLang="ja-JP" sz="1400" b="0" i="0" u="none" strike="noStrike" cap="none" normalizeH="0" baseline="0" dirty="0">
                <a:ln>
                  <a:noFill/>
                </a:ln>
                <a:solidFill>
                  <a:schemeClr val="tx1"/>
                </a:solidFill>
                <a:effectLst/>
                <a:latin typeface="Arial" charset="0"/>
                <a:ea typeface="ＭＳ Ｐゴシック" charset="-128"/>
              </a:rPr>
              <a:t>5</a:t>
            </a:r>
            <a:r>
              <a:rPr kumimoji="1" lang="ja-JP" altLang="en-US" sz="1400" b="0" i="0" u="none" strike="noStrike" cap="none" normalizeH="0" baseline="0" dirty="0">
                <a:ln>
                  <a:noFill/>
                </a:ln>
                <a:solidFill>
                  <a:schemeClr val="tx1"/>
                </a:solidFill>
                <a:effectLst/>
                <a:latin typeface="Arial" charset="0"/>
                <a:ea typeface="ＭＳ Ｐゴシック" charset="-128"/>
              </a:rPr>
              <a:t>分後</a:t>
            </a:r>
            <a:endParaRPr kumimoji="1" lang="ja-JP" altLang="en-US" sz="1400" dirty="0"/>
          </a:p>
        </p:txBody>
      </p:sp>
      <p:sp>
        <p:nvSpPr>
          <p:cNvPr id="13" name="テキスト ボックス 12">
            <a:extLst>
              <a:ext uri="{FF2B5EF4-FFF2-40B4-BE49-F238E27FC236}">
                <a16:creationId xmlns:a16="http://schemas.microsoft.com/office/drawing/2014/main" id="{ABCAB4E1-CE04-4FBE-8AE7-82439DF6D3EA}"/>
              </a:ext>
            </a:extLst>
          </p:cNvPr>
          <p:cNvSpPr txBox="1"/>
          <p:nvPr/>
        </p:nvSpPr>
        <p:spPr>
          <a:xfrm>
            <a:off x="3011601" y="1151939"/>
            <a:ext cx="2967331" cy="307777"/>
          </a:xfrm>
          <a:prstGeom prst="rect">
            <a:avLst/>
          </a:prstGeom>
          <a:noFill/>
        </p:spPr>
        <p:txBody>
          <a:bodyPr wrap="square" rtlCol="0">
            <a:spAutoFit/>
          </a:bodyPr>
          <a:lstStyle/>
          <a:p>
            <a:r>
              <a:rPr kumimoji="1" lang="ja-JP" altLang="en-US" sz="1400" dirty="0"/>
              <a:t>②➀より空気注入</a:t>
            </a:r>
            <a:r>
              <a:rPr lang="en-US" altLang="ja-JP" sz="1400" dirty="0">
                <a:solidFill>
                  <a:schemeClr val="tx1"/>
                </a:solidFill>
                <a:latin typeface="Arial" charset="0"/>
                <a:ea typeface="ＭＳ Ｐゴシック" charset="-128"/>
              </a:rPr>
              <a:t>5</a:t>
            </a:r>
            <a:r>
              <a:rPr lang="ja-JP" altLang="en-US" sz="1400" dirty="0">
                <a:solidFill>
                  <a:schemeClr val="tx1"/>
                </a:solidFill>
                <a:latin typeface="Arial" charset="0"/>
                <a:ea typeface="ＭＳ Ｐゴシック" charset="-128"/>
              </a:rPr>
              <a:t>分後</a:t>
            </a:r>
            <a:endParaRPr kumimoji="1" lang="ja-JP" altLang="en-US" sz="1400" dirty="0"/>
          </a:p>
        </p:txBody>
      </p:sp>
      <p:sp>
        <p:nvSpPr>
          <p:cNvPr id="14" name="テキスト ボックス 13">
            <a:extLst>
              <a:ext uri="{FF2B5EF4-FFF2-40B4-BE49-F238E27FC236}">
                <a16:creationId xmlns:a16="http://schemas.microsoft.com/office/drawing/2014/main" id="{F62D3ECE-2583-47F1-9A3C-D7E455A46571}"/>
              </a:ext>
            </a:extLst>
          </p:cNvPr>
          <p:cNvSpPr txBox="1"/>
          <p:nvPr/>
        </p:nvSpPr>
        <p:spPr>
          <a:xfrm>
            <a:off x="5986006" y="1151939"/>
            <a:ext cx="3266514" cy="307777"/>
          </a:xfrm>
          <a:prstGeom prst="rect">
            <a:avLst/>
          </a:prstGeom>
          <a:noFill/>
        </p:spPr>
        <p:txBody>
          <a:bodyPr wrap="square" rtlCol="0">
            <a:spAutoFit/>
          </a:bodyPr>
          <a:lstStyle/>
          <a:p>
            <a:r>
              <a:rPr lang="ja-JP" altLang="en-US" sz="1400" dirty="0"/>
              <a:t>③②より</a:t>
            </a:r>
            <a:r>
              <a:rPr kumimoji="1" lang="ja-JP" altLang="en-US" sz="1400" b="0" i="0" u="none" strike="noStrike" cap="none" normalizeH="0" baseline="0" dirty="0">
                <a:ln>
                  <a:noFill/>
                </a:ln>
                <a:solidFill>
                  <a:schemeClr val="tx1"/>
                </a:solidFill>
                <a:effectLst/>
                <a:latin typeface="Arial" charset="0"/>
                <a:ea typeface="ＭＳ Ｐゴシック" charset="-128"/>
              </a:rPr>
              <a:t>追加で造影剤</a:t>
            </a:r>
            <a:r>
              <a:rPr kumimoji="1" lang="en-US" altLang="ja-JP" sz="1400" b="0" i="0" u="none" strike="noStrike" cap="none" normalizeH="0" baseline="0" dirty="0">
                <a:ln>
                  <a:noFill/>
                </a:ln>
                <a:solidFill>
                  <a:schemeClr val="tx1"/>
                </a:solidFill>
                <a:effectLst/>
                <a:latin typeface="Arial" charset="0"/>
                <a:ea typeface="ＭＳ Ｐゴシック" charset="-128"/>
              </a:rPr>
              <a:t>50ml</a:t>
            </a:r>
            <a:r>
              <a:rPr kumimoji="1" lang="ja-JP" altLang="en-US" sz="1400" b="0" i="0" u="none" strike="noStrike" cap="none" normalizeH="0" baseline="0" dirty="0">
                <a:ln>
                  <a:noFill/>
                </a:ln>
                <a:solidFill>
                  <a:schemeClr val="tx1"/>
                </a:solidFill>
                <a:effectLst/>
                <a:latin typeface="Arial" charset="0"/>
                <a:ea typeface="ＭＳ Ｐゴシック" charset="-128"/>
              </a:rPr>
              <a:t>注入</a:t>
            </a:r>
            <a:r>
              <a:rPr kumimoji="1" lang="en-US" altLang="ja-JP" sz="1400" b="0" i="0" u="none" strike="noStrike" cap="none" normalizeH="0" baseline="0" dirty="0">
                <a:ln>
                  <a:noFill/>
                </a:ln>
                <a:solidFill>
                  <a:schemeClr val="tx1"/>
                </a:solidFill>
                <a:effectLst/>
                <a:latin typeface="Arial" charset="0"/>
                <a:ea typeface="ＭＳ Ｐゴシック" charset="-128"/>
              </a:rPr>
              <a:t>5</a:t>
            </a:r>
            <a:r>
              <a:rPr kumimoji="1" lang="ja-JP" altLang="en-US" sz="1400" b="0" i="0" u="none" strike="noStrike" cap="none" normalizeH="0" baseline="0" dirty="0">
                <a:ln>
                  <a:noFill/>
                </a:ln>
                <a:solidFill>
                  <a:schemeClr val="tx1"/>
                </a:solidFill>
                <a:effectLst/>
                <a:latin typeface="Arial" charset="0"/>
                <a:ea typeface="ＭＳ Ｐゴシック" charset="-128"/>
              </a:rPr>
              <a:t>分後</a:t>
            </a:r>
            <a:endParaRPr kumimoji="1" lang="ja-JP" altLang="en-US" sz="1400" dirty="0"/>
          </a:p>
        </p:txBody>
      </p:sp>
      <p:sp>
        <p:nvSpPr>
          <p:cNvPr id="15" name="四角形: 角を丸くする 14">
            <a:extLst>
              <a:ext uri="{FF2B5EF4-FFF2-40B4-BE49-F238E27FC236}">
                <a16:creationId xmlns:a16="http://schemas.microsoft.com/office/drawing/2014/main" id="{F6D69E92-3528-4175-A705-0205138F0C0C}"/>
              </a:ext>
            </a:extLst>
          </p:cNvPr>
          <p:cNvSpPr/>
          <p:nvPr/>
        </p:nvSpPr>
        <p:spPr bwMode="auto">
          <a:xfrm>
            <a:off x="2195736" y="5396419"/>
            <a:ext cx="5040560" cy="762275"/>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②から③にかけて遠位結腸の高エコー像が停止していることより、遠位結腸盲端を確認</a:t>
            </a:r>
            <a:endParaRPr kumimoji="1" lang="en-US" altLang="ja-JP" sz="1800" b="0" i="0" u="none" strike="noStrike" cap="none" normalizeH="0" baseline="0" dirty="0">
              <a:ln>
                <a:noFill/>
              </a:ln>
              <a:solidFill>
                <a:schemeClr val="tx1"/>
              </a:solidFill>
              <a:effectLst/>
              <a:latin typeface="Arial" charset="0"/>
              <a:ea typeface="ＭＳ Ｐゴシック" charset="-128"/>
            </a:endParaRPr>
          </a:p>
        </p:txBody>
      </p:sp>
      <p:sp>
        <p:nvSpPr>
          <p:cNvPr id="16" name="吹き出し: 折線 15">
            <a:extLst>
              <a:ext uri="{FF2B5EF4-FFF2-40B4-BE49-F238E27FC236}">
                <a16:creationId xmlns:a16="http://schemas.microsoft.com/office/drawing/2014/main" id="{B7CA8107-9297-48FD-82FA-317DBAAE9FD8}"/>
              </a:ext>
            </a:extLst>
          </p:cNvPr>
          <p:cNvSpPr/>
          <p:nvPr/>
        </p:nvSpPr>
        <p:spPr bwMode="auto">
          <a:xfrm>
            <a:off x="3779912" y="4653136"/>
            <a:ext cx="1008112" cy="341542"/>
          </a:xfrm>
          <a:prstGeom prst="borderCallout2">
            <a:avLst>
              <a:gd name="adj1" fmla="val 18750"/>
              <a:gd name="adj2" fmla="val -1725"/>
              <a:gd name="adj3" fmla="val 18750"/>
              <a:gd name="adj4" fmla="val -16667"/>
              <a:gd name="adj5" fmla="val -317843"/>
              <a:gd name="adj6" fmla="val 102904"/>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盲端部</a:t>
            </a:r>
          </a:p>
        </p:txBody>
      </p:sp>
      <p:sp>
        <p:nvSpPr>
          <p:cNvPr id="17" name="吹き出し: 折線 16">
            <a:extLst>
              <a:ext uri="{FF2B5EF4-FFF2-40B4-BE49-F238E27FC236}">
                <a16:creationId xmlns:a16="http://schemas.microsoft.com/office/drawing/2014/main" id="{DC2666C8-96FA-4935-8806-10CDE9520BC0}"/>
              </a:ext>
            </a:extLst>
          </p:cNvPr>
          <p:cNvSpPr/>
          <p:nvPr/>
        </p:nvSpPr>
        <p:spPr bwMode="auto">
          <a:xfrm>
            <a:off x="6876256" y="4654777"/>
            <a:ext cx="1008112" cy="341542"/>
          </a:xfrm>
          <a:prstGeom prst="borderCallout2">
            <a:avLst>
              <a:gd name="adj1" fmla="val 18750"/>
              <a:gd name="adj2" fmla="val -1725"/>
              <a:gd name="adj3" fmla="val 18750"/>
              <a:gd name="adj4" fmla="val -16667"/>
              <a:gd name="adj5" fmla="val -351531"/>
              <a:gd name="adj6" fmla="val 79477"/>
            </a:avLst>
          </a:prstGeom>
          <a:ln>
            <a:solidFill>
              <a:srgbClr val="FF0000"/>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盲端部</a:t>
            </a:r>
          </a:p>
        </p:txBody>
      </p:sp>
      <p:sp>
        <p:nvSpPr>
          <p:cNvPr id="18" name="テキスト ボックス 17">
            <a:extLst>
              <a:ext uri="{FF2B5EF4-FFF2-40B4-BE49-F238E27FC236}">
                <a16:creationId xmlns:a16="http://schemas.microsoft.com/office/drawing/2014/main" id="{C8D2E440-00D8-4C65-A0D4-68E76C84903C}"/>
              </a:ext>
            </a:extLst>
          </p:cNvPr>
          <p:cNvSpPr txBox="1"/>
          <p:nvPr/>
        </p:nvSpPr>
        <p:spPr>
          <a:xfrm>
            <a:off x="35496" y="4597555"/>
            <a:ext cx="2160240" cy="307777"/>
          </a:xfrm>
          <a:prstGeom prst="rect">
            <a:avLst/>
          </a:prstGeom>
          <a:noFill/>
        </p:spPr>
        <p:txBody>
          <a:bodyPr wrap="square" rtlCol="0">
            <a:spAutoFit/>
          </a:bodyPr>
          <a:lstStyle/>
          <a:p>
            <a:r>
              <a:rPr kumimoji="1" lang="en-US" altLang="ja-JP" sz="1400" dirty="0"/>
              <a:t>※</a:t>
            </a:r>
            <a:r>
              <a:rPr kumimoji="1" lang="ja-JP" altLang="en-US" sz="1400" dirty="0"/>
              <a:t>右側腹部のラテラル像</a:t>
            </a:r>
          </a:p>
        </p:txBody>
      </p:sp>
      <p:pic>
        <p:nvPicPr>
          <p:cNvPr id="4" name="オーディオ 3">
            <a:hlinkClick r:id="" action="ppaction://media"/>
            <a:extLst>
              <a:ext uri="{FF2B5EF4-FFF2-40B4-BE49-F238E27FC236}">
                <a16:creationId xmlns:a16="http://schemas.microsoft.com/office/drawing/2014/main" id="{52CDCDC8-0F27-4555-B4D9-8864080008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09341241"/>
      </p:ext>
    </p:extLst>
  </p:cSld>
  <p:clrMapOvr>
    <a:masterClrMapping/>
  </p:clrMapOvr>
  <mc:AlternateContent xmlns:mc="http://schemas.openxmlformats.org/markup-compatibility/2006">
    <mc:Choice xmlns:p14="http://schemas.microsoft.com/office/powerpoint/2010/main" Requires="p14">
      <p:transition spd="slow" p14:dur="2000" advTm="38777"/>
    </mc:Choice>
    <mc:Fallback>
      <p:transition spd="slow" advTm="38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085" x="4924425" y="1979613"/>
          <p14:tracePt t="10092" x="4710113" y="1965325"/>
          <p14:tracePt t="10099" x="4441825" y="1965325"/>
          <p14:tracePt t="10110" x="4203700" y="1965325"/>
          <p14:tracePt t="10127" x="3205163" y="2001838"/>
          <p14:tracePt t="10144" x="2566988" y="2111375"/>
          <p14:tracePt t="10161" x="1979613" y="2225675"/>
          <p14:tracePt t="10177" x="1449388" y="2343150"/>
          <p14:tracePt t="10211" x="769938" y="2476500"/>
          <p14:tracePt t="10244" x="620713" y="2444750"/>
          <p14:tracePt t="10277" x="606425" y="2403475"/>
          <p14:tracePt t="10610" x="647700" y="2393950"/>
          <p14:tracePt t="10619" x="720725" y="2379663"/>
          <p14:tracePt t="10625" x="788988" y="2374900"/>
          <p14:tracePt t="10632" x="830263" y="2374900"/>
          <p14:tracePt t="10649" x="893763" y="2384425"/>
          <p14:tracePt t="10666" x="1066800" y="2484438"/>
          <p14:tracePt t="10683" x="1203325" y="2640013"/>
          <p14:tracePt t="10716" x="1336675" y="2813050"/>
          <p14:tracePt t="10749" x="1395413" y="3068638"/>
          <p14:tracePt t="10783" x="1376363" y="3232150"/>
          <p14:tracePt t="10799" x="1341438" y="3309938"/>
          <p14:tracePt t="10816" x="1308100" y="3346450"/>
          <p14:tracePt t="10833" x="1268413" y="3382963"/>
          <p14:tracePt t="10849" x="1144588" y="3438525"/>
          <p14:tracePt t="10866" x="1044575" y="3455988"/>
          <p14:tracePt t="10883" x="993775" y="3455988"/>
          <p14:tracePt t="10899" x="925513" y="3438525"/>
          <p14:tracePt t="10916" x="889000" y="3411538"/>
          <p14:tracePt t="10933" x="847725" y="3360738"/>
          <p14:tracePt t="10949" x="830263" y="3319463"/>
          <p14:tracePt t="10966" x="825500" y="3309938"/>
          <p14:tracePt t="10983" x="830263" y="3282950"/>
          <p14:tracePt t="10984" x="847725" y="3260725"/>
          <p14:tracePt t="10999" x="871538" y="3209925"/>
          <p14:tracePt t="11016" x="915988" y="3127375"/>
          <p14:tracePt t="11033" x="962025" y="3051175"/>
          <p14:tracePt t="11049" x="1017588" y="2978150"/>
          <p14:tracePt t="11066" x="1071563" y="2941638"/>
          <p14:tracePt t="11083" x="1130300" y="2917825"/>
          <p14:tracePt t="11100" x="1235075" y="2913063"/>
          <p14:tracePt t="11116" x="1354138" y="2936875"/>
          <p14:tracePt t="11133" x="1436688" y="2973388"/>
          <p14:tracePt t="11149" x="1485900" y="3014663"/>
          <p14:tracePt t="11166" x="1558925" y="3078163"/>
          <p14:tracePt t="11183" x="1590675" y="3109913"/>
          <p14:tracePt t="11199" x="1614488" y="3132138"/>
          <p14:tracePt t="11216" x="1636713" y="3205163"/>
          <p14:tracePt t="11233" x="1641475" y="3282950"/>
          <p14:tracePt t="11249" x="1631950" y="3341688"/>
          <p14:tracePt t="11266" x="1595438" y="3406775"/>
          <p14:tracePt t="11283" x="1563688" y="3443288"/>
          <p14:tracePt t="11299" x="1504950" y="3487738"/>
          <p14:tracePt t="11316" x="1304925" y="3548063"/>
          <p14:tracePt t="11333" x="1185863" y="3538538"/>
          <p14:tracePt t="11349" x="1008063" y="3482975"/>
          <p14:tracePt t="11366" x="930275" y="3433763"/>
          <p14:tracePt t="11383" x="762000" y="3228975"/>
          <p14:tracePt t="11399" x="701675" y="3119438"/>
          <p14:tracePt t="11416" x="674688" y="3036888"/>
          <p14:tracePt t="11433" x="679450" y="2946400"/>
          <p14:tracePt t="11449" x="725488" y="2873375"/>
          <p14:tracePt t="11466" x="811213" y="2781300"/>
          <p14:tracePt t="11483" x="998538" y="2635250"/>
          <p14:tracePt t="11499" x="1108075" y="2576513"/>
          <p14:tracePt t="11516" x="1203325" y="2540000"/>
          <p14:tracePt t="11533" x="1390650" y="2520950"/>
          <p14:tracePt t="11549" x="1468438" y="2557463"/>
          <p14:tracePt t="11566" x="1550988" y="2593975"/>
          <p14:tracePt t="11583" x="1697038" y="2744788"/>
          <p14:tracePt t="11599" x="1724025" y="2800350"/>
          <p14:tracePt t="11616" x="1765300" y="2927350"/>
          <p14:tracePt t="11632" x="1778000" y="3005138"/>
          <p14:tracePt t="11649" x="1778000" y="3046413"/>
          <p14:tracePt t="11666" x="1778000" y="3063875"/>
          <p14:tracePt t="11683" x="1765300" y="3087688"/>
          <p14:tracePt t="11699" x="1751013" y="3105150"/>
          <p14:tracePt t="11716" x="1746250" y="3114675"/>
          <p14:tracePt t="13152" x="1714500" y="3114675"/>
          <p14:tracePt t="13160" x="1668463" y="3105150"/>
          <p14:tracePt t="13166" x="1624013" y="3090863"/>
          <p14:tracePt t="13175" x="1590675" y="3073400"/>
          <p14:tracePt t="13192" x="1546225" y="3051175"/>
          <p14:tracePt t="13208" x="1514475" y="3017838"/>
          <p14:tracePt t="13225" x="1473200" y="2941638"/>
          <p14:tracePt t="13242" x="1463675" y="2895600"/>
          <p14:tracePt t="13275" x="1463675" y="2808288"/>
          <p14:tracePt t="13308" x="1463675" y="2800350"/>
          <p14:tracePt t="13342" x="1482725" y="2732088"/>
          <p14:tracePt t="13358" x="1527175" y="2671763"/>
          <p14:tracePt t="13375" x="1660525" y="2581275"/>
          <p14:tracePt t="13392" x="1733550" y="2540000"/>
          <p14:tracePt t="13408" x="1846263" y="2484438"/>
          <p14:tracePt t="13425" x="2019300" y="2452688"/>
          <p14:tracePt t="13442" x="2138363" y="2439988"/>
          <p14:tracePt t="13458" x="2252663" y="2447925"/>
          <p14:tracePt t="13475" x="2303463" y="2471738"/>
          <p14:tracePt t="13492" x="2376488" y="2554288"/>
          <p14:tracePt t="13508" x="2430463" y="2630488"/>
          <p14:tracePt t="13525" x="2466975" y="2713038"/>
          <p14:tracePt t="13542" x="2489200" y="2813050"/>
          <p14:tracePt t="13558" x="2493963" y="2895600"/>
          <p14:tracePt t="13575" x="2508250" y="2963863"/>
          <p14:tracePt t="13592" x="2508250" y="3059113"/>
          <p14:tracePt t="13608" x="2508250" y="3105150"/>
          <p14:tracePt t="13625" x="2508250" y="3132138"/>
          <p14:tracePt t="13642" x="2508250" y="3155950"/>
          <p14:tracePt t="13658" x="2508250" y="3163888"/>
          <p14:tracePt t="13692" x="2508250" y="3178175"/>
          <p14:tracePt t="13708" x="2493963" y="3214688"/>
          <p14:tracePt t="13725" x="2471738" y="3268663"/>
          <p14:tracePt t="13742" x="2449513" y="3333750"/>
          <p14:tracePt t="13758" x="2416175" y="3429000"/>
          <p14:tracePt t="13775" x="2403475" y="3465513"/>
          <p14:tracePt t="13792" x="2398713" y="3479800"/>
          <p14:tracePt t="13808" x="2393950" y="3482975"/>
          <p14:tracePt t="13825" x="2393950" y="3487738"/>
          <p14:tracePt t="13842" x="2393950" y="3502025"/>
          <p14:tracePt t="13858" x="2393950" y="3570288"/>
          <p14:tracePt t="13875" x="2398713" y="3602038"/>
          <p14:tracePt t="13892" x="2398713" y="3616325"/>
          <p14:tracePt t="13908" x="2398713" y="3625850"/>
          <p14:tracePt t="13925" x="2398713" y="3629025"/>
          <p14:tracePt t="16796" x="2444750" y="3606800"/>
          <p14:tracePt t="16802" x="2544763" y="3570288"/>
          <p14:tracePt t="16813" x="2627313" y="3538538"/>
          <p14:tracePt t="16830" x="2732088" y="3482975"/>
          <p14:tracePt t="16846" x="2932113" y="3397250"/>
          <p14:tracePt t="16863" x="3019425" y="3338513"/>
          <p14:tracePt t="16879" x="3182938" y="3232150"/>
          <p14:tracePt t="16896" x="3419475" y="3119438"/>
          <p14:tracePt t="16929" x="3743325" y="3068638"/>
          <p14:tracePt t="16963" x="4076700" y="3178175"/>
          <p14:tracePt t="16996" x="4373563" y="3328988"/>
          <p14:tracePt t="17013" x="4437063" y="3370263"/>
          <p14:tracePt t="17029" x="4541838" y="3470275"/>
          <p14:tracePt t="17046" x="4600575" y="3560763"/>
          <p14:tracePt t="17063" x="4660900" y="3679825"/>
          <p14:tracePt t="17079" x="4692650" y="3738563"/>
          <p14:tracePt t="17096" x="4724400" y="3775075"/>
          <p14:tracePt t="17113" x="4756150" y="3811588"/>
          <p14:tracePt t="17130" x="4770438" y="3835400"/>
          <p14:tracePt t="17146" x="4778375" y="3857625"/>
          <p14:tracePt t="17163" x="4778375" y="3898900"/>
          <p14:tracePt t="17179" x="4765675" y="3916363"/>
          <p14:tracePt t="17196" x="4746625" y="3940175"/>
          <p14:tracePt t="17213" x="4683125" y="3971925"/>
          <p14:tracePt t="17229" x="4637088" y="3984625"/>
          <p14:tracePt t="17246" x="4519613" y="3981450"/>
          <p14:tracePt t="17263" x="4386263" y="3935413"/>
          <p14:tracePt t="17279" x="4313238" y="3867150"/>
          <p14:tracePt t="17296" x="4227513" y="3762375"/>
          <p14:tracePt t="17313" x="4167188" y="3570288"/>
          <p14:tracePt t="17329" x="4167188" y="3443288"/>
          <p14:tracePt t="17346" x="4203700" y="3319463"/>
          <p14:tracePt t="17363" x="4244975" y="3232150"/>
          <p14:tracePt t="17379" x="4318000" y="3119438"/>
          <p14:tracePt t="17396" x="4386263" y="3036888"/>
          <p14:tracePt t="17413" x="4541838" y="2946400"/>
          <p14:tracePt t="17429" x="4660900" y="2873375"/>
          <p14:tracePt t="17446" x="4751388" y="2840038"/>
          <p14:tracePt t="17463" x="4829175" y="2836863"/>
          <p14:tracePt t="17479" x="4906963" y="2886075"/>
          <p14:tracePt t="17496" x="4984750" y="2990850"/>
          <p14:tracePt t="17513" x="5065713" y="3132138"/>
          <p14:tracePt t="17530" x="5157788" y="3433763"/>
          <p14:tracePt t="17546" x="5162550" y="3492500"/>
          <p14:tracePt t="17563" x="5165725" y="3552825"/>
          <p14:tracePt t="17579" x="5162550" y="3584575"/>
          <p14:tracePt t="17596" x="5143500" y="3602038"/>
          <p14:tracePt t="17613" x="5089525" y="3638550"/>
          <p14:tracePt t="17629" x="4992688" y="3675063"/>
          <p14:tracePt t="17646" x="4879975" y="3697288"/>
          <p14:tracePt t="17663" x="4778375" y="3711575"/>
          <p14:tracePt t="17680" x="4697413" y="3721100"/>
          <p14:tracePt t="17696" x="4514850" y="3738563"/>
          <p14:tracePt t="17713" x="4437063" y="3733800"/>
          <p14:tracePt t="17729" x="4295775" y="3697288"/>
          <p14:tracePt t="17746" x="4171950" y="3616325"/>
          <p14:tracePt t="17763" x="4108450" y="3538538"/>
          <p14:tracePt t="17779" x="4076700" y="3451225"/>
          <p14:tracePt t="17796" x="4067175" y="3338513"/>
          <p14:tracePt t="17813" x="4071938" y="3268663"/>
          <p14:tracePt t="17829" x="4094163" y="3187700"/>
          <p14:tracePt t="17846" x="4159250" y="3063875"/>
          <p14:tracePt t="17863" x="4286250" y="2959100"/>
          <p14:tracePt t="17880" x="4373563" y="2890838"/>
          <p14:tracePt t="17896" x="4541838" y="2817813"/>
          <p14:tracePt t="17913" x="4637088" y="2808288"/>
          <p14:tracePt t="17929" x="4710113" y="2817813"/>
          <p14:tracePt t="17946" x="4846638" y="2905125"/>
          <p14:tracePt t="17963" x="4911725" y="2982913"/>
          <p14:tracePt t="17980" x="4956175" y="3078163"/>
          <p14:tracePt t="17996" x="4997450" y="3228975"/>
          <p14:tracePt t="18013" x="4997450" y="3338513"/>
          <p14:tracePt t="18029" x="4992688" y="3419475"/>
          <p14:tracePt t="18046" x="4984750" y="3475038"/>
          <p14:tracePt t="18063" x="4960938" y="3548063"/>
          <p14:tracePt t="18079" x="4933950" y="3592513"/>
          <p14:tracePt t="18096" x="4892675" y="3638550"/>
          <p14:tracePt t="18113" x="4787900" y="3716338"/>
          <p14:tracePt t="18129" x="4710113" y="3757613"/>
          <p14:tracePt t="18146" x="4610100" y="3784600"/>
          <p14:tracePt t="18163" x="4519613" y="3803650"/>
          <p14:tracePt t="18179" x="4483100" y="3803650"/>
          <p14:tracePt t="18196" x="4418013" y="3794125"/>
          <p14:tracePt t="18213" x="4344988" y="3767138"/>
          <p14:tracePt t="18229" x="4332288" y="3748088"/>
          <p14:tracePt t="18246" x="4318000" y="3725863"/>
          <p14:tracePt t="18263" x="4327525" y="3670300"/>
          <p14:tracePt t="18279" x="4381500" y="3621088"/>
          <p14:tracePt t="18296" x="4432300" y="3584575"/>
          <p14:tracePt t="18313" x="4541838" y="3538538"/>
          <p14:tracePt t="18329" x="4610100" y="3533775"/>
          <p14:tracePt t="18346" x="4660900" y="3548063"/>
          <p14:tracePt t="18363" x="4683125" y="3565525"/>
          <p14:tracePt t="18379" x="4705350" y="3592513"/>
          <p14:tracePt t="18396" x="4714875" y="3611563"/>
          <p14:tracePt t="18413" x="4724400" y="3648075"/>
          <p14:tracePt t="18429" x="4729163" y="3689350"/>
          <p14:tracePt t="18446" x="4724400" y="3730625"/>
          <p14:tracePt t="18463" x="4714875" y="3752850"/>
          <p14:tracePt t="18479" x="4710113" y="3779838"/>
          <p14:tracePt t="18496" x="4702175" y="3789363"/>
          <p14:tracePt t="18513" x="4692650" y="3798888"/>
          <p14:tracePt t="18530" x="4673600" y="3806825"/>
          <p14:tracePt t="18546" x="4646613" y="3798888"/>
          <p14:tracePt t="18563" x="4624388" y="3770313"/>
          <p14:tracePt t="18579" x="4592638" y="3684588"/>
          <p14:tracePt t="18596" x="4592638" y="3625850"/>
          <p14:tracePt t="18613" x="4624388" y="3565525"/>
          <p14:tracePt t="18630" x="4692650" y="3497263"/>
          <p14:tracePt t="18646" x="4729163" y="3479800"/>
          <p14:tracePt t="18663" x="4773613" y="3470275"/>
          <p14:tracePt t="18679" x="4838700" y="3487738"/>
          <p14:tracePt t="18696" x="4911725" y="3552825"/>
          <p14:tracePt t="18713" x="4951413" y="3592513"/>
          <p14:tracePt t="18729" x="4979988" y="3643313"/>
          <p14:tracePt t="18746" x="4992688" y="3689350"/>
          <p14:tracePt t="18763" x="4992688" y="3706813"/>
          <p14:tracePt t="18779" x="4984750" y="3730625"/>
          <p14:tracePt t="18796" x="4933950" y="3770313"/>
          <p14:tracePt t="18813" x="4860925" y="3794125"/>
          <p14:tracePt t="18830" x="4806950" y="3803650"/>
          <p14:tracePt t="18846" x="4741863" y="3789363"/>
          <p14:tracePt t="18863" x="4678363" y="3757613"/>
          <p14:tracePt t="18879" x="4641850" y="3730625"/>
          <p14:tracePt t="18896" x="4610100" y="3694113"/>
          <p14:tracePt t="18913" x="4592638" y="3638550"/>
          <p14:tracePt t="18929" x="4600575" y="3589338"/>
          <p14:tracePt t="18946" x="4673600" y="3511550"/>
          <p14:tracePt t="18963" x="4719638" y="3475038"/>
          <p14:tracePt t="18980" x="4756150" y="3451225"/>
          <p14:tracePt t="18996" x="4797425" y="3446463"/>
          <p14:tracePt t="19013" x="4879975" y="3465513"/>
          <p14:tracePt t="19029" x="4911725" y="3506788"/>
          <p14:tracePt t="19046" x="4943475" y="3552825"/>
          <p14:tracePt t="19063" x="4965700" y="3602038"/>
          <p14:tracePt t="19079" x="4970463" y="3616325"/>
          <p14:tracePt t="19096" x="4970463" y="3625850"/>
          <p14:tracePt t="19113" x="4951413" y="3657600"/>
          <p14:tracePt t="19129" x="4883150" y="3689350"/>
          <p14:tracePt t="19146" x="4819650" y="3711575"/>
          <p14:tracePt t="19163" x="4729163" y="3721100"/>
          <p14:tracePt t="19179" x="4660900" y="3721100"/>
          <p14:tracePt t="19196" x="4619625" y="3716338"/>
          <p14:tracePt t="19213" x="4595813" y="3706813"/>
          <p14:tracePt t="19229" x="4573588" y="3679825"/>
          <p14:tracePt t="19246" x="4564063" y="3629025"/>
          <p14:tracePt t="19263" x="4573588" y="3524250"/>
          <p14:tracePt t="19279" x="4595813" y="3487738"/>
          <p14:tracePt t="19296" x="4629150" y="3455988"/>
          <p14:tracePt t="19313" x="4660900" y="3433763"/>
          <p14:tracePt t="19329" x="4710113" y="3424238"/>
          <p14:tracePt t="19346" x="4737100" y="3429000"/>
          <p14:tracePt t="19363" x="4797425" y="3465513"/>
          <p14:tracePt t="19379" x="4875213" y="3560763"/>
          <p14:tracePt t="19396" x="4919663" y="3621088"/>
          <p14:tracePt t="19413" x="4943475" y="3657600"/>
          <p14:tracePt t="19429" x="4951413" y="3679825"/>
          <p14:tracePt t="19446" x="4951413" y="3684588"/>
          <p14:tracePt t="19463" x="4948238" y="3706813"/>
          <p14:tracePt t="19479" x="4887913" y="3767138"/>
          <p14:tracePt t="19496" x="4829175" y="3816350"/>
          <p14:tracePt t="19513" x="4783138" y="3843338"/>
          <p14:tracePt t="19529" x="4729163" y="3867150"/>
          <p14:tracePt t="19546" x="4624388" y="3857625"/>
          <p14:tracePt t="19563" x="4587875" y="3830638"/>
          <p14:tracePt t="19580" x="4541838" y="3762375"/>
          <p14:tracePt t="19596" x="4527550" y="3697288"/>
          <p14:tracePt t="19613" x="4537075" y="3611563"/>
          <p14:tracePt t="19629" x="4568825" y="3524250"/>
          <p14:tracePt t="19646" x="4651375" y="3438525"/>
          <p14:tracePt t="19663" x="4697413" y="3397250"/>
          <p14:tracePt t="19679" x="4737100" y="3375025"/>
          <p14:tracePt t="19696" x="4814888" y="3370263"/>
          <p14:tracePt t="19713" x="4875213" y="3392488"/>
          <p14:tracePt t="19729" x="4916488" y="3419475"/>
          <p14:tracePt t="19746" x="4960938" y="3511550"/>
          <p14:tracePt t="19763" x="4987925" y="3560763"/>
          <p14:tracePt t="19779" x="4992688" y="3592513"/>
          <p14:tracePt t="19796" x="4992688" y="3633788"/>
          <p14:tracePt t="19813" x="4992688" y="3665538"/>
          <p14:tracePt t="19829" x="4960938" y="3711575"/>
          <p14:tracePt t="19846" x="4892675" y="3767138"/>
          <p14:tracePt t="19863" x="4797425" y="3821113"/>
          <p14:tracePt t="19879" x="4751388" y="3821113"/>
          <p14:tracePt t="19897" x="4673600" y="3806825"/>
          <p14:tracePt t="19913" x="4637088" y="3789363"/>
          <p14:tracePt t="19929" x="4605338" y="3757613"/>
          <p14:tracePt t="19946" x="4587875" y="3694113"/>
          <p14:tracePt t="19963" x="4595813" y="3575050"/>
          <p14:tracePt t="19979" x="4629150" y="3497263"/>
          <p14:tracePt t="19996" x="4665663" y="3443288"/>
          <p14:tracePt t="19997" x="4678363" y="3424238"/>
          <p14:tracePt t="20013" x="4710113" y="3397250"/>
          <p14:tracePt t="20030" x="4733925" y="3387725"/>
          <p14:tracePt t="20046" x="4765675" y="3382963"/>
          <p14:tracePt t="20063" x="4838700" y="3397250"/>
          <p14:tracePt t="20080" x="4879975" y="3438525"/>
          <p14:tracePt t="20096" x="4924425" y="3516313"/>
          <p14:tracePt t="20113" x="4956175" y="3638550"/>
          <p14:tracePt t="20129" x="4960938" y="3694113"/>
          <p14:tracePt t="20146" x="4960938" y="3725863"/>
          <p14:tracePt t="20163" x="4960938" y="3743325"/>
          <p14:tracePt t="20179" x="4956175" y="3757613"/>
          <p14:tracePt t="20196" x="4929188" y="3775075"/>
          <p14:tracePt t="20213" x="4856163" y="3798888"/>
          <p14:tracePt t="20229" x="4824413" y="3798888"/>
          <p14:tracePt t="20246" x="4797425" y="3798888"/>
          <p14:tracePt t="20263" x="4773613" y="3794125"/>
          <p14:tracePt t="20280" x="4724400" y="3779838"/>
          <p14:tracePt t="20296" x="4697413" y="3767138"/>
          <p14:tracePt t="20313" x="4683125" y="3752850"/>
          <p14:tracePt t="20329" x="4665663" y="3716338"/>
          <p14:tracePt t="20346" x="4668838" y="3684588"/>
          <p14:tracePt t="20363" x="4697413" y="3625850"/>
          <p14:tracePt t="20379" x="4746625" y="3548063"/>
          <p14:tracePt t="20396" x="4773613" y="3519488"/>
          <p14:tracePt t="20413" x="4797425" y="3502025"/>
          <p14:tracePt t="20429" x="4851400" y="3497263"/>
          <p14:tracePt t="20446" x="4902200" y="3506788"/>
          <p14:tracePt t="20463" x="4938713" y="3533775"/>
          <p14:tracePt t="20479" x="4975225" y="3584575"/>
          <p14:tracePt t="20481" x="4992688" y="3616325"/>
          <p14:tracePt t="20496" x="5016500" y="3660775"/>
          <p14:tracePt t="20513" x="5033963" y="3711575"/>
          <p14:tracePt t="20530" x="5038725" y="3748088"/>
          <p14:tracePt t="20546" x="5038725" y="3779838"/>
          <p14:tracePt t="20563" x="5011738" y="3816350"/>
          <p14:tracePt t="20579" x="4960938" y="3852863"/>
          <p14:tracePt t="20596" x="4860925" y="3889375"/>
          <p14:tracePt t="20613" x="4819650" y="3898900"/>
          <p14:tracePt t="20629" x="4792663" y="3898900"/>
          <p14:tracePt t="20646" x="4733925" y="3857625"/>
          <p14:tracePt t="20663" x="4687888" y="3789363"/>
          <p14:tracePt t="20679" x="4678363" y="3721100"/>
          <p14:tracePt t="20696" x="4705350" y="3621088"/>
          <p14:tracePt t="20713" x="4741863" y="3556000"/>
          <p14:tracePt t="20730" x="4778375" y="3511550"/>
          <p14:tracePt t="20746" x="4851400" y="3465513"/>
          <p14:tracePt t="20763" x="4897438" y="3460750"/>
          <p14:tracePt t="20779" x="4929188" y="3465513"/>
          <p14:tracePt t="20796" x="4956175" y="3492500"/>
          <p14:tracePt t="20813" x="4997450" y="3589338"/>
          <p14:tracePt t="20829" x="5021263" y="3643313"/>
          <p14:tracePt t="20846" x="5021263" y="3675063"/>
          <p14:tracePt t="20863" x="5016500" y="3716338"/>
          <p14:tracePt t="20879" x="5002213" y="3733800"/>
          <p14:tracePt t="20896" x="4956175" y="3770313"/>
          <p14:tracePt t="20913" x="4829175" y="3803650"/>
          <p14:tracePt t="20929" x="4773613" y="3803650"/>
          <p14:tracePt t="20946" x="4729163" y="3789363"/>
          <p14:tracePt t="20963" x="4673600" y="3767138"/>
          <p14:tracePt t="20979" x="4656138" y="3748088"/>
          <p14:tracePt t="20996" x="4641850" y="3711575"/>
          <p14:tracePt t="20998" x="4646613" y="3679825"/>
          <p14:tracePt t="21013" x="4678363" y="3611563"/>
          <p14:tracePt t="21029" x="4741863" y="3529013"/>
          <p14:tracePt t="21046" x="4806950" y="3465513"/>
          <p14:tracePt t="21063" x="4956175" y="3387725"/>
          <p14:tracePt t="21080" x="5006975" y="3378200"/>
          <p14:tracePt t="21096" x="5033963" y="3382963"/>
          <p14:tracePt t="21113" x="5053013" y="3402013"/>
          <p14:tracePt t="21129" x="5065713" y="3443288"/>
          <p14:tracePt t="21146" x="5065713" y="3487738"/>
          <p14:tracePt t="21163" x="5048250" y="3538538"/>
          <p14:tracePt t="21179" x="5006975" y="3584575"/>
          <p14:tracePt t="21196" x="4975225" y="3602038"/>
          <p14:tracePt t="21213" x="4965700" y="3606800"/>
          <p14:tracePt t="21229" x="4960938" y="3606800"/>
          <p14:tracePt t="27102" x="5011738" y="3589338"/>
          <p14:tracePt t="27109" x="5060950" y="3560763"/>
          <p14:tracePt t="27122" x="5116513" y="3533775"/>
          <p14:tracePt t="27139" x="5421313" y="3429000"/>
          <p14:tracePt t="27156" x="5749925" y="3341688"/>
          <p14:tracePt t="27172" x="6083300" y="3268663"/>
          <p14:tracePt t="27189" x="6811963" y="3114675"/>
          <p14:tracePt t="27222" x="7442200" y="3027363"/>
          <p14:tracePt t="27256" x="8039100" y="3141663"/>
          <p14:tracePt t="27289" x="8372475" y="3302000"/>
          <p14:tracePt t="27306" x="8408988" y="3333750"/>
          <p14:tracePt t="27322" x="8435975" y="3355975"/>
          <p14:tracePt t="27339" x="8455025" y="3365500"/>
          <p14:tracePt t="27356" x="8458200" y="3370263"/>
          <p14:tracePt t="27372" x="8462963" y="3378200"/>
          <p14:tracePt t="27389" x="8477250" y="3397250"/>
          <p14:tracePt t="27406" x="8477250" y="3402013"/>
          <p14:tracePt t="27422" x="8482013" y="3406775"/>
          <p14:tracePt t="27692" x="8482013" y="3419475"/>
          <p14:tracePt t="27700" x="8477250" y="3446463"/>
          <p14:tracePt t="27711" x="8458200" y="3479800"/>
          <p14:tracePt t="27728" x="8377238" y="3575050"/>
          <p14:tracePt t="27744" x="8326438" y="3621088"/>
          <p14:tracePt t="27761" x="8231188" y="3684588"/>
          <p14:tracePt t="27778" x="8112125" y="3725863"/>
          <p14:tracePt t="27794" x="8062913" y="3730625"/>
          <p14:tracePt t="27811" x="7993063" y="3730625"/>
          <p14:tracePt t="27828" x="7912100" y="3716338"/>
          <p14:tracePt t="27844" x="7824788" y="3697288"/>
          <p14:tracePt t="27861" x="7756525" y="3675063"/>
          <p14:tracePt t="27878" x="7683500" y="3657600"/>
          <p14:tracePt t="27894" x="7605713" y="3611563"/>
          <p14:tracePt t="27911" x="7569200" y="3570288"/>
          <p14:tracePt t="27928" x="7537450" y="3529013"/>
          <p14:tracePt t="27944" x="7505700" y="3470275"/>
          <p14:tracePt t="27961" x="7491413" y="3429000"/>
          <p14:tracePt t="27978" x="7491413" y="3387725"/>
          <p14:tracePt t="27994" x="7510463" y="3341688"/>
          <p14:tracePt t="28011" x="7515225" y="3328988"/>
          <p14:tracePt t="28028" x="7527925" y="3309938"/>
          <p14:tracePt t="28045" x="7610475" y="3282950"/>
          <p14:tracePt t="28061" x="7697788" y="3268663"/>
          <p14:tracePt t="28078" x="7761288" y="3265488"/>
          <p14:tracePt t="28095" x="7920038" y="3297238"/>
          <p14:tracePt t="28111" x="7975600" y="3333750"/>
          <p14:tracePt t="28128" x="8016875" y="3382963"/>
          <p14:tracePt t="28144" x="8043863" y="3443288"/>
          <p14:tracePt t="28161" x="8048625" y="3502025"/>
          <p14:tracePt t="28178" x="8043863" y="3548063"/>
          <p14:tracePt t="28194" x="8029575" y="3597275"/>
          <p14:tracePt t="28211" x="8007350" y="3643313"/>
          <p14:tracePt t="28228" x="7980363" y="3675063"/>
          <p14:tracePt t="28244" x="7939088" y="3702050"/>
          <p14:tracePt t="28261" x="7870825" y="3730625"/>
          <p14:tracePt t="28278" x="7829550" y="3738563"/>
          <p14:tracePt t="28294" x="7747000" y="3730625"/>
          <p14:tracePt t="28311" x="7637463" y="3702050"/>
          <p14:tracePt t="28328" x="7610475" y="3684588"/>
          <p14:tracePt t="28344" x="7588250" y="3657600"/>
          <p14:tracePt t="28361" x="7573963" y="3625850"/>
          <p14:tracePt t="28378" x="7573963" y="3606800"/>
          <p14:tracePt t="28394" x="7573963" y="3589338"/>
          <p14:tracePt t="28411" x="7593013" y="3552825"/>
          <p14:tracePt t="28428" x="7656513" y="3511550"/>
          <p14:tracePt t="28444" x="7739063" y="3479800"/>
          <p14:tracePt t="28461" x="7802563" y="3465513"/>
          <p14:tracePt t="28478" x="7920038" y="3451225"/>
          <p14:tracePt t="28494" x="7989888" y="3451225"/>
          <p14:tracePt t="28511" x="8016875" y="3455988"/>
          <p14:tracePt t="28528" x="8043863" y="3475038"/>
          <p14:tracePt t="28544" x="8053388" y="3487738"/>
          <p14:tracePt t="28561" x="8062913" y="3506788"/>
          <p14:tracePt t="28578" x="8062913" y="3552825"/>
          <p14:tracePt t="28594" x="8062913" y="3579813"/>
          <p14:tracePt t="28611" x="8053388" y="3592513"/>
          <p14:tracePt t="28628" x="8002588" y="3629025"/>
          <p14:tracePt t="28644" x="7924800" y="3652838"/>
          <p14:tracePt t="28661" x="7880350" y="3652838"/>
          <p14:tracePt t="28678" x="7848600" y="3638550"/>
          <p14:tracePt t="28694" x="7820025" y="3611563"/>
          <p14:tracePt t="28711" x="7807325" y="3565525"/>
          <p14:tracePt t="28728" x="7820025" y="3479800"/>
          <p14:tracePt t="28744" x="7839075" y="3424238"/>
          <p14:tracePt t="28761" x="7880350" y="3375025"/>
          <p14:tracePt t="28778" x="7970838" y="3338513"/>
          <p14:tracePt t="28794" x="8075613" y="3333750"/>
          <p14:tracePt t="28811" x="8148638" y="3370263"/>
          <p14:tracePt t="28828" x="8212138" y="3402013"/>
          <p14:tracePt t="28844" x="8331200" y="3519488"/>
          <p14:tracePt t="28861" x="8358188" y="3575050"/>
          <p14:tracePt t="28878" x="8367713" y="3592513"/>
          <p14:tracePt t="28894" x="8367713" y="3606800"/>
          <p14:tracePt t="28911" x="8367713" y="3611563"/>
          <p14:tracePt t="28928" x="8367713" y="3616325"/>
          <p14:tracePt t="28944" x="8348663" y="3633788"/>
          <p14:tracePt t="28961" x="8308975" y="3633788"/>
          <p14:tracePt t="28978" x="8243888" y="3611563"/>
          <p14:tracePt t="28994" x="8170863" y="3516313"/>
          <p14:tracePt t="29011" x="8158163" y="3446463"/>
          <p14:tracePt t="29028" x="8148638" y="3406775"/>
          <p14:tracePt t="29045" x="8148638" y="3375025"/>
          <p14:tracePt t="29061" x="8158163" y="3346450"/>
          <p14:tracePt t="29078" x="8185150" y="3333750"/>
          <p14:tracePt t="29095" x="8240713" y="3305175"/>
          <p14:tracePt t="29111" x="8326438" y="3292475"/>
          <p14:tracePt t="29128" x="8358188" y="3292475"/>
          <p14:tracePt t="29145" x="8389938" y="3297238"/>
          <p14:tracePt t="29161" x="8445500" y="3314700"/>
          <p14:tracePt t="29178" x="8458200" y="3328988"/>
          <p14:tracePt t="29194" x="8462963" y="3338513"/>
          <p14:tracePt t="29211" x="8467725" y="3341688"/>
          <p14:tracePt t="29228" x="8467725" y="33464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5"/>
          <p:cNvGrpSpPr>
            <a:grpSpLocks/>
          </p:cNvGrpSpPr>
          <p:nvPr/>
        </p:nvGrpSpPr>
        <p:grpSpPr bwMode="auto">
          <a:xfrm>
            <a:off x="6223000" y="5777557"/>
            <a:ext cx="2921000" cy="842962"/>
            <a:chOff x="6188773" y="5970703"/>
            <a:chExt cx="2919731" cy="842847"/>
          </a:xfrm>
        </p:grpSpPr>
        <p:pic>
          <p:nvPicPr>
            <p:cNvPr id="13" name="Picture 14" descr="image_01_cow"/>
            <p:cNvPicPr>
              <a:picLocks noChangeAspect="1" noChangeArrowheads="1"/>
            </p:cNvPicPr>
            <p:nvPr/>
          </p:nvPicPr>
          <p:blipFill>
            <a:blip r:embed="rId5" cstate="print">
              <a:clrChange>
                <a:clrFrom>
                  <a:srgbClr val="000096"/>
                </a:clrFrom>
                <a:clrTo>
                  <a:srgbClr val="000096">
                    <a:alpha val="0"/>
                  </a:srgbClr>
                </a:clrTo>
              </a:clrChange>
              <a:extLst>
                <a:ext uri="{28A0092B-C50C-407E-A947-70E740481C1C}">
                  <a14:useLocalDpi xmlns:a14="http://schemas.microsoft.com/office/drawing/2010/main" val="0"/>
                </a:ext>
              </a:extLst>
            </a:blip>
            <a:srcRect/>
            <a:stretch>
              <a:fillRect/>
            </a:stretch>
          </p:blipFill>
          <p:spPr bwMode="auto">
            <a:xfrm>
              <a:off x="8604448" y="5970703"/>
              <a:ext cx="504056" cy="84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p:cNvSpPr txBox="1">
              <a:spLocks noChangeArrowheads="1"/>
            </p:cNvSpPr>
            <p:nvPr/>
          </p:nvSpPr>
          <p:spPr bwMode="auto">
            <a:xfrm>
              <a:off x="6188773" y="6444044"/>
              <a:ext cx="2415305" cy="36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株</a:t>
              </a:r>
              <a:r>
                <a:rPr lang="en-US" altLang="ja-JP" sz="1800" i="1" dirty="0">
                  <a:latin typeface="Arial" panose="020B0604020202020204" pitchFamily="34" charset="0"/>
                  <a:ea typeface="MS UI Gothic" panose="020B0600070205080204" pitchFamily="50" charset="-128"/>
                </a:rPr>
                <a:t>)</a:t>
              </a:r>
              <a:r>
                <a:rPr lang="ja-JP" altLang="en-US" sz="1800" i="1" dirty="0">
                  <a:latin typeface="Arial" panose="020B0604020202020204" pitchFamily="34" charset="0"/>
                  <a:ea typeface="MS UI Gothic" panose="020B0600070205080204" pitchFamily="50" charset="-128"/>
                </a:rPr>
                <a:t>益田大動物診療所</a:t>
              </a:r>
            </a:p>
          </p:txBody>
        </p:sp>
      </p:grpSp>
      <p:sp>
        <p:nvSpPr>
          <p:cNvPr id="15" name="テキスト ボックス 14">
            <a:extLst>
              <a:ext uri="{FF2B5EF4-FFF2-40B4-BE49-F238E27FC236}">
                <a16:creationId xmlns:a16="http://schemas.microsoft.com/office/drawing/2014/main" id="{23ED0969-89E5-4917-9512-88CEED4BF03A}"/>
              </a:ext>
            </a:extLst>
          </p:cNvPr>
          <p:cNvSpPr txBox="1"/>
          <p:nvPr/>
        </p:nvSpPr>
        <p:spPr>
          <a:xfrm>
            <a:off x="2915815" y="332656"/>
            <a:ext cx="3859185" cy="523220"/>
          </a:xfrm>
          <a:prstGeom prst="rect">
            <a:avLst/>
          </a:prstGeom>
          <a:noFill/>
        </p:spPr>
        <p:txBody>
          <a:bodyPr wrap="square" rtlCol="0">
            <a:spAutoFit/>
          </a:bodyPr>
          <a:lstStyle/>
          <a:p>
            <a:r>
              <a:rPr lang="ja-JP" altLang="en-US" sz="2800" u="sng" dirty="0">
                <a:solidFill>
                  <a:srgbClr val="4D4D4D"/>
                </a:solidFill>
              </a:rPr>
              <a:t>直腸</a:t>
            </a:r>
            <a:r>
              <a:rPr lang="en-US" altLang="ja-JP" sz="2800" u="sng" dirty="0">
                <a:solidFill>
                  <a:srgbClr val="4D4D4D"/>
                </a:solidFill>
              </a:rPr>
              <a:t>-</a:t>
            </a:r>
            <a:r>
              <a:rPr lang="ja-JP" altLang="en-US" sz="2800" u="sng" dirty="0">
                <a:solidFill>
                  <a:srgbClr val="4D4D4D"/>
                </a:solidFill>
              </a:rPr>
              <a:t>結腸バイパス術➀</a:t>
            </a:r>
            <a:endParaRPr lang="en-US" altLang="ja-JP" sz="2800" u="sng" dirty="0">
              <a:solidFill>
                <a:srgbClr val="4D4D4D"/>
              </a:solidFill>
            </a:endParaRPr>
          </a:p>
        </p:txBody>
      </p:sp>
      <p:pic>
        <p:nvPicPr>
          <p:cNvPr id="3" name="図 2">
            <a:extLst>
              <a:ext uri="{FF2B5EF4-FFF2-40B4-BE49-F238E27FC236}">
                <a16:creationId xmlns:a16="http://schemas.microsoft.com/office/drawing/2014/main" id="{A9DCD7DC-8FD7-47B2-AC7E-92F8B208C6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27" y="1628800"/>
            <a:ext cx="3040705" cy="2520280"/>
          </a:xfrm>
          <a:prstGeom prst="rect">
            <a:avLst/>
          </a:prstGeom>
        </p:spPr>
      </p:pic>
      <p:pic>
        <p:nvPicPr>
          <p:cNvPr id="5" name="図 4">
            <a:extLst>
              <a:ext uri="{FF2B5EF4-FFF2-40B4-BE49-F238E27FC236}">
                <a16:creationId xmlns:a16="http://schemas.microsoft.com/office/drawing/2014/main" id="{2E5AB1A2-F37C-4571-A8E6-79ADF4157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4601" y="1628799"/>
            <a:ext cx="2909567" cy="2497344"/>
          </a:xfrm>
          <a:prstGeom prst="rect">
            <a:avLst/>
          </a:prstGeom>
        </p:spPr>
      </p:pic>
      <p:pic>
        <p:nvPicPr>
          <p:cNvPr id="7" name="図 6">
            <a:extLst>
              <a:ext uri="{FF2B5EF4-FFF2-40B4-BE49-F238E27FC236}">
                <a16:creationId xmlns:a16="http://schemas.microsoft.com/office/drawing/2014/main" id="{0FA13A10-6175-43E8-8D57-67FCAD05AF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76" y="1628800"/>
            <a:ext cx="2968696" cy="2497344"/>
          </a:xfrm>
          <a:prstGeom prst="rect">
            <a:avLst/>
          </a:prstGeom>
        </p:spPr>
      </p:pic>
      <p:sp>
        <p:nvSpPr>
          <p:cNvPr id="8" name="テキスト ボックス 7">
            <a:extLst>
              <a:ext uri="{FF2B5EF4-FFF2-40B4-BE49-F238E27FC236}">
                <a16:creationId xmlns:a16="http://schemas.microsoft.com/office/drawing/2014/main" id="{25479A3E-EE1F-4180-992C-3CA35A43D597}"/>
              </a:ext>
            </a:extLst>
          </p:cNvPr>
          <p:cNvSpPr txBox="1"/>
          <p:nvPr/>
        </p:nvSpPr>
        <p:spPr>
          <a:xfrm>
            <a:off x="19127" y="1302020"/>
            <a:ext cx="3600400" cy="276999"/>
          </a:xfrm>
          <a:prstGeom prst="rect">
            <a:avLst/>
          </a:prstGeom>
          <a:noFill/>
        </p:spPr>
        <p:txBody>
          <a:bodyPr wrap="square" rtlCol="0">
            <a:spAutoFit/>
          </a:bodyPr>
          <a:lstStyle/>
          <a:p>
            <a:r>
              <a:rPr kumimoji="1" lang="ja-JP" altLang="en-US" sz="1200" dirty="0"/>
              <a:t>➀</a:t>
            </a:r>
          </a:p>
        </p:txBody>
      </p:sp>
      <p:sp>
        <p:nvSpPr>
          <p:cNvPr id="16" name="テキスト ボックス 15">
            <a:extLst>
              <a:ext uri="{FF2B5EF4-FFF2-40B4-BE49-F238E27FC236}">
                <a16:creationId xmlns:a16="http://schemas.microsoft.com/office/drawing/2014/main" id="{B4E3CF31-8491-4837-89A7-EEC392B9BF7D}"/>
              </a:ext>
            </a:extLst>
          </p:cNvPr>
          <p:cNvSpPr txBox="1"/>
          <p:nvPr/>
        </p:nvSpPr>
        <p:spPr>
          <a:xfrm>
            <a:off x="3174601" y="1320607"/>
            <a:ext cx="3600400" cy="276999"/>
          </a:xfrm>
          <a:prstGeom prst="rect">
            <a:avLst/>
          </a:prstGeom>
          <a:noFill/>
        </p:spPr>
        <p:txBody>
          <a:bodyPr wrap="square" rtlCol="0">
            <a:spAutoFit/>
          </a:bodyPr>
          <a:lstStyle/>
          <a:p>
            <a:r>
              <a:rPr lang="ja-JP" altLang="en-US" sz="1200" dirty="0"/>
              <a:t>②</a:t>
            </a:r>
            <a:endParaRPr kumimoji="1" lang="ja-JP" altLang="en-US" sz="1200" dirty="0"/>
          </a:p>
        </p:txBody>
      </p:sp>
      <p:sp>
        <p:nvSpPr>
          <p:cNvPr id="17" name="テキスト ボックス 16">
            <a:extLst>
              <a:ext uri="{FF2B5EF4-FFF2-40B4-BE49-F238E27FC236}">
                <a16:creationId xmlns:a16="http://schemas.microsoft.com/office/drawing/2014/main" id="{C2421EB4-3467-453F-96F4-AC7B080964A7}"/>
              </a:ext>
            </a:extLst>
          </p:cNvPr>
          <p:cNvSpPr txBox="1"/>
          <p:nvPr/>
        </p:nvSpPr>
        <p:spPr>
          <a:xfrm>
            <a:off x="6172723" y="1323899"/>
            <a:ext cx="3600400" cy="276999"/>
          </a:xfrm>
          <a:prstGeom prst="rect">
            <a:avLst/>
          </a:prstGeom>
          <a:noFill/>
        </p:spPr>
        <p:txBody>
          <a:bodyPr wrap="square" rtlCol="0">
            <a:spAutoFit/>
          </a:bodyPr>
          <a:lstStyle/>
          <a:p>
            <a:r>
              <a:rPr lang="ja-JP" altLang="en-US" sz="1200" dirty="0"/>
              <a:t>③</a:t>
            </a:r>
            <a:endParaRPr kumimoji="1" lang="ja-JP" altLang="en-US" sz="1200" dirty="0"/>
          </a:p>
        </p:txBody>
      </p:sp>
      <p:sp>
        <p:nvSpPr>
          <p:cNvPr id="11" name="四角形: 角を丸くする 10">
            <a:extLst>
              <a:ext uri="{FF2B5EF4-FFF2-40B4-BE49-F238E27FC236}">
                <a16:creationId xmlns:a16="http://schemas.microsoft.com/office/drawing/2014/main" id="{BFB3EA06-1833-4CC4-BCE2-68F00E52A72D}"/>
              </a:ext>
            </a:extLst>
          </p:cNvPr>
          <p:cNvSpPr/>
          <p:nvPr/>
        </p:nvSpPr>
        <p:spPr bwMode="auto">
          <a:xfrm>
            <a:off x="1953952" y="4515147"/>
            <a:ext cx="5472608" cy="1683891"/>
          </a:xfrm>
          <a:prstGeom prst="round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➀左側横臥右ケン部切開にて実施</a:t>
            </a: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lang="ja-JP" altLang="en-US" dirty="0">
                <a:solidFill>
                  <a:schemeClr val="tx1"/>
                </a:solidFill>
                <a:latin typeface="Arial" charset="0"/>
                <a:ea typeface="ＭＳ Ｐゴシック" charset="-128"/>
              </a:rPr>
              <a:t>②拡張した盲腸の出現</a:t>
            </a:r>
            <a:endParaRPr lang="en-US" altLang="ja-JP" dirty="0">
              <a:solidFill>
                <a:schemeClr val="tx1"/>
              </a:solidFill>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chemeClr val="tx1"/>
              </a:solidFill>
              <a:effectLst/>
              <a:latin typeface="Arial" charset="0"/>
              <a:ea typeface="ＭＳ Ｐゴシック" charset="-128"/>
            </a:endParaRPr>
          </a:p>
          <a:p>
            <a:pPr marL="0" marR="0" indent="0" algn="l" defTabSz="914400" rtl="0" eaLnBrk="0" fontAlgn="base" latinLnBrk="0" hangingPunct="0">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charset="-128"/>
              </a:rPr>
              <a:t>③内容物に充実した結腸近位盲端の出現</a:t>
            </a:r>
          </a:p>
        </p:txBody>
      </p:sp>
      <p:pic>
        <p:nvPicPr>
          <p:cNvPr id="4" name="オーディオ 3">
            <a:hlinkClick r:id="" action="ppaction://media"/>
            <a:extLst>
              <a:ext uri="{FF2B5EF4-FFF2-40B4-BE49-F238E27FC236}">
                <a16:creationId xmlns:a16="http://schemas.microsoft.com/office/drawing/2014/main" id="{157CCB09-EF9D-4722-8855-EFAC8032B0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5036013"/>
      </p:ext>
    </p:extLst>
  </p:cSld>
  <p:clrMapOvr>
    <a:masterClrMapping/>
  </p:clrMapOvr>
  <mc:AlternateContent xmlns:mc="http://schemas.openxmlformats.org/markup-compatibility/2006">
    <mc:Choice xmlns:p14="http://schemas.microsoft.com/office/powerpoint/2010/main" Requires="p14">
      <p:transition spd="slow" p14:dur="2000" advTm="16446"/>
    </mc:Choice>
    <mc:Fallback>
      <p:transition spd="slow" advTm="1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63" x="8455025" y="3355975"/>
          <p14:tracePt t="4770" x="8421688" y="3370263"/>
          <p14:tracePt t="4777" x="8389938" y="3387725"/>
          <p14:tracePt t="4786" x="8358188" y="3397250"/>
          <p14:tracePt t="4803" x="8299450" y="3414713"/>
          <p14:tracePt t="4819" x="8240713" y="3433763"/>
          <p14:tracePt t="4836" x="8153400" y="3482975"/>
          <p14:tracePt t="4853" x="8085138" y="3524250"/>
          <p14:tracePt t="4886" x="7961313" y="3625850"/>
          <p14:tracePt t="4919" x="7875588" y="3675063"/>
          <p14:tracePt t="4953" x="7797800" y="3706813"/>
          <p14:tracePt t="4969" x="7761288" y="3725863"/>
          <p14:tracePt t="4986" x="7710488" y="3743325"/>
          <p14:tracePt t="5003" x="7632700" y="3762375"/>
          <p14:tracePt t="5019" x="7583488" y="3767138"/>
          <p14:tracePt t="5036" x="7519988" y="3779838"/>
          <p14:tracePt t="5052" x="7451725" y="3794125"/>
          <p14:tracePt t="5069" x="7383463" y="3806825"/>
          <p14:tracePt t="5086" x="7350125" y="3816350"/>
          <p14:tracePt t="5102" x="7318375" y="3825875"/>
          <p14:tracePt t="5119" x="7310438" y="3830638"/>
          <p14:tracePt t="5153" x="7305675" y="3830638"/>
          <p14:tracePt t="10247" x="7269163" y="3840163"/>
          <p14:tracePt t="10255" x="7218363" y="3848100"/>
          <p14:tracePt t="10263" x="7164388" y="3867150"/>
          <p14:tracePt t="10276" x="7067550" y="3889375"/>
          <p14:tracePt t="10293" x="6962775" y="3911600"/>
          <p14:tracePt t="10310" x="6835775" y="3930650"/>
          <p14:tracePt t="10326" x="6731000" y="3948113"/>
          <p14:tracePt t="10360" x="6657975" y="3948113"/>
          <p14:tracePt t="10393" x="6630988" y="3948113"/>
          <p14:tracePt t="10427" x="6626225" y="3948113"/>
          <p14:tracePt t="10471" x="6621463" y="3948113"/>
          <p14:tracePt t="10485" x="6611938" y="3948113"/>
          <p14:tracePt t="10493" x="6594475" y="3944938"/>
          <p14:tracePt t="10510" x="6529388" y="3921125"/>
          <p14:tracePt t="10526" x="6397625" y="3894138"/>
          <p14:tracePt t="10543" x="6246813" y="3871913"/>
          <p14:tracePt t="10560" x="6173788" y="3871913"/>
          <p14:tracePt t="10576" x="6100763" y="3871913"/>
          <p14:tracePt t="10594" x="6032500" y="3871913"/>
          <p14:tracePt t="10610" x="6010275" y="3871913"/>
          <p14:tracePt t="10626" x="5991225" y="3862388"/>
          <p14:tracePt t="10643" x="5969000" y="3862388"/>
          <p14:tracePt t="10660" x="5959475" y="3862388"/>
          <p14:tracePt t="10693" x="5954713" y="3862388"/>
          <p14:tracePt t="10730" x="5954713" y="3857625"/>
          <p14:tracePt t="10751" x="5959475" y="3857625"/>
          <p14:tracePt t="10759" x="5964238" y="3857625"/>
        </p14:tracePtLst>
      </p14:laserTraceLst>
    </p:ext>
  </p:extLst>
</p:sld>
</file>

<file path=ppt/theme/theme1.xml><?xml version="1.0" encoding="utf-8"?>
<a:theme xmlns:a="http://schemas.openxmlformats.org/drawingml/2006/main" name="natural_036">
  <a:themeElements>
    <a:clrScheme name="">
      <a:dk1>
        <a:srgbClr val="5F5F5F"/>
      </a:dk1>
      <a:lt1>
        <a:srgbClr val="FFFFFF"/>
      </a:lt1>
      <a:dk2>
        <a:srgbClr val="6666FF"/>
      </a:dk2>
      <a:lt2>
        <a:srgbClr val="808080"/>
      </a:lt2>
      <a:accent1>
        <a:srgbClr val="99CCFF"/>
      </a:accent1>
      <a:accent2>
        <a:srgbClr val="9933FF"/>
      </a:accent2>
      <a:accent3>
        <a:srgbClr val="FFFFFF"/>
      </a:accent3>
      <a:accent4>
        <a:srgbClr val="505050"/>
      </a:accent4>
      <a:accent5>
        <a:srgbClr val="CAE2FF"/>
      </a:accent5>
      <a:accent6>
        <a:srgbClr val="8A2DE7"/>
      </a:accent6>
      <a:hlink>
        <a:srgbClr val="CC66FF"/>
      </a:hlink>
      <a:folHlink>
        <a:srgbClr val="FF00FF"/>
      </a:folHlink>
    </a:clrScheme>
    <a:fontScheme name="natural_036">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natural_03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atural_03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atural_03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atural_03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atural_03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atural_03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atural_03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5F5F5F"/>
    </a:dk1>
    <a:lt1>
      <a:srgbClr val="FFFFFF"/>
    </a:lt1>
    <a:dk2>
      <a:srgbClr val="6666FF"/>
    </a:dk2>
    <a:lt2>
      <a:srgbClr val="808080"/>
    </a:lt2>
    <a:accent1>
      <a:srgbClr val="99CCFF"/>
    </a:accent1>
    <a:accent2>
      <a:srgbClr val="9933FF"/>
    </a:accent2>
    <a:accent3>
      <a:srgbClr val="FFFFFF"/>
    </a:accent3>
    <a:accent4>
      <a:srgbClr val="505050"/>
    </a:accent4>
    <a:accent5>
      <a:srgbClr val="CAE2FF"/>
    </a:accent5>
    <a:accent6>
      <a:srgbClr val="8A2DE7"/>
    </a:accent6>
    <a:hlink>
      <a:srgbClr val="CC66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BZ-TMP-PP-PO-038 (1)</Template>
  <TotalTime>1830</TotalTime>
  <Words>1647</Words>
  <Application>Microsoft Office PowerPoint</Application>
  <PresentationFormat>画面に合わせる (4:3)</PresentationFormat>
  <Paragraphs>273</Paragraphs>
  <Slides>18</Slides>
  <Notes>18</Notes>
  <HiddenSlides>0</HiddenSlides>
  <MMClips>18</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ＭＳ Ｐゴシック</vt:lpstr>
      <vt:lpstr>Arial</vt:lpstr>
      <vt:lpstr>Times New Roman</vt:lpstr>
      <vt:lpstr>Verdana</vt:lpstr>
      <vt:lpstr>natural_036</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リコージャパン株式会社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ま</dc:title>
  <dc:creator>DC17</dc:creator>
  <cp:keywords>パワーポイント; PowerPoint</cp:keywords>
  <cp:lastModifiedBy>DC17</cp:lastModifiedBy>
  <cp:revision>144</cp:revision>
  <cp:lastPrinted>2018-07-25T06:41:35Z</cp:lastPrinted>
  <dcterms:created xsi:type="dcterms:W3CDTF">2018-07-20T06:04:26Z</dcterms:created>
  <dcterms:modified xsi:type="dcterms:W3CDTF">2021-07-26T05:03:58Z</dcterms:modified>
</cp:coreProperties>
</file>