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16"/>
  </p:notesMasterIdLst>
  <p:sldIdLst>
    <p:sldId id="256" r:id="rId2"/>
    <p:sldId id="258" r:id="rId3"/>
    <p:sldId id="259" r:id="rId4"/>
    <p:sldId id="417" r:id="rId5"/>
    <p:sldId id="418" r:id="rId6"/>
    <p:sldId id="419" r:id="rId7"/>
    <p:sldId id="422" r:id="rId8"/>
    <p:sldId id="423" r:id="rId9"/>
    <p:sldId id="424" r:id="rId10"/>
    <p:sldId id="425" r:id="rId11"/>
    <p:sldId id="420" r:id="rId12"/>
    <p:sldId id="261" r:id="rId13"/>
    <p:sldId id="421" r:id="rId14"/>
    <p:sldId id="277" r:id="rId15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402" autoAdjust="0"/>
  </p:normalViewPr>
  <p:slideViewPr>
    <p:cSldViewPr snapToGrid="0">
      <p:cViewPr varScale="1">
        <p:scale>
          <a:sx n="70" d="100"/>
          <a:sy n="70" d="100"/>
        </p:scale>
        <p:origin x="1676" y="5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 showGuides="1">
      <p:cViewPr varScale="1">
        <p:scale>
          <a:sx n="72" d="100"/>
          <a:sy n="72" d="100"/>
        </p:scale>
        <p:origin x="2872" y="56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42094-4AA2-4864-BFA9-DAF091366F7B}" type="datetimeFigureOut">
              <a:rPr kumimoji="1" lang="ja-JP" altLang="en-US" smtClean="0"/>
              <a:t>2021/7/26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D5C32-987E-433F-99BC-0878F31FD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59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D5C32-987E-433F-99BC-0878F31FDC7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868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D5C32-987E-433F-99BC-0878F31FDC7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451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D5C32-987E-433F-99BC-0878F31FDC7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4748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D5C32-987E-433F-99BC-0878F31FDC7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470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D5C32-987E-433F-99BC-0878F31FDC7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258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D5C32-987E-433F-99BC-0878F31FDC7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682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D5C32-987E-433F-99BC-0878F31FDC7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115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D5C32-987E-433F-99BC-0878F31FDC7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004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D5C32-987E-433F-99BC-0878F31FDC7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417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D5C32-987E-433F-99BC-0878F31FDC7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326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D5C32-987E-433F-99BC-0878F31FDC7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967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D5C32-987E-433F-99BC-0878F31FDC7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61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DC4C-B816-4628-B87F-955D4F0CB9A8}" type="datetimeFigureOut">
              <a:rPr kumimoji="1" lang="ja-JP" altLang="en-US" smtClean="0"/>
              <a:t>2021/7/26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B273-1ED3-451C-9231-C0FAC8C5E9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64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DC4C-B816-4628-B87F-955D4F0CB9A8}" type="datetimeFigureOut">
              <a:rPr kumimoji="1" lang="ja-JP" altLang="en-US" smtClean="0"/>
              <a:t>2021/7/26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B273-1ED3-451C-9231-C0FAC8C5E9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168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DC4C-B816-4628-B87F-955D4F0CB9A8}" type="datetimeFigureOut">
              <a:rPr kumimoji="1" lang="ja-JP" altLang="en-US" smtClean="0"/>
              <a:t>2021/7/26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B273-1ED3-451C-9231-C0FAC8C5E9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37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DC4C-B816-4628-B87F-955D4F0CB9A8}" type="datetimeFigureOut">
              <a:rPr kumimoji="1" lang="ja-JP" altLang="en-US" smtClean="0"/>
              <a:t>2021/7/26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B273-1ED3-451C-9231-C0FAC8C5E9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53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DC4C-B816-4628-B87F-955D4F0CB9A8}" type="datetimeFigureOut">
              <a:rPr kumimoji="1" lang="ja-JP" altLang="en-US" smtClean="0"/>
              <a:t>2021/7/26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B273-1ED3-451C-9231-C0FAC8C5E9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65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DC4C-B816-4628-B87F-955D4F0CB9A8}" type="datetimeFigureOut">
              <a:rPr kumimoji="1" lang="ja-JP" altLang="en-US" smtClean="0"/>
              <a:t>2021/7/26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B273-1ED3-451C-9231-C0FAC8C5E9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955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DC4C-B816-4628-B87F-955D4F0CB9A8}" type="datetimeFigureOut">
              <a:rPr kumimoji="1" lang="ja-JP" altLang="en-US" smtClean="0"/>
              <a:t>2021/7/26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B273-1ED3-451C-9231-C0FAC8C5E9A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DC4C-B816-4628-B87F-955D4F0CB9A8}" type="datetimeFigureOut">
              <a:rPr kumimoji="1" lang="ja-JP" altLang="en-US" smtClean="0"/>
              <a:t>2021/7/26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B273-1ED3-451C-9231-C0FAC8C5E9A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DC4C-B816-4628-B87F-955D4F0CB9A8}" type="datetimeFigureOut">
              <a:rPr kumimoji="1" lang="ja-JP" altLang="en-US" smtClean="0"/>
              <a:t>2021/7/26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B273-1ED3-451C-9231-C0FAC8C5E9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46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DC4C-B816-4628-B87F-955D4F0CB9A8}" type="datetimeFigureOut">
              <a:rPr kumimoji="1" lang="ja-JP" altLang="en-US" smtClean="0"/>
              <a:t>2021/7/26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B273-1ED3-451C-9231-C0FAC8C5E9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85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DC4C-B816-4628-B87F-955D4F0CB9A8}" type="datetimeFigureOut">
              <a:rPr kumimoji="1" lang="ja-JP" altLang="en-US" smtClean="0"/>
              <a:t>2021/7/26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B273-1ED3-451C-9231-C0FAC8C5E9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49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EBDC4C-B816-4628-B87F-955D4F0CB9A8}" type="datetimeFigureOut">
              <a:rPr kumimoji="1" lang="ja-JP" altLang="en-US" smtClean="0"/>
              <a:t>2021/7/26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B273-1ED3-451C-9231-C0FAC8C5E9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19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A3A2E13-1195-4491-8A2E-FFAF1C5D6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361" y="5907154"/>
            <a:ext cx="2969009" cy="94496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7C9CA39-89F6-4A46-B549-5F5BEB30BB27}"/>
              </a:ext>
            </a:extLst>
          </p:cNvPr>
          <p:cNvSpPr txBox="1"/>
          <p:nvPr/>
        </p:nvSpPr>
        <p:spPr>
          <a:xfrm>
            <a:off x="248478" y="1582915"/>
            <a:ext cx="8666922" cy="133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+mj-ea"/>
                <a:ea typeface="+mj-ea"/>
              </a:rPr>
              <a:t>黒毛和種肥育牛における</a:t>
            </a:r>
            <a:endParaRPr kumimoji="1" lang="en-US" altLang="ja-JP" sz="3200" b="1" dirty="0">
              <a:latin typeface="+mj-ea"/>
              <a:ea typeface="+mj-ea"/>
            </a:endParaRPr>
          </a:p>
          <a:p>
            <a:pPr>
              <a:lnSpc>
                <a:spcPts val="2000"/>
              </a:lnSpc>
            </a:pPr>
            <a:endParaRPr kumimoji="1" lang="en-US" altLang="ja-JP" sz="3200" b="1" dirty="0">
              <a:latin typeface="+mj-ea"/>
              <a:ea typeface="+mj-ea"/>
            </a:endParaRPr>
          </a:p>
          <a:p>
            <a:r>
              <a:rPr kumimoji="1" lang="ja-JP" altLang="en-US" sz="3200" b="1" dirty="0">
                <a:latin typeface="+mj-ea"/>
                <a:ea typeface="+mj-ea"/>
              </a:rPr>
              <a:t>血液中抗酸化物質と酸化ストレスマーカーの関係</a:t>
            </a:r>
            <a:endParaRPr kumimoji="1" lang="en-US" altLang="ja-JP" sz="3200" b="1" dirty="0">
              <a:latin typeface="+mj-ea"/>
              <a:ea typeface="+mj-ea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2220243-B491-4920-8E2D-7791AEA07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78" y="4033212"/>
            <a:ext cx="866692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ja-JP" altLang="en-US" sz="2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永吉夢輝</a:t>
            </a:r>
            <a:r>
              <a:rPr lang="en-US" altLang="ja-JP" sz="2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¹</a:t>
            </a:r>
            <a:r>
              <a:rPr lang="ja-JP" altLang="en-US" sz="2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高橋海秀</a:t>
            </a:r>
            <a:r>
              <a:rPr lang="en-US" altLang="ja-JP" sz="2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¹</a:t>
            </a:r>
            <a:r>
              <a:rPr lang="ja-JP" altLang="en-US" sz="2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加藤圭介</a:t>
            </a:r>
            <a:r>
              <a:rPr lang="en-US" altLang="ja-JP" sz="2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¹</a:t>
            </a:r>
            <a:r>
              <a:rPr lang="ja-JP" altLang="en-US" sz="2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原知也</a:t>
            </a:r>
            <a:r>
              <a:rPr lang="en-US" altLang="ja-JP" sz="2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¹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ja-JP" altLang="en-US" sz="2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山本哲也</a:t>
            </a:r>
            <a:r>
              <a:rPr lang="en-US" altLang="ja-JP" sz="2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¹</a:t>
            </a:r>
            <a:r>
              <a:rPr lang="ja-JP" altLang="en-US" sz="2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伊藤容平</a:t>
            </a:r>
            <a:r>
              <a:rPr lang="en-US" altLang="ja-JP" sz="2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¹</a:t>
            </a:r>
            <a:r>
              <a:rPr lang="ja-JP" altLang="en-US" sz="2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足立全</a:t>
            </a:r>
            <a:r>
              <a:rPr lang="en-US" altLang="ja-JP" sz="2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¹</a:t>
            </a:r>
            <a:r>
              <a:rPr lang="ja-JP" altLang="en-US" sz="2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zh-TW" altLang="en-US" sz="2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岸本昌也</a:t>
            </a:r>
            <a:r>
              <a:rPr lang="en-US" altLang="ja-JP" sz="2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¹</a:t>
            </a:r>
            <a:r>
              <a:rPr lang="zh-TW" altLang="en-US" sz="2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加藤大介</a:t>
            </a:r>
            <a:r>
              <a:rPr lang="en-US" altLang="ja-JP" sz="2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¹</a:t>
            </a:r>
            <a:endParaRPr lang="en-US" altLang="zh-TW" sz="2400" kern="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ja-JP" altLang="en-US" sz="2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増田洋史</a:t>
            </a:r>
            <a:r>
              <a:rPr lang="en-US" altLang="ja-JP" sz="2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²</a:t>
            </a:r>
            <a:r>
              <a:rPr lang="ja-JP" altLang="en-US" sz="2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中島孝信</a:t>
            </a:r>
            <a:r>
              <a:rPr lang="en-US" altLang="ja-JP" sz="2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²</a:t>
            </a:r>
            <a:endParaRPr lang="en-US" altLang="zh-TW" sz="2400" kern="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en-US" altLang="zh-TW" sz="2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1) (</a:t>
            </a:r>
            <a:r>
              <a:rPr lang="ja-JP" altLang="en-US" sz="2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株</a:t>
            </a:r>
            <a:r>
              <a:rPr lang="en-US" altLang="zh-TW" sz="2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zh-TW" altLang="en-US" sz="2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益田大動物診療所</a:t>
            </a:r>
            <a:r>
              <a:rPr lang="ja-JP" altLang="en-US" sz="2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2)</a:t>
            </a:r>
            <a:r>
              <a:rPr lang="ja-JP" altLang="en-US" sz="2400" kern="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日清丸紅飼料株式会社</a:t>
            </a:r>
            <a:endParaRPr lang="zh-TW" altLang="en-US" sz="2400" kern="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endParaRPr lang="zh-TW" altLang="en-US" sz="2400" kern="0" dirty="0">
              <a:solidFill>
                <a:srgbClr val="00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723B839-C163-481C-9C6E-87745DC7E69E}"/>
              </a:ext>
            </a:extLst>
          </p:cNvPr>
          <p:cNvSpPr txBox="1"/>
          <p:nvPr/>
        </p:nvSpPr>
        <p:spPr>
          <a:xfrm>
            <a:off x="969264" y="546002"/>
            <a:ext cx="72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令和３年度島根県獣医学会　産業動物部門</a:t>
            </a:r>
            <a:endParaRPr kumimoji="1"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7269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68B661-865B-4CD1-A52B-0F5B97EE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32" y="27833"/>
            <a:ext cx="8797230" cy="1325562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chemeClr val="tx1"/>
                </a:solidFill>
              </a:rPr>
              <a:t>結果：</a:t>
            </a:r>
            <a:r>
              <a:rPr kumimoji="1" lang="ja-JP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高月齢群</a:t>
            </a:r>
            <a:r>
              <a:rPr kumimoji="1" lang="ja-JP" altLang="en-US" sz="2400" b="1" dirty="0">
                <a:solidFill>
                  <a:schemeClr val="tx1"/>
                </a:solidFill>
              </a:rPr>
              <a:t>におけるビタミン・ミネラル類と酸化ストレスマーカー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EA4424-C169-4C22-89BE-470CC3A2E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361" y="5907154"/>
            <a:ext cx="2969009" cy="94496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8B0D3C8-F39C-4055-A777-755890DFE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000" y="1197947"/>
            <a:ext cx="6552000" cy="436307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64EE46E-90BE-48C8-9278-098C17F57F75}"/>
              </a:ext>
            </a:extLst>
          </p:cNvPr>
          <p:cNvSpPr txBox="1"/>
          <p:nvPr/>
        </p:nvSpPr>
        <p:spPr>
          <a:xfrm>
            <a:off x="2176949" y="5803531"/>
            <a:ext cx="495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セレンと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TBARS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39D376-B1EB-4091-8CD0-E92BE5FBD763}"/>
              </a:ext>
            </a:extLst>
          </p:cNvPr>
          <p:cNvSpPr txBox="1"/>
          <p:nvPr/>
        </p:nvSpPr>
        <p:spPr>
          <a:xfrm>
            <a:off x="5386112" y="5803531"/>
            <a:ext cx="217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</a:t>
            </a:r>
            <a:r>
              <a:rPr kumimoji="1"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相関</a:t>
            </a:r>
          </a:p>
        </p:txBody>
      </p:sp>
    </p:spTree>
    <p:extLst>
      <p:ext uri="{BB962C8B-B14F-4D97-AF65-F5344CB8AC3E}">
        <p14:creationId xmlns:p14="http://schemas.microsoft.com/office/powerpoint/2010/main" val="3879135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68B661-865B-4CD1-A52B-0F5B97EE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32" y="27833"/>
            <a:ext cx="8797230" cy="1325562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chemeClr val="tx1"/>
                </a:solidFill>
              </a:rPr>
              <a:t>結果：</a:t>
            </a:r>
            <a:r>
              <a:rPr kumimoji="1" lang="ja-JP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高月齢群</a:t>
            </a:r>
            <a:r>
              <a:rPr kumimoji="1" lang="ja-JP" altLang="en-US" sz="2400" b="1" dirty="0">
                <a:solidFill>
                  <a:schemeClr val="tx1"/>
                </a:solidFill>
              </a:rPr>
              <a:t>におけるビタミン・ミネラル類と酸化ストレスマーカー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EA4424-C169-4C22-89BE-470CC3A2E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361" y="5907154"/>
            <a:ext cx="2969009" cy="944962"/>
          </a:xfrm>
          <a:prstGeom prst="rect">
            <a:avLst/>
          </a:prstGeom>
        </p:spPr>
      </p:pic>
      <p:sp>
        <p:nvSpPr>
          <p:cNvPr id="7" name="矢印: 下 6">
            <a:extLst>
              <a:ext uri="{FF2B5EF4-FFF2-40B4-BE49-F238E27FC236}">
                <a16:creationId xmlns:a16="http://schemas.microsoft.com/office/drawing/2014/main" id="{8B74A59C-0B59-4592-9E48-494D20F81B32}"/>
              </a:ext>
            </a:extLst>
          </p:cNvPr>
          <p:cNvSpPr/>
          <p:nvPr/>
        </p:nvSpPr>
        <p:spPr>
          <a:xfrm>
            <a:off x="3943217" y="3748638"/>
            <a:ext cx="1274496" cy="532050"/>
          </a:xfrm>
          <a:prstGeom prst="downArrow">
            <a:avLst>
              <a:gd name="adj1" fmla="val 50000"/>
              <a:gd name="adj2" fmla="val 4411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9D9A62-C767-41E7-915F-A9EB990371F1}"/>
              </a:ext>
            </a:extLst>
          </p:cNvPr>
          <p:cNvSpPr txBox="1"/>
          <p:nvPr/>
        </p:nvSpPr>
        <p:spPr>
          <a:xfrm>
            <a:off x="299975" y="4337332"/>
            <a:ext cx="69423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ビタミンＡと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d-ROMs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OSI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SH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β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カロチンと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d-ROMs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OSI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SH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ビタミンＥと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d-ROMs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OSI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SH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セレンと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TBARs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E50999-5779-40E2-BF6A-3EC8832029C1}"/>
              </a:ext>
            </a:extLst>
          </p:cNvPr>
          <p:cNvSpPr txBox="1"/>
          <p:nvPr/>
        </p:nvSpPr>
        <p:spPr>
          <a:xfrm>
            <a:off x="7103603" y="4952885"/>
            <a:ext cx="1335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</a:rPr>
              <a:t>相関</a:t>
            </a:r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CC022D40-511B-41A4-A59A-8F19F306D0DF}"/>
              </a:ext>
            </a:extLst>
          </p:cNvPr>
          <p:cNvSpPr/>
          <p:nvPr/>
        </p:nvSpPr>
        <p:spPr>
          <a:xfrm>
            <a:off x="5850540" y="4337332"/>
            <a:ext cx="793020" cy="1815882"/>
          </a:xfrm>
          <a:prstGeom prst="rightBrace">
            <a:avLst>
              <a:gd name="adj1" fmla="val 5766"/>
              <a:gd name="adj2" fmla="val 4821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76F852A-4808-4269-BAA0-1960ADE58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65" y="1203627"/>
            <a:ext cx="8316000" cy="234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68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68B661-865B-4CD1-A52B-0F5B97EE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27432"/>
            <a:ext cx="7886700" cy="1325562"/>
          </a:xfrm>
        </p:spPr>
        <p:txBody>
          <a:bodyPr>
            <a:normAutofit/>
          </a:bodyPr>
          <a:lstStyle/>
          <a:p>
            <a:r>
              <a:rPr kumimoji="1" lang="ja-JP" altLang="en-US" sz="2800" b="1" dirty="0">
                <a:solidFill>
                  <a:schemeClr val="tx1"/>
                </a:solidFill>
              </a:rPr>
              <a:t>考察①</a:t>
            </a:r>
            <a:r>
              <a:rPr kumimoji="1" lang="en-US" altLang="ja-JP" sz="2800" b="1" dirty="0">
                <a:solidFill>
                  <a:schemeClr val="tx1"/>
                </a:solidFill>
              </a:rPr>
              <a:t>(</a:t>
            </a:r>
            <a:r>
              <a:rPr kumimoji="1" lang="ja-JP" altLang="en-US" sz="2800" b="1" dirty="0">
                <a:solidFill>
                  <a:schemeClr val="tx1"/>
                </a:solidFill>
              </a:rPr>
              <a:t>全群</a:t>
            </a:r>
            <a:r>
              <a:rPr kumimoji="1" lang="en-US" altLang="ja-JP" sz="2800" b="1" dirty="0">
                <a:solidFill>
                  <a:schemeClr val="tx1"/>
                </a:solidFill>
              </a:rPr>
              <a:t>)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97635EC-315E-4631-8F44-F5D861797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361" y="5907154"/>
            <a:ext cx="2969009" cy="94496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6CE89DB-D413-4FAF-90F3-311219FC4BEF}"/>
              </a:ext>
            </a:extLst>
          </p:cNvPr>
          <p:cNvSpPr txBox="1"/>
          <p:nvPr/>
        </p:nvSpPr>
        <p:spPr>
          <a:xfrm>
            <a:off x="633844" y="2706624"/>
            <a:ext cx="788670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肥育牛は月齢進行や血中ビタミン</a:t>
            </a:r>
            <a:r>
              <a:rPr kumimoji="1" lang="en-US" altLang="ja-JP" sz="2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A</a:t>
            </a:r>
            <a:r>
              <a:rPr kumimoji="1" lang="ja-JP" altLang="en-US" sz="2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濃度の低下によって酸化ストレスの暴露が増大する</a:t>
            </a:r>
            <a:endParaRPr kumimoji="1" lang="en-US" altLang="ja-JP" sz="2800" b="1" u="sng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endParaRPr kumimoji="1" lang="en-US" altLang="ja-JP" sz="2800" b="1" u="sng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kumimoji="1" lang="ja-JP" altLang="en-US" sz="24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しかし今回の供試牛においては肥育中期におけるビタミン</a:t>
            </a:r>
            <a:r>
              <a:rPr kumimoji="1" lang="en-US" altLang="ja-JP" sz="24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E</a:t>
            </a:r>
            <a:r>
              <a:rPr kumimoji="1" lang="ja-JP" altLang="en-US" sz="24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製剤の添加や、</a:t>
            </a:r>
            <a:r>
              <a:rPr kumimoji="1" lang="en-US" altLang="ja-JP" sz="24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20</a:t>
            </a:r>
            <a:r>
              <a:rPr kumimoji="1" lang="ja-JP" altLang="en-US" sz="24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カ月齢周りからの微量の</a:t>
            </a:r>
            <a:r>
              <a:rPr kumimoji="1" lang="en-US" altLang="ja-JP" sz="24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β</a:t>
            </a:r>
            <a:r>
              <a:rPr kumimoji="1" lang="ja-JP" altLang="en-US" sz="24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カロテンや</a:t>
            </a:r>
            <a:r>
              <a:rPr kumimoji="1" lang="en-US" altLang="ja-JP" sz="24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AD3E</a:t>
            </a:r>
            <a:r>
              <a:rPr kumimoji="1" lang="ja-JP" altLang="en-US" sz="24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製剤の持続的な添加によりビタミン類の血中濃度が変動している→全群では相関が得られがたい</a:t>
            </a:r>
            <a:endParaRPr kumimoji="1" lang="en-US" altLang="ja-JP" sz="2400" b="1" u="sng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endParaRPr kumimoji="1" lang="en-US" altLang="ja-JP" sz="2800" b="1" u="sng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endParaRPr kumimoji="1" lang="ja-JP" altLang="en-US" sz="2800" b="1" u="sng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0784BD46-8E5B-4D56-89FA-7145B04C155F}"/>
              </a:ext>
            </a:extLst>
          </p:cNvPr>
          <p:cNvSpPr/>
          <p:nvPr/>
        </p:nvSpPr>
        <p:spPr>
          <a:xfrm>
            <a:off x="4142911" y="2294909"/>
            <a:ext cx="858178" cy="274555"/>
          </a:xfrm>
          <a:prstGeom prst="downArrow">
            <a:avLst>
              <a:gd name="adj1" fmla="val 50000"/>
              <a:gd name="adj2" fmla="val 4411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A764685-986F-42ED-898E-62E51108410E}"/>
              </a:ext>
            </a:extLst>
          </p:cNvPr>
          <p:cNvSpPr txBox="1"/>
          <p:nvPr/>
        </p:nvSpPr>
        <p:spPr>
          <a:xfrm>
            <a:off x="786244" y="1340802"/>
            <a:ext cx="8190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月齢とビタミン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d-ROMs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OSI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→相関</a:t>
            </a:r>
            <a:endParaRPr kumimoji="1"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ビタミン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d-ROMs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OSI→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相関　</a:t>
            </a:r>
            <a:r>
              <a:rPr kumimoji="1"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FD68643-AF3E-4BA3-94C4-1C2E5F96E021}"/>
              </a:ext>
            </a:extLst>
          </p:cNvPr>
          <p:cNvSpPr txBox="1"/>
          <p:nvPr/>
        </p:nvSpPr>
        <p:spPr>
          <a:xfrm>
            <a:off x="120536" y="5781445"/>
            <a:ext cx="9023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u="sng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セレンの血中</a:t>
            </a:r>
            <a:r>
              <a:rPr lang="ja-JP" altLang="en-US" sz="2400" u="sng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濃度は維持されている</a:t>
            </a:r>
            <a:r>
              <a:rPr lang="en-US" altLang="ja-JP" sz="2400" u="sng" dirty="0">
                <a:solidFill>
                  <a:srgbClr val="FF0000"/>
                </a:solidFill>
              </a:rPr>
              <a:t>(Weiss et al. , 1984)</a:t>
            </a:r>
          </a:p>
        </p:txBody>
      </p:sp>
    </p:spTree>
    <p:extLst>
      <p:ext uri="{BB962C8B-B14F-4D97-AF65-F5344CB8AC3E}">
        <p14:creationId xmlns:p14="http://schemas.microsoft.com/office/powerpoint/2010/main" val="2714927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7635EC-315E-4631-8F44-F5D861797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361" y="5907154"/>
            <a:ext cx="2969009" cy="94496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CCCDEE8-5205-45E8-9105-2B64F26172FD}"/>
              </a:ext>
            </a:extLst>
          </p:cNvPr>
          <p:cNvSpPr txBox="1"/>
          <p:nvPr/>
        </p:nvSpPr>
        <p:spPr>
          <a:xfrm>
            <a:off x="786245" y="1093914"/>
            <a:ext cx="62637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dist">
              <a:buFont typeface="Wingdings" panose="05000000000000000000" pitchFamily="2" charset="2"/>
              <a:buChar char="ü"/>
            </a:pP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ビタミン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 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d-ROMs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OSI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SH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endParaRPr kumimoji="1"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342900" indent="-342900" algn="dist">
              <a:buFont typeface="Wingdings" panose="05000000000000000000" pitchFamily="2" charset="2"/>
              <a:buChar char="ü"/>
            </a:pPr>
            <a:r>
              <a:rPr kumimoji="1" lang="en-US" altLang="ja-JP" sz="2800" u="sng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β</a:t>
            </a:r>
            <a:r>
              <a:rPr kumimoji="1" lang="ja-JP" altLang="en-US" sz="2800" u="sng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カロチン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d-ROMs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OSI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SH</a:t>
            </a:r>
          </a:p>
          <a:p>
            <a:pPr marL="342900" indent="-342900" algn="dist">
              <a:buFont typeface="Wingdings" panose="05000000000000000000" pitchFamily="2" charset="2"/>
              <a:buChar char="ü"/>
            </a:pPr>
            <a:r>
              <a:rPr kumimoji="1" lang="ja-JP" altLang="en-US" sz="2800" u="sng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ビタミンＥ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d-ROMs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OSI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SH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3D718937-07D4-4BC1-A937-F4E2BBAFE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27432"/>
            <a:ext cx="7886700" cy="1325562"/>
          </a:xfrm>
        </p:spPr>
        <p:txBody>
          <a:bodyPr>
            <a:normAutofit/>
          </a:bodyPr>
          <a:lstStyle/>
          <a:p>
            <a:r>
              <a:rPr kumimoji="1" lang="ja-JP" altLang="en-US" sz="2800" b="1" dirty="0">
                <a:solidFill>
                  <a:schemeClr val="tx1"/>
                </a:solidFill>
              </a:rPr>
              <a:t>考察②</a:t>
            </a:r>
            <a:r>
              <a:rPr kumimoji="1" lang="en-US" altLang="ja-JP" sz="2800" b="1" dirty="0">
                <a:solidFill>
                  <a:schemeClr val="tx1"/>
                </a:solidFill>
              </a:rPr>
              <a:t>(</a:t>
            </a:r>
            <a:r>
              <a:rPr kumimoji="1" lang="ja-JP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高月齢群</a:t>
            </a:r>
            <a:r>
              <a:rPr kumimoji="1" lang="en-US" altLang="ja-JP" sz="2800" b="1" dirty="0">
                <a:solidFill>
                  <a:schemeClr val="tx1"/>
                </a:solidFill>
              </a:rPr>
              <a:t>)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9B7851E-DBC0-4F66-A32E-87A9EC9DAD5D}"/>
              </a:ext>
            </a:extLst>
          </p:cNvPr>
          <p:cNvSpPr txBox="1"/>
          <p:nvPr/>
        </p:nvSpPr>
        <p:spPr>
          <a:xfrm>
            <a:off x="633844" y="3347724"/>
            <a:ext cx="788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u="sng" dirty="0">
                <a:solidFill>
                  <a:srgbClr val="FF0000"/>
                </a:solidFill>
              </a:rPr>
              <a:t>酸化ストレスの暴露を増強</a:t>
            </a: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36D7E80E-FDB4-4141-AA1D-61400EF070BF}"/>
              </a:ext>
            </a:extLst>
          </p:cNvPr>
          <p:cNvSpPr/>
          <p:nvPr/>
        </p:nvSpPr>
        <p:spPr>
          <a:xfrm>
            <a:off x="4142911" y="2560085"/>
            <a:ext cx="858178" cy="764933"/>
          </a:xfrm>
          <a:prstGeom prst="downArrow">
            <a:avLst>
              <a:gd name="adj1" fmla="val 50000"/>
              <a:gd name="adj2" fmla="val 4411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764F216A-E069-423D-9043-7761BBD63E10}"/>
              </a:ext>
            </a:extLst>
          </p:cNvPr>
          <p:cNvSpPr/>
          <p:nvPr/>
        </p:nvSpPr>
        <p:spPr>
          <a:xfrm>
            <a:off x="4142911" y="4112535"/>
            <a:ext cx="858178" cy="973859"/>
          </a:xfrm>
          <a:prstGeom prst="downArrow">
            <a:avLst>
              <a:gd name="adj1" fmla="val 50000"/>
              <a:gd name="adj2" fmla="val 4411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9583D77-B477-463B-B944-17C6BE1BD144}"/>
              </a:ext>
            </a:extLst>
          </p:cNvPr>
          <p:cNvSpPr txBox="1"/>
          <p:nvPr/>
        </p:nvSpPr>
        <p:spPr>
          <a:xfrm>
            <a:off x="786245" y="5305279"/>
            <a:ext cx="788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u="sng" dirty="0"/>
              <a:t>肥育後期は，酸化ストレスの負荷を受けやすい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0C7CB18-2672-492A-A8A0-DC55A86B0F37}"/>
              </a:ext>
            </a:extLst>
          </p:cNvPr>
          <p:cNvSpPr txBox="1"/>
          <p:nvPr/>
        </p:nvSpPr>
        <p:spPr>
          <a:xfrm>
            <a:off x="5001089" y="3893650"/>
            <a:ext cx="40514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セレンと</a:t>
            </a:r>
            <a:r>
              <a:rPr kumimoji="1" lang="en-US" altLang="ja-JP" sz="2800" dirty="0">
                <a:solidFill>
                  <a:srgbClr val="FF0000"/>
                </a:solidFill>
                <a:highlight>
                  <a:srgbClr val="FFFF00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TBARS</a:t>
            </a:r>
            <a:r>
              <a:rPr kumimoji="1" lang="ja-JP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→相関</a:t>
            </a:r>
            <a:endParaRPr lang="ja-JP" altLang="en-US" sz="28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EFC0269-F183-41DC-963D-E009E05DC358}"/>
              </a:ext>
            </a:extLst>
          </p:cNvPr>
          <p:cNvSpPr txBox="1"/>
          <p:nvPr/>
        </p:nvSpPr>
        <p:spPr>
          <a:xfrm>
            <a:off x="7653865" y="1554176"/>
            <a:ext cx="1335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相関</a:t>
            </a:r>
          </a:p>
        </p:txBody>
      </p: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CF2C4CBE-2609-45EF-AD58-F41243AB0E0B}"/>
              </a:ext>
            </a:extLst>
          </p:cNvPr>
          <p:cNvSpPr/>
          <p:nvPr/>
        </p:nvSpPr>
        <p:spPr>
          <a:xfrm>
            <a:off x="7050024" y="1216152"/>
            <a:ext cx="515488" cy="1201553"/>
          </a:xfrm>
          <a:prstGeom prst="rightBrace">
            <a:avLst>
              <a:gd name="adj1" fmla="val 5766"/>
              <a:gd name="adj2" fmla="val 4821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097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7635EC-315E-4631-8F44-F5D861797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361" y="5907154"/>
            <a:ext cx="2969009" cy="94496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46BE47-60E0-4A46-B184-6465663A4DF1}"/>
              </a:ext>
            </a:extLst>
          </p:cNvPr>
          <p:cNvSpPr txBox="1"/>
          <p:nvPr/>
        </p:nvSpPr>
        <p:spPr>
          <a:xfrm>
            <a:off x="-97971" y="5007774"/>
            <a:ext cx="9339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黒毛和種肥育牛における血中セレン濃度</a:t>
            </a:r>
            <a:endParaRPr kumimoji="1" lang="en-US" altLang="ja-JP" sz="3600" b="1" u="sng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kumimoji="1" lang="ja-JP" altLang="en-US" sz="36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充足の重要性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683667E5-8A05-478D-AD01-13E60899E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27432"/>
            <a:ext cx="7886700" cy="1325562"/>
          </a:xfrm>
        </p:spPr>
        <p:txBody>
          <a:bodyPr>
            <a:normAutofit/>
          </a:bodyPr>
          <a:lstStyle/>
          <a:p>
            <a:r>
              <a:rPr lang="ja-JP" altLang="en-US" sz="2800" b="1" dirty="0"/>
              <a:t>まとめ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8490015-565A-42F6-A674-4E618B36218F}"/>
              </a:ext>
            </a:extLst>
          </p:cNvPr>
          <p:cNvSpPr txBox="1"/>
          <p:nvPr/>
        </p:nvSpPr>
        <p:spPr>
          <a:xfrm>
            <a:off x="633845" y="1250061"/>
            <a:ext cx="81017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血中セレン濃度＝脂肪交雑の低下→報告なし</a:t>
            </a:r>
            <a:endParaRPr kumimoji="1"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kumimoji="1"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有機セレン添加＝安価・用意</a:t>
            </a:r>
            <a:endParaRPr kumimoji="1"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kumimoji="1"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有機セレン添加＝酸化ストレス軽減の可能性　</a:t>
            </a:r>
            <a:r>
              <a:rPr kumimoji="1"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3D38EDE7-79A0-4520-809F-8FB9F9094005}"/>
              </a:ext>
            </a:extLst>
          </p:cNvPr>
          <p:cNvSpPr/>
          <p:nvPr/>
        </p:nvSpPr>
        <p:spPr>
          <a:xfrm>
            <a:off x="3650851" y="4007684"/>
            <a:ext cx="1842298" cy="589400"/>
          </a:xfrm>
          <a:prstGeom prst="downArrow">
            <a:avLst>
              <a:gd name="adj1" fmla="val 50000"/>
              <a:gd name="adj2" fmla="val 4411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5478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68B661-865B-4CD1-A52B-0F5B97EE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30" y="-11930"/>
            <a:ext cx="8182615" cy="1325562"/>
          </a:xfrm>
        </p:spPr>
        <p:txBody>
          <a:bodyPr>
            <a:normAutofit/>
          </a:bodyPr>
          <a:lstStyle/>
          <a:p>
            <a:r>
              <a:rPr lang="ja-JP" altLang="en-US" sz="3200" b="1" dirty="0">
                <a:solidFill>
                  <a:schemeClr val="tx1"/>
                </a:solidFill>
              </a:rPr>
              <a:t>はじめに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CC493A9-02FA-4EAD-AAD5-653F42E18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361" y="5907154"/>
            <a:ext cx="2969009" cy="94496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185863-8BDA-4BAC-82D5-95AAAFACB810}"/>
              </a:ext>
            </a:extLst>
          </p:cNvPr>
          <p:cNvSpPr txBox="1"/>
          <p:nvPr/>
        </p:nvSpPr>
        <p:spPr>
          <a:xfrm>
            <a:off x="337930" y="1197923"/>
            <a:ext cx="8723847" cy="1956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kumimoji="1" lang="ja-JP" altLang="en-US" sz="3200" dirty="0"/>
              <a:t>肉用牛肥育経営　　 ⇒　ビタミンＡ制限給与</a:t>
            </a:r>
            <a:endParaRPr kumimoji="1" lang="en-US" altLang="ja-JP" sz="3200" dirty="0"/>
          </a:p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kumimoji="1" lang="ja-JP" altLang="en-US" sz="3200" dirty="0"/>
              <a:t>ビタミンＡ制限給与　⇒   抗酸化物質制限</a:t>
            </a:r>
            <a:endParaRPr kumimoji="1" lang="en-US" altLang="ja-JP" sz="3200" dirty="0"/>
          </a:p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kumimoji="1" lang="ja-JP" altLang="en-US" sz="3200" dirty="0">
                <a:solidFill>
                  <a:srgbClr val="FF0000"/>
                </a:solidFill>
              </a:rPr>
              <a:t>抗酸化物質制限       ⇒   酸化ストレス増加？</a:t>
            </a:r>
            <a:endParaRPr kumimoji="1" lang="en-US" altLang="ja-JP" sz="3200" dirty="0">
              <a:solidFill>
                <a:srgbClr val="FF000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6912FF5-C9EC-4C85-AD62-F96A235D6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30" y="3498580"/>
            <a:ext cx="3184190" cy="2391168"/>
          </a:xfrm>
          <a:prstGeom prst="rect">
            <a:avLst/>
          </a:prstGeom>
        </p:spPr>
      </p:pic>
      <p:sp>
        <p:nvSpPr>
          <p:cNvPr id="5" name="矢印: 右 4">
            <a:extLst>
              <a:ext uri="{FF2B5EF4-FFF2-40B4-BE49-F238E27FC236}">
                <a16:creationId xmlns:a16="http://schemas.microsoft.com/office/drawing/2014/main" id="{ED34D65A-F054-423C-93D0-6A42AC1282EF}"/>
              </a:ext>
            </a:extLst>
          </p:cNvPr>
          <p:cNvSpPr/>
          <p:nvPr/>
        </p:nvSpPr>
        <p:spPr>
          <a:xfrm>
            <a:off x="3766930" y="4393102"/>
            <a:ext cx="805070" cy="715617"/>
          </a:xfrm>
          <a:prstGeom prst="rightArrow">
            <a:avLst/>
          </a:prstGeom>
          <a:noFill/>
          <a:ln w="476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7BC98E7-570A-4769-AD45-13723F53B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853" y="3586796"/>
            <a:ext cx="4348520" cy="195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8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68B661-865B-4CD1-A52B-0F5B97EEF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b="1" dirty="0">
                <a:solidFill>
                  <a:schemeClr val="tx1"/>
                </a:solidFill>
              </a:rPr>
              <a:t>材料および方法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EA4424-C169-4C22-89BE-470CC3A2E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361" y="5907154"/>
            <a:ext cx="2969009" cy="94496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268D0AD-8C74-467C-9B91-01761C278222}"/>
              </a:ext>
            </a:extLst>
          </p:cNvPr>
          <p:cNvSpPr txBox="1"/>
          <p:nvPr/>
        </p:nvSpPr>
        <p:spPr>
          <a:xfrm>
            <a:off x="240918" y="1929133"/>
            <a:ext cx="5642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333FCD-C12D-4F0F-A6D1-06376C575967}"/>
              </a:ext>
            </a:extLst>
          </p:cNvPr>
          <p:cNvSpPr txBox="1"/>
          <p:nvPr/>
        </p:nvSpPr>
        <p:spPr>
          <a:xfrm>
            <a:off x="450574" y="1523359"/>
            <a:ext cx="8534401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+mn-ea"/>
              </a:rPr>
              <a:t>〇供試牛</a:t>
            </a:r>
            <a:endParaRPr kumimoji="1" lang="en-US" altLang="ja-JP" sz="2000" b="1" dirty="0">
              <a:latin typeface="+mn-ea"/>
            </a:endParaRPr>
          </a:p>
          <a:p>
            <a:pPr>
              <a:lnSpc>
                <a:spcPts val="1000"/>
              </a:lnSpc>
            </a:pPr>
            <a:endParaRPr kumimoji="1" lang="en-US" altLang="ja-JP" sz="2000" dirty="0">
              <a:latin typeface="+mn-ea"/>
            </a:endParaRPr>
          </a:p>
          <a:p>
            <a:r>
              <a:rPr kumimoji="1" lang="ja-JP" altLang="en-US" sz="2000" dirty="0">
                <a:latin typeface="+mn-ea"/>
              </a:rPr>
              <a:t>　肥育前期（約</a:t>
            </a:r>
            <a:r>
              <a:rPr kumimoji="1" lang="en-US" altLang="ja-JP" sz="2000" dirty="0">
                <a:latin typeface="+mn-ea"/>
              </a:rPr>
              <a:t>13</a:t>
            </a:r>
            <a:r>
              <a:rPr kumimoji="1" lang="ja-JP" altLang="en-US" sz="2000" dirty="0">
                <a:latin typeface="+mn-ea"/>
              </a:rPr>
              <a:t>ヵ月齢）８頭，肥育後期（約</a:t>
            </a:r>
            <a:r>
              <a:rPr kumimoji="1" lang="en-US" altLang="ja-JP" sz="2000" dirty="0">
                <a:latin typeface="+mn-ea"/>
              </a:rPr>
              <a:t>18</a:t>
            </a:r>
            <a:r>
              <a:rPr kumimoji="1" lang="ja-JP" altLang="en-US" sz="2000" dirty="0">
                <a:latin typeface="+mn-ea"/>
              </a:rPr>
              <a:t>ヵ月齢）８頭</a:t>
            </a:r>
          </a:p>
          <a:p>
            <a:pPr>
              <a:lnSpc>
                <a:spcPts val="1000"/>
              </a:lnSpc>
            </a:pPr>
            <a:endParaRPr kumimoji="1" lang="en-US" altLang="ja-JP" sz="2000" dirty="0">
              <a:latin typeface="+mn-ea"/>
            </a:endParaRPr>
          </a:p>
          <a:p>
            <a:r>
              <a:rPr kumimoji="1" lang="ja-JP" altLang="en-US" sz="2000" dirty="0">
                <a:latin typeface="+mn-ea"/>
              </a:rPr>
              <a:t>　肥育後期（約</a:t>
            </a:r>
            <a:r>
              <a:rPr kumimoji="1" lang="en-US" altLang="ja-JP" sz="2000" dirty="0">
                <a:latin typeface="+mn-ea"/>
              </a:rPr>
              <a:t>20</a:t>
            </a:r>
            <a:r>
              <a:rPr kumimoji="1" lang="ja-JP" altLang="en-US" sz="2000" dirty="0">
                <a:latin typeface="+mn-ea"/>
              </a:rPr>
              <a:t>ヵ月齢）８頭，</a:t>
            </a:r>
            <a:r>
              <a:rPr kumimoji="1" lang="ja-JP" altLang="en-US" sz="2000" dirty="0">
                <a:solidFill>
                  <a:srgbClr val="FF0000"/>
                </a:solidFill>
                <a:latin typeface="+mn-ea"/>
              </a:rPr>
              <a:t>肥育後期（約</a:t>
            </a:r>
            <a:r>
              <a:rPr kumimoji="1" lang="en-US" altLang="ja-JP" sz="2000" dirty="0">
                <a:solidFill>
                  <a:srgbClr val="FF0000"/>
                </a:solidFill>
                <a:latin typeface="+mn-ea"/>
              </a:rPr>
              <a:t>26</a:t>
            </a:r>
            <a:r>
              <a:rPr kumimoji="1" lang="ja-JP" altLang="en-US" sz="2000" dirty="0">
                <a:solidFill>
                  <a:srgbClr val="FF0000"/>
                </a:solidFill>
                <a:latin typeface="+mn-ea"/>
              </a:rPr>
              <a:t>ヵ月齢）</a:t>
            </a: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８頭</a:t>
            </a:r>
            <a:endParaRPr kumimoji="1" lang="ja-JP" altLang="en-US" sz="20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ts val="1000"/>
              </a:lnSpc>
            </a:pPr>
            <a:endParaRPr kumimoji="1" lang="en-US" altLang="ja-JP" sz="2000" dirty="0">
              <a:latin typeface="+mn-ea"/>
            </a:endParaRPr>
          </a:p>
          <a:p>
            <a:r>
              <a:rPr kumimoji="1" lang="ja-JP" altLang="en-US" sz="2000" dirty="0">
                <a:latin typeface="+mn-ea"/>
              </a:rPr>
              <a:t>　</a:t>
            </a:r>
            <a:r>
              <a:rPr kumimoji="1" lang="ja-JP" altLang="en-US" sz="2000" dirty="0">
                <a:solidFill>
                  <a:srgbClr val="FF0000"/>
                </a:solidFill>
                <a:latin typeface="+mn-ea"/>
              </a:rPr>
              <a:t>肥育後期（約</a:t>
            </a:r>
            <a:r>
              <a:rPr kumimoji="1" lang="en-US" altLang="ja-JP" sz="2000" dirty="0">
                <a:solidFill>
                  <a:srgbClr val="FF0000"/>
                </a:solidFill>
                <a:latin typeface="+mn-ea"/>
              </a:rPr>
              <a:t>30</a:t>
            </a:r>
            <a:r>
              <a:rPr kumimoji="1" lang="ja-JP" altLang="en-US" sz="2000" dirty="0">
                <a:solidFill>
                  <a:srgbClr val="FF0000"/>
                </a:solidFill>
                <a:latin typeface="+mn-ea"/>
              </a:rPr>
              <a:t>ヵ月齢）８頭</a:t>
            </a:r>
            <a:r>
              <a:rPr kumimoji="1" lang="en-US" altLang="ja-JP" sz="2000" b="1" dirty="0">
                <a:solidFill>
                  <a:srgbClr val="FF0000"/>
                </a:solidFill>
                <a:latin typeface="+mn-ea"/>
              </a:rPr>
              <a:t>                       </a:t>
            </a:r>
            <a:r>
              <a:rPr kumimoji="1" lang="ja-JP" altLang="en-US" sz="2000" b="1" dirty="0">
                <a:latin typeface="+mn-ea"/>
              </a:rPr>
              <a:t>合計＝</a:t>
            </a:r>
            <a:r>
              <a:rPr kumimoji="1" lang="en-US" altLang="ja-JP" sz="2000" b="1" dirty="0">
                <a:latin typeface="+mn-ea"/>
              </a:rPr>
              <a:t>40</a:t>
            </a:r>
            <a:r>
              <a:rPr kumimoji="1" lang="ja-JP" altLang="en-US" sz="2000" b="1" dirty="0">
                <a:latin typeface="+mn-ea"/>
              </a:rPr>
              <a:t>頭</a:t>
            </a:r>
          </a:p>
          <a:p>
            <a:pPr>
              <a:lnSpc>
                <a:spcPts val="1000"/>
              </a:lnSpc>
            </a:pPr>
            <a:endParaRPr kumimoji="1" lang="en-US" altLang="ja-JP" sz="2000" b="1" dirty="0">
              <a:solidFill>
                <a:srgbClr val="FF0000"/>
              </a:solidFill>
              <a:latin typeface="+mn-ea"/>
            </a:endParaRPr>
          </a:p>
          <a:p>
            <a:r>
              <a:rPr kumimoji="1" lang="en-US" altLang="ja-JP" sz="2000" dirty="0">
                <a:solidFill>
                  <a:srgbClr val="FF0000"/>
                </a:solidFill>
                <a:latin typeface="+mn-ea"/>
              </a:rPr>
              <a:t>   ※</a:t>
            </a:r>
            <a:r>
              <a:rPr kumimoji="1" lang="ja-JP" altLang="en-US" sz="2000" dirty="0">
                <a:solidFill>
                  <a:srgbClr val="FF0000"/>
                </a:solidFill>
                <a:latin typeface="+mn-ea"/>
              </a:rPr>
              <a:t>以下，</a:t>
            </a:r>
            <a:r>
              <a:rPr kumimoji="1" lang="en-US" altLang="ja-JP" sz="2000" dirty="0">
                <a:solidFill>
                  <a:srgbClr val="FF0000"/>
                </a:solidFill>
                <a:latin typeface="+mn-ea"/>
              </a:rPr>
              <a:t>26</a:t>
            </a:r>
            <a:r>
              <a:rPr kumimoji="1" lang="ja-JP" altLang="en-US" sz="2000" dirty="0">
                <a:solidFill>
                  <a:srgbClr val="FF0000"/>
                </a:solidFill>
                <a:latin typeface="+mn-ea"/>
              </a:rPr>
              <a:t>ヵ月齢および</a:t>
            </a:r>
            <a:r>
              <a:rPr kumimoji="1" lang="en-US" altLang="ja-JP" sz="2000" dirty="0">
                <a:solidFill>
                  <a:srgbClr val="FF0000"/>
                </a:solidFill>
                <a:latin typeface="+mn-ea"/>
              </a:rPr>
              <a:t>30</a:t>
            </a:r>
            <a:r>
              <a:rPr kumimoji="1" lang="ja-JP" altLang="en-US" sz="2000" dirty="0">
                <a:solidFill>
                  <a:srgbClr val="FF0000"/>
                </a:solidFill>
                <a:latin typeface="+mn-ea"/>
              </a:rPr>
              <a:t>ヵ月齢の群を</a:t>
            </a:r>
            <a:r>
              <a:rPr kumimoji="1" lang="ja-JP" altLang="en-US" sz="2000" b="1" u="sng" dirty="0">
                <a:solidFill>
                  <a:srgbClr val="FF0000"/>
                </a:solidFill>
                <a:latin typeface="+mn-ea"/>
              </a:rPr>
              <a:t>高月齢群</a:t>
            </a:r>
            <a:r>
              <a:rPr kumimoji="1" lang="ja-JP" altLang="en-US" sz="2000" dirty="0">
                <a:solidFill>
                  <a:srgbClr val="FF0000"/>
                </a:solidFill>
                <a:latin typeface="+mn-ea"/>
              </a:rPr>
              <a:t>と呼ぶ。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64BE015-FDD8-4394-A687-04AB6BE77498}"/>
              </a:ext>
            </a:extLst>
          </p:cNvPr>
          <p:cNvSpPr txBox="1"/>
          <p:nvPr/>
        </p:nvSpPr>
        <p:spPr>
          <a:xfrm>
            <a:off x="450574" y="4030017"/>
            <a:ext cx="3009501" cy="2405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ja-JP" altLang="en-US" sz="2000" b="1" dirty="0">
                <a:latin typeface="+mn-ea"/>
              </a:rPr>
              <a:t>〇測定項目</a:t>
            </a:r>
            <a:endParaRPr kumimoji="1" lang="en-US" altLang="ja-JP" sz="2000" b="1" dirty="0">
              <a:latin typeface="+mn-ea"/>
            </a:endParaRPr>
          </a:p>
          <a:p>
            <a:pPr>
              <a:lnSpc>
                <a:spcPts val="1200"/>
              </a:lnSpc>
            </a:pPr>
            <a:endParaRPr kumimoji="1" lang="en-US" altLang="ja-JP" sz="2000" b="1" dirty="0">
              <a:latin typeface="+mn-ea"/>
            </a:endParaRPr>
          </a:p>
          <a:p>
            <a:pPr>
              <a:lnSpc>
                <a:spcPts val="1200"/>
              </a:lnSpc>
            </a:pPr>
            <a:endParaRPr kumimoji="1" lang="en-US" altLang="ja-JP" sz="2000" b="1" dirty="0">
              <a:latin typeface="+mn-ea"/>
            </a:endParaRPr>
          </a:p>
          <a:p>
            <a:pPr>
              <a:lnSpc>
                <a:spcPts val="1200"/>
              </a:lnSpc>
            </a:pPr>
            <a:r>
              <a:rPr kumimoji="1" lang="ja-JP" altLang="en-US" sz="2000" dirty="0">
                <a:latin typeface="+mn-ea"/>
              </a:rPr>
              <a:t>   ビタミン・ミネラル類</a:t>
            </a:r>
            <a:endParaRPr kumimoji="1" lang="en-US" altLang="ja-JP" sz="2000" dirty="0">
              <a:latin typeface="+mn-ea"/>
            </a:endParaRPr>
          </a:p>
          <a:p>
            <a:pPr>
              <a:lnSpc>
                <a:spcPts val="1200"/>
              </a:lnSpc>
            </a:pPr>
            <a:endParaRPr kumimoji="1" lang="en-US" altLang="ja-JP" sz="2000" dirty="0">
              <a:latin typeface="+mn-ea"/>
            </a:endParaRPr>
          </a:p>
          <a:p>
            <a:pPr>
              <a:lnSpc>
                <a:spcPts val="1200"/>
              </a:lnSpc>
            </a:pPr>
            <a:endParaRPr kumimoji="1" lang="en-US" altLang="ja-JP" sz="2000" dirty="0">
              <a:latin typeface="+mn-ea"/>
            </a:endParaRPr>
          </a:p>
          <a:p>
            <a:pPr>
              <a:lnSpc>
                <a:spcPts val="1200"/>
              </a:lnSpc>
            </a:pPr>
            <a:r>
              <a:rPr kumimoji="1" lang="en-US" altLang="ja-JP" sz="2000" dirty="0">
                <a:latin typeface="+mn-ea"/>
              </a:rPr>
              <a:t>   </a:t>
            </a:r>
            <a:r>
              <a:rPr lang="ja-JP" altLang="en-US" sz="2000" dirty="0">
                <a:latin typeface="+mn-ea"/>
              </a:rPr>
              <a:t>酸化ストレスマーカー</a:t>
            </a:r>
            <a:endParaRPr lang="en-US" altLang="ja-JP" sz="2000" dirty="0">
              <a:latin typeface="+mn-ea"/>
            </a:endParaRPr>
          </a:p>
          <a:p>
            <a:pPr>
              <a:lnSpc>
                <a:spcPts val="1200"/>
              </a:lnSpc>
            </a:pPr>
            <a:endParaRPr lang="en-US" altLang="ja-JP" sz="2000" dirty="0">
              <a:latin typeface="+mn-ea"/>
            </a:endParaRPr>
          </a:p>
          <a:p>
            <a:pPr>
              <a:lnSpc>
                <a:spcPts val="1200"/>
              </a:lnSpc>
            </a:pPr>
            <a:endParaRPr kumimoji="1" lang="en-US" altLang="ja-JP" sz="2000" dirty="0">
              <a:latin typeface="+mn-ea"/>
            </a:endParaRPr>
          </a:p>
          <a:p>
            <a:pPr algn="dist">
              <a:lnSpc>
                <a:spcPts val="1200"/>
              </a:lnSpc>
            </a:pPr>
            <a:r>
              <a:rPr kumimoji="1" lang="ja-JP" altLang="en-US" sz="2000" dirty="0">
                <a:latin typeface="+mn-ea"/>
              </a:rPr>
              <a:t>   抗酸化能マーカー</a:t>
            </a:r>
            <a:endParaRPr kumimoji="1" lang="en-US" altLang="ja-JP" sz="2000" dirty="0">
              <a:latin typeface="+mn-ea"/>
            </a:endParaRPr>
          </a:p>
          <a:p>
            <a:pPr algn="dist">
              <a:lnSpc>
                <a:spcPts val="1200"/>
              </a:lnSpc>
            </a:pPr>
            <a:r>
              <a:rPr kumimoji="1" lang="ja-JP" altLang="en-US" sz="2000" dirty="0">
                <a:latin typeface="+mn-ea"/>
              </a:rPr>
              <a:t>       </a:t>
            </a:r>
            <a:endParaRPr kumimoji="1" lang="en-US" altLang="ja-JP" sz="2000" dirty="0">
              <a:latin typeface="+mn-ea"/>
            </a:endParaRPr>
          </a:p>
          <a:p>
            <a:pPr>
              <a:lnSpc>
                <a:spcPts val="1200"/>
              </a:lnSpc>
            </a:pPr>
            <a:endParaRPr lang="en-US" altLang="ja-JP" sz="2000" dirty="0">
              <a:latin typeface="+mn-ea"/>
            </a:endParaRPr>
          </a:p>
          <a:p>
            <a:pPr algn="dist">
              <a:lnSpc>
                <a:spcPts val="1200"/>
              </a:lnSpc>
            </a:pPr>
            <a:r>
              <a:rPr lang="ja-JP" altLang="en-US" sz="2000" dirty="0">
                <a:latin typeface="+mn-ea"/>
              </a:rPr>
              <a:t>   酸化ストレスの指標     </a:t>
            </a:r>
            <a:endParaRPr lang="en-US" altLang="ja-JP" sz="2000" dirty="0">
              <a:latin typeface="+mn-ea"/>
            </a:endParaRPr>
          </a:p>
          <a:p>
            <a:pPr>
              <a:lnSpc>
                <a:spcPts val="1200"/>
              </a:lnSpc>
            </a:pPr>
            <a:endParaRPr kumimoji="1" lang="en-US" altLang="ja-JP" sz="2000" dirty="0">
              <a:latin typeface="+mn-ea"/>
            </a:endParaRPr>
          </a:p>
          <a:p>
            <a:pPr>
              <a:lnSpc>
                <a:spcPts val="1200"/>
              </a:lnSpc>
            </a:pPr>
            <a:r>
              <a:rPr kumimoji="1" lang="ja-JP" altLang="en-US" sz="2000" dirty="0">
                <a:latin typeface="+mn-ea"/>
              </a:rPr>
              <a:t>   </a:t>
            </a:r>
            <a:endParaRPr lang="en-US" altLang="ja-JP" sz="2000" dirty="0">
              <a:latin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652B443-5F52-4AE3-84ED-14ADE39381D1}"/>
              </a:ext>
            </a:extLst>
          </p:cNvPr>
          <p:cNvSpPr txBox="1"/>
          <p:nvPr/>
        </p:nvSpPr>
        <p:spPr>
          <a:xfrm>
            <a:off x="3332444" y="4192578"/>
            <a:ext cx="5686923" cy="209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endParaRPr kumimoji="1" lang="en-US" altLang="ja-JP" sz="2000" b="1" dirty="0">
              <a:latin typeface="+mn-ea"/>
            </a:endParaRPr>
          </a:p>
          <a:p>
            <a:pPr>
              <a:lnSpc>
                <a:spcPts val="1200"/>
              </a:lnSpc>
            </a:pPr>
            <a:endParaRPr kumimoji="1" lang="en-US" altLang="ja-JP" sz="2000" b="1" dirty="0">
              <a:latin typeface="+mn-ea"/>
            </a:endParaRPr>
          </a:p>
          <a:p>
            <a:pPr>
              <a:lnSpc>
                <a:spcPts val="1200"/>
              </a:lnSpc>
            </a:pPr>
            <a:r>
              <a:rPr kumimoji="1" lang="ja-JP" altLang="en-US" sz="2000" dirty="0">
                <a:latin typeface="+mn-ea"/>
              </a:rPr>
              <a:t>  ＝</a:t>
            </a:r>
            <a:r>
              <a:rPr kumimoji="1" lang="en-US" altLang="ja-JP" sz="2000" dirty="0">
                <a:latin typeface="+mn-ea"/>
              </a:rPr>
              <a:t>	 </a:t>
            </a:r>
            <a:r>
              <a:rPr kumimoji="1" lang="ja-JP" altLang="en-US" sz="2000" dirty="0">
                <a:latin typeface="+mn-ea"/>
              </a:rPr>
              <a:t>ビタミン</a:t>
            </a:r>
            <a:r>
              <a:rPr kumimoji="1" lang="en-US" altLang="ja-JP" sz="2000" dirty="0">
                <a:latin typeface="+mn-ea"/>
              </a:rPr>
              <a:t>A, β</a:t>
            </a:r>
            <a:r>
              <a:rPr kumimoji="1" lang="ja-JP" altLang="en-US" sz="2000" dirty="0">
                <a:latin typeface="+mn-ea"/>
              </a:rPr>
              <a:t>カロチン</a:t>
            </a:r>
            <a:r>
              <a:rPr kumimoji="1" lang="en-US" altLang="ja-JP" sz="2000" dirty="0">
                <a:latin typeface="+mn-ea"/>
              </a:rPr>
              <a:t>, </a:t>
            </a:r>
            <a:r>
              <a:rPr kumimoji="1" lang="ja-JP" altLang="en-US" sz="2000" dirty="0">
                <a:latin typeface="+mn-ea"/>
              </a:rPr>
              <a:t>ビタミン</a:t>
            </a:r>
            <a:r>
              <a:rPr kumimoji="1" lang="en-US" altLang="ja-JP" sz="2000" dirty="0">
                <a:latin typeface="+mn-ea"/>
              </a:rPr>
              <a:t>E, </a:t>
            </a:r>
            <a:r>
              <a:rPr kumimoji="1" lang="ja-JP" altLang="en-US" sz="2000" dirty="0">
                <a:latin typeface="+mn-ea"/>
              </a:rPr>
              <a:t>セレン</a:t>
            </a:r>
            <a:endParaRPr kumimoji="1" lang="en-US" altLang="ja-JP" sz="2000" dirty="0">
              <a:latin typeface="+mn-ea"/>
            </a:endParaRPr>
          </a:p>
          <a:p>
            <a:pPr>
              <a:lnSpc>
                <a:spcPts val="1200"/>
              </a:lnSpc>
            </a:pPr>
            <a:endParaRPr kumimoji="1" lang="en-US" altLang="ja-JP" sz="2000" dirty="0">
              <a:latin typeface="+mn-ea"/>
            </a:endParaRPr>
          </a:p>
          <a:p>
            <a:pPr>
              <a:lnSpc>
                <a:spcPts val="1200"/>
              </a:lnSpc>
            </a:pPr>
            <a:endParaRPr kumimoji="1" lang="en-US" altLang="ja-JP" sz="2000" dirty="0">
              <a:latin typeface="+mn-ea"/>
            </a:endParaRPr>
          </a:p>
          <a:p>
            <a:pPr>
              <a:lnSpc>
                <a:spcPts val="1200"/>
              </a:lnSpc>
            </a:pPr>
            <a:r>
              <a:rPr kumimoji="1" lang="ja-JP" altLang="en-US" sz="2000" dirty="0">
                <a:latin typeface="+mn-ea"/>
              </a:rPr>
              <a:t>  ＝       </a:t>
            </a:r>
            <a:r>
              <a:rPr lang="en-US" altLang="ja-JP" sz="2000" dirty="0">
                <a:latin typeface="+mn-ea"/>
              </a:rPr>
              <a:t>d-ROMs, TBARS</a:t>
            </a:r>
          </a:p>
          <a:p>
            <a:pPr>
              <a:lnSpc>
                <a:spcPts val="1200"/>
              </a:lnSpc>
            </a:pPr>
            <a:endParaRPr lang="en-US" altLang="ja-JP" sz="2000" dirty="0">
              <a:latin typeface="+mn-ea"/>
            </a:endParaRPr>
          </a:p>
          <a:p>
            <a:pPr>
              <a:lnSpc>
                <a:spcPts val="1200"/>
              </a:lnSpc>
            </a:pPr>
            <a:endParaRPr kumimoji="1" lang="en-US" altLang="ja-JP" sz="2000" dirty="0">
              <a:latin typeface="+mn-ea"/>
            </a:endParaRPr>
          </a:p>
          <a:p>
            <a:pPr>
              <a:lnSpc>
                <a:spcPts val="1200"/>
              </a:lnSpc>
            </a:pPr>
            <a:r>
              <a:rPr kumimoji="1" lang="ja-JP" altLang="en-US" sz="2000" dirty="0">
                <a:latin typeface="+mn-ea"/>
              </a:rPr>
              <a:t>  ＝</a:t>
            </a:r>
            <a:r>
              <a:rPr kumimoji="1" lang="en-US" altLang="ja-JP" sz="2000" dirty="0">
                <a:latin typeface="+mn-ea"/>
              </a:rPr>
              <a:t>	 BAP, SH</a:t>
            </a:r>
          </a:p>
          <a:p>
            <a:pPr>
              <a:lnSpc>
                <a:spcPts val="1200"/>
              </a:lnSpc>
            </a:pPr>
            <a:endParaRPr kumimoji="1" lang="en-US" altLang="ja-JP" sz="2000" dirty="0">
              <a:latin typeface="+mn-ea"/>
            </a:endParaRPr>
          </a:p>
          <a:p>
            <a:pPr>
              <a:lnSpc>
                <a:spcPts val="1200"/>
              </a:lnSpc>
            </a:pPr>
            <a:endParaRPr lang="en-US" altLang="ja-JP" sz="2000" dirty="0">
              <a:latin typeface="+mn-ea"/>
            </a:endParaRPr>
          </a:p>
          <a:p>
            <a:pPr>
              <a:lnSpc>
                <a:spcPts val="1200"/>
              </a:lnSpc>
            </a:pPr>
            <a:r>
              <a:rPr lang="ja-JP" altLang="en-US" sz="2000" dirty="0">
                <a:latin typeface="+mn-ea"/>
              </a:rPr>
              <a:t>  ＝</a:t>
            </a:r>
            <a:r>
              <a:rPr lang="en-US" altLang="ja-JP" sz="2000" dirty="0">
                <a:latin typeface="+mn-ea"/>
              </a:rPr>
              <a:t>	 OSI</a:t>
            </a:r>
            <a:r>
              <a:rPr lang="ja-JP" altLang="en-US" sz="2000" dirty="0">
                <a:latin typeface="+mn-ea"/>
              </a:rPr>
              <a:t>（</a:t>
            </a:r>
            <a:r>
              <a:rPr lang="en-US" altLang="ja-JP" sz="2000" dirty="0">
                <a:latin typeface="+mn-ea"/>
              </a:rPr>
              <a:t>d-ROMs/BAP×</a:t>
            </a:r>
            <a:r>
              <a:rPr lang="ja-JP" altLang="en-US" sz="2000" dirty="0">
                <a:latin typeface="+mn-ea"/>
              </a:rPr>
              <a:t>補正係数）</a:t>
            </a:r>
            <a:endParaRPr lang="en-US" altLang="ja-JP" sz="2000" dirty="0">
              <a:latin typeface="+mn-ea"/>
            </a:endParaRPr>
          </a:p>
          <a:p>
            <a:pPr>
              <a:lnSpc>
                <a:spcPts val="1200"/>
              </a:lnSpc>
            </a:pPr>
            <a:endParaRPr kumimoji="1" lang="en-US" altLang="ja-JP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91456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68B661-865B-4CD1-A52B-0F5B97EE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27833"/>
            <a:ext cx="7886700" cy="1325562"/>
          </a:xfrm>
        </p:spPr>
        <p:txBody>
          <a:bodyPr>
            <a:normAutofit/>
          </a:bodyPr>
          <a:lstStyle/>
          <a:p>
            <a:r>
              <a:rPr kumimoji="1" lang="ja-JP" altLang="en-US" sz="3200" b="1" dirty="0">
                <a:solidFill>
                  <a:schemeClr val="tx1"/>
                </a:solidFill>
              </a:rPr>
              <a:t>結果：月齢とビタミン・ミネラル類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EA4424-C169-4C22-89BE-470CC3A2E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361" y="5907154"/>
            <a:ext cx="2969009" cy="94496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96DAE15-B3FF-4463-96A0-5E33FDC23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94" y="1044705"/>
            <a:ext cx="3946454" cy="2628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0606219-6F3B-4A12-85A1-34FDCA863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257" y="1044705"/>
            <a:ext cx="3939774" cy="2628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64634C5-4BE8-419A-B098-9BF68C317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4" y="3672705"/>
            <a:ext cx="3939774" cy="2628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BDE7A4F-0710-4118-B6A2-638D144CC2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0257" y="3672705"/>
            <a:ext cx="3939774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7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68B661-865B-4CD1-A52B-0F5B97EE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27833"/>
            <a:ext cx="7886700" cy="1325562"/>
          </a:xfrm>
        </p:spPr>
        <p:txBody>
          <a:bodyPr>
            <a:normAutofit/>
          </a:bodyPr>
          <a:lstStyle/>
          <a:p>
            <a:r>
              <a:rPr kumimoji="1" lang="ja-JP" altLang="en-US" sz="3200" b="1" dirty="0">
                <a:solidFill>
                  <a:schemeClr val="tx1"/>
                </a:solidFill>
              </a:rPr>
              <a:t>結果：月齢と酸化ストレスマーカー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EA4424-C169-4C22-89BE-470CC3A2E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361" y="5907154"/>
            <a:ext cx="2969009" cy="94496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E41A6BC-8CAA-451E-9AE3-C8598E3E1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40" y="1087635"/>
            <a:ext cx="3950909" cy="262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550B687-DC5D-4935-8ACC-BD422F8B7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752" y="1087635"/>
            <a:ext cx="3939774" cy="2628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A695967-634A-4B25-84FC-BB3693E16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589" y="3715635"/>
            <a:ext cx="3993744" cy="2664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A720672-CAF4-4259-BF02-9AC4073454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8752" y="3715635"/>
            <a:ext cx="4000515" cy="2664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E7EF947-D04B-4D08-AD2A-062CCB3297D3}"/>
              </a:ext>
            </a:extLst>
          </p:cNvPr>
          <p:cNvSpPr txBox="1"/>
          <p:nvPr/>
        </p:nvSpPr>
        <p:spPr>
          <a:xfrm>
            <a:off x="633845" y="6320366"/>
            <a:ext cx="304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※OSI </a:t>
            </a:r>
            <a:r>
              <a:rPr kumimoji="1"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 </a:t>
            </a:r>
            <a:r>
              <a:rPr kumimoji="1" lang="en-US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</a:t>
            </a:r>
            <a:r>
              <a:rPr kumimoji="1"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＝</a:t>
            </a:r>
            <a:r>
              <a:rPr kumimoji="1" lang="en-US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0.4181</a:t>
            </a:r>
            <a:endParaRPr kumimoji="1" lang="ja-JP" altLang="en-US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527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68B661-865B-4CD1-A52B-0F5B97EE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32" y="-191623"/>
            <a:ext cx="8720667" cy="1325562"/>
          </a:xfrm>
        </p:spPr>
        <p:txBody>
          <a:bodyPr>
            <a:normAutofit/>
          </a:bodyPr>
          <a:lstStyle/>
          <a:p>
            <a:r>
              <a:rPr kumimoji="1" lang="ja-JP" altLang="en-US" sz="2800" b="1" dirty="0">
                <a:solidFill>
                  <a:schemeClr val="tx1"/>
                </a:solidFill>
              </a:rPr>
              <a:t>結果：ビタミン・ミネラル類と酸化ストレスマーカー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EA4424-C169-4C22-89BE-470CC3A2E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361" y="5907154"/>
            <a:ext cx="2969009" cy="944962"/>
          </a:xfrm>
          <a:prstGeom prst="rect">
            <a:avLst/>
          </a:prstGeom>
        </p:spPr>
      </p:pic>
      <p:sp>
        <p:nvSpPr>
          <p:cNvPr id="7" name="矢印: 下 6">
            <a:extLst>
              <a:ext uri="{FF2B5EF4-FFF2-40B4-BE49-F238E27FC236}">
                <a16:creationId xmlns:a16="http://schemas.microsoft.com/office/drawing/2014/main" id="{8B74A59C-0B59-4592-9E48-494D20F81B32}"/>
              </a:ext>
            </a:extLst>
          </p:cNvPr>
          <p:cNvSpPr/>
          <p:nvPr/>
        </p:nvSpPr>
        <p:spPr>
          <a:xfrm>
            <a:off x="3943217" y="5623559"/>
            <a:ext cx="1274496" cy="231925"/>
          </a:xfrm>
          <a:prstGeom prst="downArrow">
            <a:avLst>
              <a:gd name="adj1" fmla="val 50000"/>
              <a:gd name="adj2" fmla="val 4411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9D9A62-C767-41E7-915F-A9EB990371F1}"/>
              </a:ext>
            </a:extLst>
          </p:cNvPr>
          <p:cNvSpPr txBox="1"/>
          <p:nvPr/>
        </p:nvSpPr>
        <p:spPr>
          <a:xfrm>
            <a:off x="220132" y="5803531"/>
            <a:ext cx="6759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ビタミンＡと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d-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ＲＯＭｓ・ＯＳＩ　</a:t>
            </a:r>
            <a:r>
              <a:rPr kumimoji="1"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F58A26-0077-4702-88F7-D739AFA22C38}"/>
              </a:ext>
            </a:extLst>
          </p:cNvPr>
          <p:cNvSpPr txBox="1"/>
          <p:nvPr/>
        </p:nvSpPr>
        <p:spPr>
          <a:xfrm>
            <a:off x="6364520" y="5809765"/>
            <a:ext cx="217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</a:t>
            </a:r>
            <a:r>
              <a:rPr kumimoji="1"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相関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3226D43-95A6-4D24-B756-D51024FB1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94" y="787514"/>
            <a:ext cx="3960000" cy="264148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35D2CD1-C01C-48A0-BFD8-AB73104F8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484" y="796700"/>
            <a:ext cx="3960000" cy="264148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54ADF4B-6015-4454-A975-590E1CD379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596" y="3475972"/>
            <a:ext cx="7488000" cy="21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0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68B661-865B-4CD1-A52B-0F5B97EE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32" y="27833"/>
            <a:ext cx="8797230" cy="1325562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chemeClr val="tx1"/>
                </a:solidFill>
              </a:rPr>
              <a:t>結果：</a:t>
            </a:r>
            <a:r>
              <a:rPr kumimoji="1" lang="ja-JP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高月齢群</a:t>
            </a:r>
            <a:r>
              <a:rPr kumimoji="1" lang="ja-JP" altLang="en-US" sz="2400" b="1" dirty="0">
                <a:solidFill>
                  <a:schemeClr val="tx1"/>
                </a:solidFill>
              </a:rPr>
              <a:t>におけるビタミン・ミネラル類と酸化ストレスマーカー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EA4424-C169-4C22-89BE-470CC3A2E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361" y="5907154"/>
            <a:ext cx="2969009" cy="94496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8D5E52C-0598-484B-A937-24C4E5F90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08" y="1261724"/>
            <a:ext cx="3960000" cy="264148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C9D2E62-C164-480C-93FD-D3C068B31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643" y="1261724"/>
            <a:ext cx="3960000" cy="263701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8B14CF8-A1F6-4DBD-8492-9EC55995B176}"/>
              </a:ext>
            </a:extLst>
          </p:cNvPr>
          <p:cNvSpPr txBox="1"/>
          <p:nvPr/>
        </p:nvSpPr>
        <p:spPr>
          <a:xfrm>
            <a:off x="4862609" y="4111205"/>
            <a:ext cx="40246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ビタミンＡと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d-ROMs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OSI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SH</a:t>
            </a:r>
            <a:endParaRPr lang="en-US" altLang="ja-JP" sz="20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8AAF07D5-1959-4D1B-928C-CDD8F197A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708" y="3898741"/>
            <a:ext cx="3960000" cy="2637017"/>
          </a:xfrm>
          <a:prstGeom prst="rect">
            <a:avLst/>
          </a:prstGeom>
        </p:spPr>
      </p:pic>
      <p:sp>
        <p:nvSpPr>
          <p:cNvPr id="18" name="矢印: 下 17">
            <a:extLst>
              <a:ext uri="{FF2B5EF4-FFF2-40B4-BE49-F238E27FC236}">
                <a16:creationId xmlns:a16="http://schemas.microsoft.com/office/drawing/2014/main" id="{C95C8819-33A3-4174-8F7C-883EC67D8F6F}"/>
              </a:ext>
            </a:extLst>
          </p:cNvPr>
          <p:cNvSpPr/>
          <p:nvPr/>
        </p:nvSpPr>
        <p:spPr>
          <a:xfrm>
            <a:off x="6169361" y="4786985"/>
            <a:ext cx="1274496" cy="231925"/>
          </a:xfrm>
          <a:prstGeom prst="downArrow">
            <a:avLst>
              <a:gd name="adj1" fmla="val 50000"/>
              <a:gd name="adj2" fmla="val 4411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BA58BB3-D782-41E1-94C5-351B5279F132}"/>
              </a:ext>
            </a:extLst>
          </p:cNvPr>
          <p:cNvSpPr txBox="1"/>
          <p:nvPr/>
        </p:nvSpPr>
        <p:spPr>
          <a:xfrm>
            <a:off x="5768765" y="5312664"/>
            <a:ext cx="2075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</a:rPr>
              <a:t>相関</a:t>
            </a:r>
          </a:p>
        </p:txBody>
      </p:sp>
    </p:spTree>
    <p:extLst>
      <p:ext uri="{BB962C8B-B14F-4D97-AF65-F5344CB8AC3E}">
        <p14:creationId xmlns:p14="http://schemas.microsoft.com/office/powerpoint/2010/main" val="405312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68B661-865B-4CD1-A52B-0F5B97EE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32" y="27833"/>
            <a:ext cx="8797230" cy="1325562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chemeClr val="tx1"/>
                </a:solidFill>
              </a:rPr>
              <a:t>結果：</a:t>
            </a:r>
            <a:r>
              <a:rPr kumimoji="1" lang="ja-JP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高月齢群</a:t>
            </a:r>
            <a:r>
              <a:rPr kumimoji="1" lang="ja-JP" altLang="en-US" sz="2400" b="1" dirty="0">
                <a:solidFill>
                  <a:schemeClr val="tx1"/>
                </a:solidFill>
              </a:rPr>
              <a:t>におけるビタミン・ミネラル類と酸化ストレスマーカー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EA4424-C169-4C22-89BE-470CC3A2E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361" y="5907154"/>
            <a:ext cx="2969009" cy="94496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97191A6-EEDE-4F2F-BFB6-437CD1A85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32" y="1298531"/>
            <a:ext cx="3960000" cy="26414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24A7A59-89A7-4328-A955-D46EC8D22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190" y="1298530"/>
            <a:ext cx="3960000" cy="264148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3DAF807-F3EC-4AC5-ADD5-77F32E9330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132" y="3943786"/>
            <a:ext cx="3960000" cy="263701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084D72C-910D-4E2B-8AFA-888D7C4F0A14}"/>
              </a:ext>
            </a:extLst>
          </p:cNvPr>
          <p:cNvSpPr txBox="1"/>
          <p:nvPr/>
        </p:nvSpPr>
        <p:spPr>
          <a:xfrm>
            <a:off x="4862609" y="4111205"/>
            <a:ext cx="40246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β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カロチンと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d-ROMs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OSI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SH</a:t>
            </a:r>
            <a:endParaRPr lang="en-US" altLang="ja-JP" sz="20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31181218-6743-4432-A478-BE4743632CD0}"/>
              </a:ext>
            </a:extLst>
          </p:cNvPr>
          <p:cNvSpPr/>
          <p:nvPr/>
        </p:nvSpPr>
        <p:spPr>
          <a:xfrm>
            <a:off x="6169361" y="4786985"/>
            <a:ext cx="1274496" cy="231925"/>
          </a:xfrm>
          <a:prstGeom prst="downArrow">
            <a:avLst>
              <a:gd name="adj1" fmla="val 50000"/>
              <a:gd name="adj2" fmla="val 4411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96FB0B1-F7E4-411F-B2D5-37448F8CC0D4}"/>
              </a:ext>
            </a:extLst>
          </p:cNvPr>
          <p:cNvSpPr txBox="1"/>
          <p:nvPr/>
        </p:nvSpPr>
        <p:spPr>
          <a:xfrm>
            <a:off x="5768765" y="5312664"/>
            <a:ext cx="2075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</a:rPr>
              <a:t>相関</a:t>
            </a:r>
          </a:p>
        </p:txBody>
      </p:sp>
    </p:spTree>
    <p:extLst>
      <p:ext uri="{BB962C8B-B14F-4D97-AF65-F5344CB8AC3E}">
        <p14:creationId xmlns:p14="http://schemas.microsoft.com/office/powerpoint/2010/main" val="1569337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68B661-865B-4CD1-A52B-0F5B97EE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32" y="27833"/>
            <a:ext cx="8797230" cy="1325562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chemeClr val="tx1"/>
                </a:solidFill>
              </a:rPr>
              <a:t>結果：</a:t>
            </a:r>
            <a:r>
              <a:rPr kumimoji="1" lang="ja-JP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高月齢群</a:t>
            </a:r>
            <a:r>
              <a:rPr kumimoji="1" lang="ja-JP" altLang="en-US" sz="2400" b="1" dirty="0">
                <a:solidFill>
                  <a:schemeClr val="tx1"/>
                </a:solidFill>
              </a:rPr>
              <a:t>におけるビタミン・ミネラル類と酸化ストレスマーカー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EA4424-C169-4C22-89BE-470CC3A2E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361" y="5907154"/>
            <a:ext cx="2969009" cy="94496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5E6A6E3-E6A4-4B1F-8B1C-833F5726D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32" y="1298300"/>
            <a:ext cx="3960000" cy="26414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389B5B0-31D4-4AA5-82D1-6FCCB1887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334" y="1298300"/>
            <a:ext cx="3960000" cy="263701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8B0D58D-5D8A-4171-A6E5-57E4C376A82E}"/>
              </a:ext>
            </a:extLst>
          </p:cNvPr>
          <p:cNvSpPr txBox="1"/>
          <p:nvPr/>
        </p:nvSpPr>
        <p:spPr>
          <a:xfrm>
            <a:off x="4862609" y="4111205"/>
            <a:ext cx="40246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ビタミンＥと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d-ROMs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OSI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SH</a:t>
            </a:r>
            <a:endParaRPr lang="en-US" altLang="ja-JP" sz="20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FE7AE146-243D-4B46-AC9E-CC8872282E42}"/>
              </a:ext>
            </a:extLst>
          </p:cNvPr>
          <p:cNvSpPr/>
          <p:nvPr/>
        </p:nvSpPr>
        <p:spPr>
          <a:xfrm>
            <a:off x="6169361" y="4786985"/>
            <a:ext cx="1274496" cy="231925"/>
          </a:xfrm>
          <a:prstGeom prst="downArrow">
            <a:avLst>
              <a:gd name="adj1" fmla="val 50000"/>
              <a:gd name="adj2" fmla="val 4411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53013A4-0C69-40F5-819D-628979FF098B}"/>
              </a:ext>
            </a:extLst>
          </p:cNvPr>
          <p:cNvSpPr txBox="1"/>
          <p:nvPr/>
        </p:nvSpPr>
        <p:spPr>
          <a:xfrm>
            <a:off x="5768765" y="5312664"/>
            <a:ext cx="2075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</a:rPr>
              <a:t>相関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DCD8FA1-2CD7-43B7-9E18-622E97175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132" y="3935317"/>
            <a:ext cx="3960000" cy="264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833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TM02900720[[fn=インテグラル]]</Template>
  <TotalTime>1753</TotalTime>
  <Words>610</Words>
  <Application>Microsoft Office PowerPoint</Application>
  <PresentationFormat>画面に合わせる (4:3)</PresentationFormat>
  <Paragraphs>119</Paragraphs>
  <Slides>14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ＭＳ Ｐゴシック</vt:lpstr>
      <vt:lpstr>ＭＳ ゴシック</vt:lpstr>
      <vt:lpstr>游ゴシック</vt:lpstr>
      <vt:lpstr>Calibri</vt:lpstr>
      <vt:lpstr>Calibri Light</vt:lpstr>
      <vt:lpstr>Wingdings</vt:lpstr>
      <vt:lpstr>Wingdings 2</vt:lpstr>
      <vt:lpstr>HDOfficeLightV0</vt:lpstr>
      <vt:lpstr>PowerPoint プレゼンテーション</vt:lpstr>
      <vt:lpstr>はじめに</vt:lpstr>
      <vt:lpstr>材料および方法</vt:lpstr>
      <vt:lpstr>結果：月齢とビタミン・ミネラル類</vt:lpstr>
      <vt:lpstr>結果：月齢と酸化ストレスマーカー</vt:lpstr>
      <vt:lpstr>結果：ビタミン・ミネラル類と酸化ストレスマーカー</vt:lpstr>
      <vt:lpstr>結果：高月齢群におけるビタミン・ミネラル類と酸化ストレスマーカー</vt:lpstr>
      <vt:lpstr>結果：高月齢群におけるビタミン・ミネラル類と酸化ストレスマーカー</vt:lpstr>
      <vt:lpstr>結果：高月齢群におけるビタミン・ミネラル類と酸化ストレスマーカー</vt:lpstr>
      <vt:lpstr>結果：高月齢群におけるビタミン・ミネラル類と酸化ストレスマーカー</vt:lpstr>
      <vt:lpstr>結果：高月齢群におけるビタミン・ミネラル類と酸化ストレスマーカー</vt:lpstr>
      <vt:lpstr>考察①(全群)</vt:lpstr>
      <vt:lpstr>考察②(高月齢群)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DC18</dc:creator>
  <cp:lastModifiedBy>DC18</cp:lastModifiedBy>
  <cp:revision>237</cp:revision>
  <cp:lastPrinted>2021-07-20T05:38:38Z</cp:lastPrinted>
  <dcterms:created xsi:type="dcterms:W3CDTF">2021-07-01T05:36:30Z</dcterms:created>
  <dcterms:modified xsi:type="dcterms:W3CDTF">2021-07-26T04:06:34Z</dcterms:modified>
</cp:coreProperties>
</file>