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274" r:id="rId4"/>
    <p:sldId id="258" r:id="rId5"/>
    <p:sldId id="259" r:id="rId6"/>
    <p:sldId id="261" r:id="rId7"/>
    <p:sldId id="262" r:id="rId8"/>
    <p:sldId id="264" r:id="rId9"/>
    <p:sldId id="269" r:id="rId10"/>
    <p:sldId id="263" r:id="rId11"/>
    <p:sldId id="270" r:id="rId12"/>
    <p:sldId id="271" r:id="rId13"/>
    <p:sldId id="272" r:id="rId14"/>
    <p:sldId id="265" r:id="rId15"/>
    <p:sldId id="275" r:id="rId16"/>
    <p:sldId id="266" r:id="rId17"/>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4D4D4D"/>
    <a:srgbClr val="00CC66"/>
    <a:srgbClr val="DDDDDD"/>
    <a:srgbClr val="008000"/>
    <a:srgbClr val="5F5F5F"/>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47" autoAdjust="0"/>
    <p:restoredTop sz="94660"/>
  </p:normalViewPr>
  <p:slideViewPr>
    <p:cSldViewPr>
      <p:cViewPr varScale="1">
        <p:scale>
          <a:sx n="118" d="100"/>
          <a:sy n="118" d="100"/>
        </p:scale>
        <p:origin x="404" y="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[グラフ再編集.xlsx]Sheet1!$C$51</c:f>
              <c:strCache>
                <c:ptCount val="1"/>
                <c:pt idx="0">
                  <c:v>ロタウイルス(＋)下痢便(n=7)</c:v>
                </c:pt>
              </c:strCache>
            </c:strRef>
          </c:tx>
          <c:spPr>
            <a:solidFill>
              <a:schemeClr val="accent1"/>
            </a:solidFill>
            <a:ln>
              <a:noFill/>
            </a:ln>
            <a:effectLst/>
          </c:spPr>
          <c:invertIfNegative val="0"/>
          <c:cat>
            <c:strRef>
              <c:f>[グラフ再編集.xlsx]Sheet1!$D$50:$E$50</c:f>
              <c:strCache>
                <c:ptCount val="2"/>
                <c:pt idx="0">
                  <c:v>総菌数</c:v>
                </c:pt>
                <c:pt idx="1">
                  <c:v>大腸菌数</c:v>
                </c:pt>
              </c:strCache>
            </c:strRef>
          </c:cat>
          <c:val>
            <c:numRef>
              <c:f>[グラフ再編集.xlsx]Sheet1!$D$51:$E$51</c:f>
              <c:numCache>
                <c:formatCode>0.0_ </c:formatCode>
                <c:ptCount val="2"/>
                <c:pt idx="0">
                  <c:v>10.235376922402237</c:v>
                </c:pt>
                <c:pt idx="1">
                  <c:v>9.4036103281630847</c:v>
                </c:pt>
              </c:numCache>
            </c:numRef>
          </c:val>
          <c:extLst>
            <c:ext xmlns:c16="http://schemas.microsoft.com/office/drawing/2014/chart" uri="{C3380CC4-5D6E-409C-BE32-E72D297353CC}">
              <c16:uniqueId val="{00000000-F437-4F63-9716-7A9D4CD05BE8}"/>
            </c:ext>
          </c:extLst>
        </c:ser>
        <c:ser>
          <c:idx val="1"/>
          <c:order val="1"/>
          <c:tx>
            <c:strRef>
              <c:f>[グラフ再編集.xlsx]Sheet1!$C$52</c:f>
              <c:strCache>
                <c:ptCount val="1"/>
                <c:pt idx="0">
                  <c:v>ロタウイルス(－)下痢便(n=8)</c:v>
                </c:pt>
              </c:strCache>
            </c:strRef>
          </c:tx>
          <c:spPr>
            <a:solidFill>
              <a:schemeClr val="accent2"/>
            </a:solidFill>
            <a:ln>
              <a:noFill/>
            </a:ln>
            <a:effectLst/>
          </c:spPr>
          <c:invertIfNegative val="0"/>
          <c:cat>
            <c:strRef>
              <c:f>[グラフ再編集.xlsx]Sheet1!$D$50:$E$50</c:f>
              <c:strCache>
                <c:ptCount val="2"/>
                <c:pt idx="0">
                  <c:v>総菌数</c:v>
                </c:pt>
                <c:pt idx="1">
                  <c:v>大腸菌数</c:v>
                </c:pt>
              </c:strCache>
            </c:strRef>
          </c:cat>
          <c:val>
            <c:numRef>
              <c:f>[グラフ再編集.xlsx]Sheet1!$D$52:$E$52</c:f>
              <c:numCache>
                <c:formatCode>0.0_ </c:formatCode>
                <c:ptCount val="2"/>
                <c:pt idx="0">
                  <c:v>10.19033169817029</c:v>
                </c:pt>
                <c:pt idx="1">
                  <c:v>10.041392685158225</c:v>
                </c:pt>
              </c:numCache>
            </c:numRef>
          </c:val>
          <c:extLst>
            <c:ext xmlns:c16="http://schemas.microsoft.com/office/drawing/2014/chart" uri="{C3380CC4-5D6E-409C-BE32-E72D297353CC}">
              <c16:uniqueId val="{00000001-F437-4F63-9716-7A9D4CD05BE8}"/>
            </c:ext>
          </c:extLst>
        </c:ser>
        <c:ser>
          <c:idx val="2"/>
          <c:order val="2"/>
          <c:tx>
            <c:strRef>
              <c:f>[グラフ再編集.xlsx]Sheet1!$C$53</c:f>
              <c:strCache>
                <c:ptCount val="1"/>
                <c:pt idx="0">
                  <c:v>健康子牛(n=5)</c:v>
                </c:pt>
              </c:strCache>
            </c:strRef>
          </c:tx>
          <c:spPr>
            <a:solidFill>
              <a:schemeClr val="accent3"/>
            </a:solidFill>
            <a:ln>
              <a:noFill/>
            </a:ln>
            <a:effectLst/>
          </c:spPr>
          <c:invertIfNegative val="0"/>
          <c:cat>
            <c:strRef>
              <c:f>[グラフ再編集.xlsx]Sheet1!$D$50:$E$50</c:f>
              <c:strCache>
                <c:ptCount val="2"/>
                <c:pt idx="0">
                  <c:v>総菌数</c:v>
                </c:pt>
                <c:pt idx="1">
                  <c:v>大腸菌数</c:v>
                </c:pt>
              </c:strCache>
            </c:strRef>
          </c:cat>
          <c:val>
            <c:numRef>
              <c:f>[グラフ再編集.xlsx]Sheet1!$D$53:$E$53</c:f>
              <c:numCache>
                <c:formatCode>0.0_ </c:formatCode>
                <c:ptCount val="2"/>
                <c:pt idx="0">
                  <c:v>8.3424226808222066</c:v>
                </c:pt>
                <c:pt idx="1">
                  <c:v>7.4771212547196608</c:v>
                </c:pt>
              </c:numCache>
            </c:numRef>
          </c:val>
          <c:extLst>
            <c:ext xmlns:c16="http://schemas.microsoft.com/office/drawing/2014/chart" uri="{C3380CC4-5D6E-409C-BE32-E72D297353CC}">
              <c16:uniqueId val="{00000002-F437-4F63-9716-7A9D4CD05BE8}"/>
            </c:ext>
          </c:extLst>
        </c:ser>
        <c:dLbls>
          <c:showLegendKey val="0"/>
          <c:showVal val="0"/>
          <c:showCatName val="0"/>
          <c:showSerName val="0"/>
          <c:showPercent val="0"/>
          <c:showBubbleSize val="0"/>
        </c:dLbls>
        <c:gapWidth val="150"/>
        <c:axId val="344660120"/>
        <c:axId val="344658944"/>
      </c:barChart>
      <c:catAx>
        <c:axId val="344660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344658944"/>
        <c:crosses val="autoZero"/>
        <c:auto val="1"/>
        <c:lblAlgn val="ctr"/>
        <c:lblOffset val="100"/>
        <c:noMultiLvlLbl val="0"/>
      </c:catAx>
      <c:valAx>
        <c:axId val="344658944"/>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34466012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r>
              <a:rPr lang="en-US" altLang="ja-JP" dirty="0">
                <a:solidFill>
                  <a:schemeClr val="tx1">
                    <a:lumMod val="50000"/>
                  </a:schemeClr>
                </a:solidFill>
              </a:rPr>
              <a:t>F1</a:t>
            </a:r>
            <a:r>
              <a:rPr lang="ja-JP" altLang="en-US" dirty="0">
                <a:solidFill>
                  <a:schemeClr val="tx1">
                    <a:lumMod val="50000"/>
                  </a:schemeClr>
                </a:solidFill>
              </a:rPr>
              <a:t> 発生率</a:t>
            </a:r>
            <a:r>
              <a:rPr lang="en-US" altLang="ja-JP" dirty="0">
                <a:solidFill>
                  <a:schemeClr val="tx1">
                    <a:lumMod val="50000"/>
                  </a:schemeClr>
                </a:solidFill>
              </a:rPr>
              <a:t>(</a:t>
            </a:r>
            <a:r>
              <a:rPr lang="ja-JP" altLang="en-US" dirty="0">
                <a:solidFill>
                  <a:schemeClr val="tx1">
                    <a:lumMod val="50000"/>
                  </a:schemeClr>
                </a:solidFill>
              </a:rPr>
              <a:t>％</a:t>
            </a:r>
            <a:r>
              <a:rPr lang="en-US" altLang="ja-JP" dirty="0">
                <a:solidFill>
                  <a:schemeClr val="tx1">
                    <a:lumMod val="50000"/>
                  </a:schemeClr>
                </a:solidFill>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endParaRPr lang="ja-JP"/>
        </a:p>
      </c:txPr>
    </c:title>
    <c:autoTitleDeleted val="0"/>
    <c:plotArea>
      <c:layout/>
      <c:barChart>
        <c:barDir val="col"/>
        <c:grouping val="clustered"/>
        <c:varyColors val="0"/>
        <c:ser>
          <c:idx val="0"/>
          <c:order val="0"/>
          <c:tx>
            <c:strRef>
              <c:f>発生率!$B$9</c:f>
              <c:strCache>
                <c:ptCount val="1"/>
                <c:pt idx="0">
                  <c:v>発生率(％)</c:v>
                </c:pt>
              </c:strCache>
            </c:strRef>
          </c:tx>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35BA-49F4-9225-EC18AB15A041}"/>
              </c:ext>
            </c:extLst>
          </c:dPt>
          <c:errBars>
            <c:errBarType val="both"/>
            <c:errValType val="stdErr"/>
            <c:noEndCap val="0"/>
            <c:spPr>
              <a:noFill/>
              <a:ln w="9525" cap="flat" cmpd="sng" algn="ctr">
                <a:solidFill>
                  <a:schemeClr val="tx1">
                    <a:lumMod val="65000"/>
                    <a:lumOff val="35000"/>
                  </a:schemeClr>
                </a:solidFill>
                <a:round/>
              </a:ln>
              <a:effectLst/>
            </c:spPr>
          </c:errBars>
          <c:cat>
            <c:strRef>
              <c:f>発生率!$C$8:$D$8</c:f>
              <c:strCache>
                <c:ptCount val="2"/>
                <c:pt idx="0">
                  <c:v>28年度</c:v>
                </c:pt>
                <c:pt idx="1">
                  <c:v>29年度</c:v>
                </c:pt>
              </c:strCache>
            </c:strRef>
          </c:cat>
          <c:val>
            <c:numRef>
              <c:f>発生率!$C$9:$D$9</c:f>
              <c:numCache>
                <c:formatCode>General</c:formatCode>
                <c:ptCount val="2"/>
                <c:pt idx="0">
                  <c:v>77.400000000000006</c:v>
                </c:pt>
                <c:pt idx="1">
                  <c:v>48.7</c:v>
                </c:pt>
              </c:numCache>
            </c:numRef>
          </c:val>
          <c:extLst>
            <c:ext xmlns:c16="http://schemas.microsoft.com/office/drawing/2014/chart" uri="{C3380CC4-5D6E-409C-BE32-E72D297353CC}">
              <c16:uniqueId val="{00000000-19A8-42B0-98B8-0EBA0FE3DF0A}"/>
            </c:ext>
          </c:extLst>
        </c:ser>
        <c:dLbls>
          <c:showLegendKey val="0"/>
          <c:showVal val="0"/>
          <c:showCatName val="0"/>
          <c:showSerName val="0"/>
          <c:showPercent val="0"/>
          <c:showBubbleSize val="0"/>
        </c:dLbls>
        <c:gapWidth val="219"/>
        <c:overlap val="-27"/>
        <c:axId val="344660512"/>
        <c:axId val="344664824"/>
      </c:barChart>
      <c:catAx>
        <c:axId val="344660512"/>
        <c:scaling>
          <c:orientation val="minMax"/>
        </c:scaling>
        <c:delete val="0"/>
        <c:axPos val="b"/>
        <c:numFmt formatCode="General" sourceLinked="1"/>
        <c:majorTickMark val="none"/>
        <c:minorTickMark val="none"/>
        <c:tickLblPos val="nextTo"/>
        <c:spPr>
          <a:noFill/>
          <a:ln w="9525" cap="flat" cmpd="sng" algn="ctr">
            <a:solidFill>
              <a:schemeClr val="tx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4824"/>
        <c:crosses val="autoZero"/>
        <c:auto val="1"/>
        <c:lblAlgn val="ctr"/>
        <c:lblOffset val="100"/>
        <c:noMultiLvlLbl val="0"/>
      </c:catAx>
      <c:valAx>
        <c:axId val="344664824"/>
        <c:scaling>
          <c:orientation val="minMax"/>
        </c:scaling>
        <c:delete val="0"/>
        <c:axPos val="l"/>
        <c:majorGridlines>
          <c:spPr>
            <a:ln w="9525" cap="flat" cmpd="sng" algn="ctr">
              <a:solidFill>
                <a:schemeClr val="accent3">
                  <a:lumMod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r>
                  <a:rPr lang="ja-JP" altLang="en-US" dirty="0">
                    <a:solidFill>
                      <a:schemeClr val="tx1">
                        <a:lumMod val="50000"/>
                      </a:schemeClr>
                    </a:solidFill>
                  </a:rPr>
                  <a:t>発生率</a:t>
                </a:r>
                <a:r>
                  <a:rPr lang="en-US" altLang="ja-JP" dirty="0">
                    <a:solidFill>
                      <a:schemeClr val="tx1">
                        <a:lumMod val="50000"/>
                      </a:schemeClr>
                    </a:solidFill>
                  </a:rPr>
                  <a:t>(%)</a:t>
                </a:r>
                <a:endParaRPr lang="ja-JP" altLang="en-US" dirty="0">
                  <a:solidFill>
                    <a:schemeClr val="tx1">
                      <a:lumMod val="50000"/>
                    </a:schemeClr>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endParaRPr lang="ja-JP"/>
            </a:p>
          </c:txPr>
        </c:title>
        <c:numFmt formatCode="General" sourceLinked="1"/>
        <c:majorTickMark val="none"/>
        <c:minorTickMark val="none"/>
        <c:tickLblPos val="nextTo"/>
        <c:spPr>
          <a:noFill/>
          <a:ln>
            <a:solidFill>
              <a:schemeClr val="tx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05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legend>
    <c:plotVisOnly val="1"/>
    <c:dispBlanksAs val="gap"/>
    <c:showDLblsOverMax val="0"/>
  </c:chart>
  <c:spPr>
    <a:noFill/>
    <a:ln>
      <a:solidFill>
        <a:schemeClr val="bg1"/>
      </a:solid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r>
              <a:rPr lang="en-US" altLang="ja-JP">
                <a:solidFill>
                  <a:schemeClr val="tx1">
                    <a:lumMod val="50000"/>
                  </a:schemeClr>
                </a:solidFill>
              </a:rPr>
              <a:t>F1</a:t>
            </a:r>
            <a:r>
              <a:rPr lang="ja-JP" altLang="en-US">
                <a:solidFill>
                  <a:schemeClr val="tx1">
                    <a:lumMod val="50000"/>
                  </a:schemeClr>
                </a:solidFill>
              </a:rPr>
              <a:t>　平均治療回数</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endParaRPr lang="ja-JP"/>
        </a:p>
      </c:txPr>
    </c:title>
    <c:autoTitleDeleted val="0"/>
    <c:plotArea>
      <c:layout>
        <c:manualLayout>
          <c:layoutTarget val="inner"/>
          <c:xMode val="edge"/>
          <c:yMode val="edge"/>
          <c:x val="0.12425246042973277"/>
          <c:y val="0.1382735251638707"/>
          <c:w val="0.70454428166380301"/>
          <c:h val="0.74253082990778807"/>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7951-4788-9CE3-6A3F3E804665}"/>
              </c:ext>
            </c:extLst>
          </c:dPt>
          <c:errBars>
            <c:errBarType val="both"/>
            <c:errValType val="stdErr"/>
            <c:noEndCap val="0"/>
            <c:spPr>
              <a:noFill/>
              <a:ln w="9525" cap="flat" cmpd="sng" algn="ctr">
                <a:solidFill>
                  <a:schemeClr val="tx1">
                    <a:lumMod val="65000"/>
                    <a:lumOff val="35000"/>
                  </a:schemeClr>
                </a:solidFill>
                <a:round/>
              </a:ln>
              <a:effectLst/>
            </c:spPr>
          </c:errBars>
          <c:cat>
            <c:strRef>
              <c:f>平均治療回数!$K$3:$L$3</c:f>
              <c:strCache>
                <c:ptCount val="2"/>
                <c:pt idx="0">
                  <c:v>H28年度</c:v>
                </c:pt>
                <c:pt idx="1">
                  <c:v>H29年度</c:v>
                </c:pt>
              </c:strCache>
            </c:strRef>
          </c:cat>
          <c:val>
            <c:numRef>
              <c:f>平均治療回数!$K$4:$L$4</c:f>
              <c:numCache>
                <c:formatCode>General</c:formatCode>
                <c:ptCount val="2"/>
                <c:pt idx="0">
                  <c:v>4.0024064130937305</c:v>
                </c:pt>
                <c:pt idx="1">
                  <c:v>3.0620209606666222</c:v>
                </c:pt>
              </c:numCache>
            </c:numRef>
          </c:val>
          <c:extLst>
            <c:ext xmlns:c16="http://schemas.microsoft.com/office/drawing/2014/chart" uri="{C3380CC4-5D6E-409C-BE32-E72D297353CC}">
              <c16:uniqueId val="{00000000-B063-40AE-866E-47A6C5C588A7}"/>
            </c:ext>
          </c:extLst>
        </c:ser>
        <c:dLbls>
          <c:showLegendKey val="0"/>
          <c:showVal val="0"/>
          <c:showCatName val="0"/>
          <c:showSerName val="0"/>
          <c:showPercent val="0"/>
          <c:showBubbleSize val="0"/>
        </c:dLbls>
        <c:gapWidth val="219"/>
        <c:overlap val="-27"/>
        <c:axId val="344657768"/>
        <c:axId val="344665216"/>
      </c:barChart>
      <c:catAx>
        <c:axId val="344657768"/>
        <c:scaling>
          <c:orientation val="minMax"/>
        </c:scaling>
        <c:delete val="0"/>
        <c:axPos val="b"/>
        <c:numFmt formatCode="General" sourceLinked="1"/>
        <c:majorTickMark val="none"/>
        <c:minorTickMark val="none"/>
        <c:tickLblPos val="nextTo"/>
        <c:spPr>
          <a:noFill/>
          <a:ln w="9525" cap="flat" cmpd="sng" algn="ctr">
            <a:solidFill>
              <a:schemeClr val="tx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5216"/>
        <c:crosses val="autoZero"/>
        <c:auto val="1"/>
        <c:lblAlgn val="ctr"/>
        <c:lblOffset val="100"/>
        <c:noMultiLvlLbl val="0"/>
      </c:catAx>
      <c:valAx>
        <c:axId val="3446652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r>
                  <a:rPr lang="ja-JP" altLang="en-US" dirty="0">
                    <a:solidFill>
                      <a:schemeClr val="tx1">
                        <a:lumMod val="50000"/>
                      </a:schemeClr>
                    </a:solidFill>
                  </a:rPr>
                  <a:t>平均治療回数</a:t>
                </a:r>
                <a:r>
                  <a:rPr lang="en-US" altLang="ja-JP" dirty="0">
                    <a:solidFill>
                      <a:schemeClr val="tx1">
                        <a:lumMod val="50000"/>
                      </a:schemeClr>
                    </a:solidFill>
                  </a:rPr>
                  <a:t>(</a:t>
                </a:r>
                <a:r>
                  <a:rPr lang="ja-JP" altLang="en-US" dirty="0">
                    <a:solidFill>
                      <a:schemeClr val="tx1">
                        <a:lumMod val="50000"/>
                      </a:schemeClr>
                    </a:solidFill>
                  </a:rPr>
                  <a:t>回</a:t>
                </a:r>
                <a:r>
                  <a:rPr lang="en-US" altLang="ja-JP" dirty="0">
                    <a:solidFill>
                      <a:schemeClr val="tx1">
                        <a:lumMod val="50000"/>
                      </a:schemeClr>
                    </a:solidFill>
                  </a:rPr>
                  <a:t>)</a:t>
                </a:r>
                <a:endParaRPr lang="ja-JP" altLang="en-US" dirty="0">
                  <a:solidFill>
                    <a:schemeClr val="tx1">
                      <a:lumMod val="50000"/>
                    </a:schemeClr>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endParaRPr lang="ja-JP"/>
            </a:p>
          </c:txPr>
        </c:title>
        <c:numFmt formatCode="General" sourceLinked="1"/>
        <c:majorTickMark val="none"/>
        <c:minorTickMark val="none"/>
        <c:tickLblPos val="nextTo"/>
        <c:spPr>
          <a:noFill/>
          <a:ln>
            <a:solidFill>
              <a:schemeClr val="tx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577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r>
              <a:rPr lang="en-US" altLang="ja-JP">
                <a:solidFill>
                  <a:schemeClr val="tx1">
                    <a:lumMod val="50000"/>
                  </a:schemeClr>
                </a:solidFill>
              </a:rPr>
              <a:t>ET</a:t>
            </a:r>
            <a:r>
              <a:rPr lang="ja-JP" altLang="en-US">
                <a:solidFill>
                  <a:schemeClr val="tx1">
                    <a:lumMod val="50000"/>
                  </a:schemeClr>
                </a:solidFill>
              </a:rPr>
              <a:t>和牛　発生率</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90D6-457F-81BD-821069EAEAA8}"/>
              </c:ext>
            </c:extLst>
          </c:dPt>
          <c:errBars>
            <c:errBarType val="both"/>
            <c:errValType val="stdErr"/>
            <c:noEndCap val="0"/>
            <c:spPr>
              <a:noFill/>
              <a:ln w="9525" cap="flat" cmpd="sng" algn="ctr">
                <a:solidFill>
                  <a:schemeClr val="tx1">
                    <a:lumMod val="65000"/>
                    <a:lumOff val="35000"/>
                  </a:schemeClr>
                </a:solidFill>
                <a:round/>
              </a:ln>
              <a:effectLst/>
            </c:spPr>
          </c:errBars>
          <c:cat>
            <c:strRef>
              <c:f>発生率!$C$8:$D$8</c:f>
              <c:strCache>
                <c:ptCount val="2"/>
                <c:pt idx="0">
                  <c:v>25年度</c:v>
                </c:pt>
                <c:pt idx="1">
                  <c:v>26~29年度</c:v>
                </c:pt>
              </c:strCache>
            </c:strRef>
          </c:cat>
          <c:val>
            <c:numRef>
              <c:f>発生率!$C$9:$D$9</c:f>
              <c:numCache>
                <c:formatCode>General</c:formatCode>
                <c:ptCount val="2"/>
                <c:pt idx="0">
                  <c:v>91</c:v>
                </c:pt>
                <c:pt idx="1">
                  <c:v>79.7</c:v>
                </c:pt>
              </c:numCache>
            </c:numRef>
          </c:val>
          <c:extLst>
            <c:ext xmlns:c16="http://schemas.microsoft.com/office/drawing/2014/chart" uri="{C3380CC4-5D6E-409C-BE32-E72D297353CC}">
              <c16:uniqueId val="{00000000-D78B-4859-B2F9-47D59300D5C4}"/>
            </c:ext>
          </c:extLst>
        </c:ser>
        <c:dLbls>
          <c:showLegendKey val="0"/>
          <c:showVal val="0"/>
          <c:showCatName val="0"/>
          <c:showSerName val="0"/>
          <c:showPercent val="0"/>
          <c:showBubbleSize val="0"/>
        </c:dLbls>
        <c:gapWidth val="219"/>
        <c:overlap val="-27"/>
        <c:axId val="344660904"/>
        <c:axId val="344662472"/>
      </c:barChart>
      <c:catAx>
        <c:axId val="344660904"/>
        <c:scaling>
          <c:orientation val="minMax"/>
        </c:scaling>
        <c:delete val="0"/>
        <c:axPos val="b"/>
        <c:numFmt formatCode="General" sourceLinked="1"/>
        <c:majorTickMark val="none"/>
        <c:minorTickMark val="none"/>
        <c:tickLblPos val="nextTo"/>
        <c:spPr>
          <a:noFill/>
          <a:ln w="9525" cap="flat" cmpd="sng" algn="ctr">
            <a:solidFill>
              <a:schemeClr val="tx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2472"/>
        <c:crosses val="autoZero"/>
        <c:auto val="1"/>
        <c:lblAlgn val="ctr"/>
        <c:lblOffset val="100"/>
        <c:noMultiLvlLbl val="0"/>
      </c:catAx>
      <c:valAx>
        <c:axId val="344662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r>
                  <a:rPr lang="ja-JP" altLang="en-US" dirty="0">
                    <a:solidFill>
                      <a:schemeClr val="tx1">
                        <a:lumMod val="50000"/>
                      </a:schemeClr>
                    </a:solidFill>
                  </a:rPr>
                  <a:t>発生率</a:t>
                </a:r>
                <a:r>
                  <a:rPr lang="en-US" altLang="ja-JP" dirty="0">
                    <a:solidFill>
                      <a:schemeClr val="tx1">
                        <a:lumMod val="50000"/>
                      </a:schemeClr>
                    </a:solidFill>
                  </a:rPr>
                  <a:t>(</a:t>
                </a:r>
                <a:r>
                  <a:rPr lang="ja-JP" altLang="en-US" dirty="0">
                    <a:solidFill>
                      <a:schemeClr val="tx1">
                        <a:lumMod val="50000"/>
                      </a:schemeClr>
                    </a:solidFill>
                  </a:rPr>
                  <a:t>％</a:t>
                </a:r>
                <a:r>
                  <a:rPr lang="en-US" altLang="ja-JP" dirty="0">
                    <a:solidFill>
                      <a:schemeClr val="tx1">
                        <a:lumMod val="50000"/>
                      </a:schemeClr>
                    </a:solidFill>
                  </a:rPr>
                  <a:t>)</a:t>
                </a:r>
                <a:endParaRPr lang="ja-JP" altLang="en-US" dirty="0">
                  <a:solidFill>
                    <a:schemeClr val="tx1">
                      <a:lumMod val="50000"/>
                    </a:schemeClr>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endParaRPr lang="ja-JP"/>
            </a:p>
          </c:txPr>
        </c:title>
        <c:numFmt formatCode="General" sourceLinked="1"/>
        <c:majorTickMark val="none"/>
        <c:minorTickMark val="none"/>
        <c:tickLblPos val="nextTo"/>
        <c:spPr>
          <a:noFill/>
          <a:ln>
            <a:solidFill>
              <a:schemeClr val="tx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0904"/>
        <c:crosses val="autoZero"/>
        <c:crossBetween val="between"/>
      </c:valAx>
      <c:spPr>
        <a:noFill/>
        <a:ln>
          <a:noFill/>
        </a:ln>
        <a:effectLst/>
      </c:spPr>
    </c:plotArea>
    <c:legend>
      <c:legendPos val="r"/>
      <c:layout>
        <c:manualLayout>
          <c:xMode val="edge"/>
          <c:yMode val="edge"/>
          <c:x val="0.84372236204361029"/>
          <c:y val="0.46391289856682588"/>
          <c:w val="0.1400418496571198"/>
          <c:h val="0.11873569603377401"/>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r>
              <a:rPr lang="en-US" altLang="ja-JP">
                <a:solidFill>
                  <a:schemeClr val="tx1">
                    <a:lumMod val="50000"/>
                  </a:schemeClr>
                </a:solidFill>
              </a:rPr>
              <a:t>ET</a:t>
            </a:r>
            <a:r>
              <a:rPr lang="ja-JP" altLang="en-US">
                <a:solidFill>
                  <a:schemeClr val="tx1">
                    <a:lumMod val="50000"/>
                  </a:schemeClr>
                </a:solidFill>
              </a:rPr>
              <a:t>和牛　平均治療回数</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BAEB-4BFB-A940-41E5CA8F1C75}"/>
              </c:ext>
            </c:extLst>
          </c:dPt>
          <c:errBars>
            <c:errBarType val="both"/>
            <c:errValType val="stdErr"/>
            <c:noEndCap val="0"/>
            <c:spPr>
              <a:noFill/>
              <a:ln w="9525" cap="flat" cmpd="sng" algn="ctr">
                <a:solidFill>
                  <a:schemeClr val="tx1">
                    <a:lumMod val="65000"/>
                    <a:lumOff val="35000"/>
                  </a:schemeClr>
                </a:solidFill>
                <a:round/>
              </a:ln>
              <a:effectLst/>
            </c:spPr>
          </c:errBars>
          <c:cat>
            <c:strRef>
              <c:f>平均治療回数!$C$3:$D$3</c:f>
              <c:strCache>
                <c:ptCount val="2"/>
                <c:pt idx="0">
                  <c:v>25年度</c:v>
                </c:pt>
                <c:pt idx="1">
                  <c:v>26～29年度</c:v>
                </c:pt>
              </c:strCache>
            </c:strRef>
          </c:cat>
          <c:val>
            <c:numRef>
              <c:f>平均治療回数!$C$4:$D$4</c:f>
              <c:numCache>
                <c:formatCode>General</c:formatCode>
                <c:ptCount val="2"/>
                <c:pt idx="0">
                  <c:v>8.9</c:v>
                </c:pt>
                <c:pt idx="1">
                  <c:v>4.29</c:v>
                </c:pt>
              </c:numCache>
            </c:numRef>
          </c:val>
          <c:extLst>
            <c:ext xmlns:c16="http://schemas.microsoft.com/office/drawing/2014/chart" uri="{C3380CC4-5D6E-409C-BE32-E72D297353CC}">
              <c16:uniqueId val="{00000000-3210-407D-8D74-CE0BB59F0C94}"/>
            </c:ext>
          </c:extLst>
        </c:ser>
        <c:dLbls>
          <c:showLegendKey val="0"/>
          <c:showVal val="0"/>
          <c:showCatName val="0"/>
          <c:showSerName val="0"/>
          <c:showPercent val="0"/>
          <c:showBubbleSize val="0"/>
        </c:dLbls>
        <c:gapWidth val="219"/>
        <c:overlap val="-27"/>
        <c:axId val="344662864"/>
        <c:axId val="345458280"/>
      </c:barChart>
      <c:catAx>
        <c:axId val="344662864"/>
        <c:scaling>
          <c:orientation val="minMax"/>
        </c:scaling>
        <c:delete val="0"/>
        <c:axPos val="b"/>
        <c:numFmt formatCode="General" sourceLinked="1"/>
        <c:majorTickMark val="none"/>
        <c:minorTickMark val="none"/>
        <c:tickLblPos val="nextTo"/>
        <c:spPr>
          <a:noFill/>
          <a:ln w="9525" cap="flat" cmpd="sng" algn="ctr">
            <a:solidFill>
              <a:schemeClr val="tx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5458280"/>
        <c:crosses val="autoZero"/>
        <c:auto val="1"/>
        <c:lblAlgn val="ctr"/>
        <c:lblOffset val="100"/>
        <c:noMultiLvlLbl val="0"/>
      </c:catAx>
      <c:valAx>
        <c:axId val="3454582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r>
                  <a:rPr lang="ja-JP" altLang="en-US" dirty="0">
                    <a:solidFill>
                      <a:schemeClr val="tx1">
                        <a:lumMod val="50000"/>
                      </a:schemeClr>
                    </a:solidFill>
                  </a:rPr>
                  <a:t>平均治療回数</a:t>
                </a:r>
                <a:r>
                  <a:rPr lang="en-US" altLang="ja-JP" dirty="0">
                    <a:solidFill>
                      <a:schemeClr val="tx1">
                        <a:lumMod val="50000"/>
                      </a:schemeClr>
                    </a:solidFill>
                  </a:rPr>
                  <a:t>(</a:t>
                </a:r>
                <a:r>
                  <a:rPr lang="ja-JP" altLang="en-US" dirty="0">
                    <a:solidFill>
                      <a:schemeClr val="tx1">
                        <a:lumMod val="50000"/>
                      </a:schemeClr>
                    </a:solidFill>
                  </a:rPr>
                  <a:t>回</a:t>
                </a:r>
                <a:r>
                  <a:rPr lang="en-US" altLang="ja-JP" dirty="0">
                    <a:solidFill>
                      <a:schemeClr val="tx1">
                        <a:lumMod val="50000"/>
                      </a:schemeClr>
                    </a:solidFill>
                  </a:rPr>
                  <a:t>)</a:t>
                </a:r>
                <a:endParaRPr lang="ja-JP" altLang="en-US" dirty="0">
                  <a:solidFill>
                    <a:schemeClr val="tx1">
                      <a:lumMod val="50000"/>
                    </a:schemeClr>
                  </a:solidFill>
                </a:endParaRPr>
              </a:p>
            </c:rich>
          </c:tx>
          <c:layout>
            <c:manualLayout>
              <c:xMode val="edge"/>
              <c:yMode val="edge"/>
              <c:x val="2.7667302215824127E-2"/>
              <c:y val="0.3520596780080695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endParaRPr lang="ja-JP"/>
            </a:p>
          </c:txPr>
        </c:title>
        <c:numFmt formatCode="General" sourceLinked="1"/>
        <c:majorTickMark val="none"/>
        <c:minorTickMark val="none"/>
        <c:tickLblPos val="nextTo"/>
        <c:spPr>
          <a:noFill/>
          <a:ln>
            <a:solidFill>
              <a:schemeClr val="tx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46628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r>
              <a:rPr lang="en-US" altLang="ja-JP">
                <a:solidFill>
                  <a:schemeClr val="tx1">
                    <a:lumMod val="50000"/>
                  </a:schemeClr>
                </a:solidFill>
              </a:rPr>
              <a:t>ET</a:t>
            </a:r>
            <a:r>
              <a:rPr lang="ja-JP" altLang="en-US">
                <a:solidFill>
                  <a:schemeClr val="tx1">
                    <a:lumMod val="50000"/>
                  </a:schemeClr>
                </a:solidFill>
              </a:rPr>
              <a:t>和牛　死亡率</a:t>
            </a:r>
            <a:endParaRPr lang="en-US" altLang="ja-JP">
              <a:solidFill>
                <a:schemeClr val="tx1">
                  <a:lumMod val="50000"/>
                </a:scheme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50000"/>
                </a:schemeClr>
              </a:solidFill>
              <a:latin typeface="+mn-lt"/>
              <a:ea typeface="+mn-ea"/>
              <a:cs typeface="+mn-cs"/>
            </a:defRPr>
          </a:pPr>
          <a:endParaRPr lang="ja-JP"/>
        </a:p>
      </c:txPr>
    </c:title>
    <c:autoTitleDeleted val="0"/>
    <c:plotArea>
      <c:layout>
        <c:manualLayout>
          <c:layoutTarget val="inner"/>
          <c:xMode val="edge"/>
          <c:yMode val="edge"/>
          <c:x val="7.4875082466831527E-2"/>
          <c:y val="0.13295534816520072"/>
          <c:w val="0.74822962057713749"/>
          <c:h val="0.7924268543951458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D158-4ABC-BB5C-23E1307AB2D2}"/>
              </c:ext>
            </c:extLst>
          </c:dPt>
          <c:cat>
            <c:strRef>
              <c:f>死亡率!$D$8:$E$8</c:f>
              <c:strCache>
                <c:ptCount val="2"/>
                <c:pt idx="0">
                  <c:v>25年度</c:v>
                </c:pt>
                <c:pt idx="1">
                  <c:v>26～29年度</c:v>
                </c:pt>
              </c:strCache>
            </c:strRef>
          </c:cat>
          <c:val>
            <c:numRef>
              <c:f>死亡率!$D$9:$E$9</c:f>
              <c:numCache>
                <c:formatCode>General</c:formatCode>
                <c:ptCount val="2"/>
                <c:pt idx="0">
                  <c:v>5</c:v>
                </c:pt>
                <c:pt idx="1">
                  <c:v>0.85</c:v>
                </c:pt>
              </c:numCache>
            </c:numRef>
          </c:val>
          <c:extLst>
            <c:ext xmlns:c16="http://schemas.microsoft.com/office/drawing/2014/chart" uri="{C3380CC4-5D6E-409C-BE32-E72D297353CC}">
              <c16:uniqueId val="{00000000-8ECD-41D5-A3CE-CF9761E3C52B}"/>
            </c:ext>
          </c:extLst>
        </c:ser>
        <c:dLbls>
          <c:showLegendKey val="0"/>
          <c:showVal val="0"/>
          <c:showCatName val="0"/>
          <c:showSerName val="0"/>
          <c:showPercent val="0"/>
          <c:showBubbleSize val="0"/>
        </c:dLbls>
        <c:gapWidth val="219"/>
        <c:overlap val="-27"/>
        <c:axId val="345455144"/>
        <c:axId val="345457888"/>
      </c:barChart>
      <c:catAx>
        <c:axId val="345455144"/>
        <c:scaling>
          <c:orientation val="minMax"/>
        </c:scaling>
        <c:delete val="0"/>
        <c:axPos val="b"/>
        <c:numFmt formatCode="General" sourceLinked="1"/>
        <c:majorTickMark val="none"/>
        <c:minorTickMark val="none"/>
        <c:tickLblPos val="nextTo"/>
        <c:spPr>
          <a:noFill/>
          <a:ln w="9525" cap="flat" cmpd="sng" algn="ctr">
            <a:solidFill>
              <a:schemeClr val="tx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5457888"/>
        <c:crosses val="autoZero"/>
        <c:auto val="1"/>
        <c:lblAlgn val="ctr"/>
        <c:lblOffset val="100"/>
        <c:noMultiLvlLbl val="0"/>
      </c:catAx>
      <c:valAx>
        <c:axId val="345457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r>
                  <a:rPr lang="ja-JP" altLang="en-US" dirty="0">
                    <a:solidFill>
                      <a:schemeClr val="tx1">
                        <a:lumMod val="50000"/>
                      </a:schemeClr>
                    </a:solidFill>
                  </a:rPr>
                  <a:t>死亡率</a:t>
                </a:r>
                <a:r>
                  <a:rPr lang="en-US" altLang="ja-JP" dirty="0">
                    <a:solidFill>
                      <a:schemeClr val="tx1">
                        <a:lumMod val="50000"/>
                      </a:schemeClr>
                    </a:solidFill>
                  </a:rPr>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50000"/>
                    </a:schemeClr>
                  </a:solidFill>
                  <a:latin typeface="+mn-lt"/>
                  <a:ea typeface="+mn-ea"/>
                  <a:cs typeface="+mn-cs"/>
                </a:defRPr>
              </a:pPr>
              <a:endParaRPr lang="ja-JP"/>
            </a:p>
          </c:txPr>
        </c:title>
        <c:numFmt formatCode="General" sourceLinked="1"/>
        <c:majorTickMark val="none"/>
        <c:minorTickMark val="none"/>
        <c:tickLblPos val="nextTo"/>
        <c:spPr>
          <a:noFill/>
          <a:ln>
            <a:solidFill>
              <a:schemeClr val="tx1">
                <a:lumMod val="50000"/>
              </a:schemeClr>
            </a:solidFill>
          </a:ln>
          <a:effectLst/>
        </c:spPr>
        <c:txPr>
          <a:bodyPr rot="-6000000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crossAx val="345455144"/>
        <c:crosses val="autoZero"/>
        <c:crossBetween val="between"/>
      </c:valAx>
      <c:spPr>
        <a:noFill/>
        <a:ln>
          <a:noFill/>
        </a:ln>
        <a:effectLst/>
      </c:spPr>
    </c:plotArea>
    <c:legend>
      <c:legendPos val="r"/>
      <c:layout>
        <c:manualLayout>
          <c:xMode val="edge"/>
          <c:yMode val="edge"/>
          <c:x val="0.82803124494607949"/>
          <c:y val="0.46190900314201283"/>
          <c:w val="0.14311167071971428"/>
          <c:h val="0.1141689689844741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eaLnBrk="1" hangingPunct="1">
              <a:defRPr sz="1200">
                <a:latin typeface="Times New Roman" pitchFamily="18" charset="0"/>
              </a:defRPr>
            </a:lvl1pPr>
          </a:lstStyle>
          <a:p>
            <a:endParaRPr lang="en-US" altLang="ja-JP"/>
          </a:p>
        </p:txBody>
      </p:sp>
      <p:sp>
        <p:nvSpPr>
          <p:cNvPr id="4099" name="Rectangle 3"/>
          <p:cNvSpPr>
            <a:spLocks noGrp="1" noChangeArrowheads="1"/>
          </p:cNvSpPr>
          <p:nvPr>
            <p:ph type="dt" sz="quarter" idx="1"/>
          </p:nvPr>
        </p:nvSpPr>
        <p:spPr bwMode="auto">
          <a:xfrm>
            <a:off x="3816029" y="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eaLnBrk="1" hangingPunct="1">
              <a:defRPr sz="1200">
                <a:latin typeface="Times New Roman" pitchFamily="18" charset="0"/>
              </a:defRPr>
            </a:lvl1pPr>
          </a:lstStyle>
          <a:p>
            <a:endParaRPr lang="en-US" altLang="ja-JP"/>
          </a:p>
        </p:txBody>
      </p:sp>
      <p:sp>
        <p:nvSpPr>
          <p:cNvPr id="4100" name="Rectangle 4"/>
          <p:cNvSpPr>
            <a:spLocks noGrp="1" noChangeArrowheads="1"/>
          </p:cNvSpPr>
          <p:nvPr>
            <p:ph type="ftr" sz="quarter" idx="2"/>
          </p:nvPr>
        </p:nvSpPr>
        <p:spPr bwMode="auto">
          <a:xfrm>
            <a:off x="0" y="937102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1200">
                <a:latin typeface="Times New Roman" pitchFamily="18" charset="0"/>
              </a:defRPr>
            </a:lvl1pPr>
          </a:lstStyle>
          <a:p>
            <a:endParaRPr lang="en-US" altLang="ja-JP"/>
          </a:p>
        </p:txBody>
      </p:sp>
      <p:sp>
        <p:nvSpPr>
          <p:cNvPr id="4101" name="Rectangle 5"/>
          <p:cNvSpPr>
            <a:spLocks noGrp="1" noChangeArrowheads="1"/>
          </p:cNvSpPr>
          <p:nvPr>
            <p:ph type="sldNum" sz="quarter" idx="3"/>
          </p:nvPr>
        </p:nvSpPr>
        <p:spPr bwMode="auto">
          <a:xfrm>
            <a:off x="3816029" y="937102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Times New Roman" pitchFamily="18" charset="0"/>
              </a:defRPr>
            </a:lvl1pPr>
          </a:lstStyle>
          <a:p>
            <a:fld id="{BBF2C3F2-F483-4BF5-AF53-F3B30A6569AA}" type="slidenum">
              <a:rPr lang="en-US" altLang="ja-JP"/>
              <a:pPr/>
              <a:t>‹#›</a:t>
            </a:fld>
            <a:endParaRPr lang="en-US" altLang="ja-JP"/>
          </a:p>
        </p:txBody>
      </p:sp>
    </p:spTree>
    <p:extLst>
      <p:ext uri="{BB962C8B-B14F-4D97-AF65-F5344CB8AC3E}">
        <p14:creationId xmlns:p14="http://schemas.microsoft.com/office/powerpoint/2010/main" val="1829454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eaLnBrk="1" hangingPunct="1">
              <a:defRPr sz="1200">
                <a:latin typeface="Times New Roman" pitchFamily="18" charset="0"/>
              </a:defRPr>
            </a:lvl1pPr>
          </a:lstStyle>
          <a:p>
            <a:endParaRPr lang="en-US" altLang="ja-JP"/>
          </a:p>
        </p:txBody>
      </p:sp>
      <p:sp>
        <p:nvSpPr>
          <p:cNvPr id="3075" name="Rectangle 3"/>
          <p:cNvSpPr>
            <a:spLocks noGrp="1" noChangeArrowheads="1"/>
          </p:cNvSpPr>
          <p:nvPr>
            <p:ph type="dt" idx="1"/>
          </p:nvPr>
        </p:nvSpPr>
        <p:spPr bwMode="auto">
          <a:xfrm>
            <a:off x="3817113" y="0"/>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eaLnBrk="1" hangingPunct="1">
              <a:defRPr sz="1200">
                <a:latin typeface="Times New Roman" pitchFamily="18" charset="0"/>
              </a:defRPr>
            </a:lvl1pPr>
          </a:lstStyle>
          <a:p>
            <a:endParaRPr lang="en-US" altLang="ja-JP"/>
          </a:p>
        </p:txBody>
      </p:sp>
      <p:sp>
        <p:nvSpPr>
          <p:cNvPr id="3076" name="Rectangle 4"/>
          <p:cNvSpPr>
            <a:spLocks noGrp="1" noRot="1" noChangeAspect="1" noChangeArrowheads="1" noTextEdit="1"/>
          </p:cNvSpPr>
          <p:nvPr>
            <p:ph type="sldImg" idx="2"/>
          </p:nvPr>
        </p:nvSpPr>
        <p:spPr bwMode="auto">
          <a:xfrm>
            <a:off x="903288" y="741363"/>
            <a:ext cx="4927600" cy="36957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898464" y="4685512"/>
            <a:ext cx="4938836" cy="4441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3346"/>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eaLnBrk="1" hangingPunct="1">
              <a:defRPr sz="1200">
                <a:latin typeface="Times New Roman" pitchFamily="18" charset="0"/>
              </a:defRPr>
            </a:lvl1pPr>
          </a:lstStyle>
          <a:p>
            <a:endParaRPr lang="en-US" altLang="ja-JP"/>
          </a:p>
        </p:txBody>
      </p:sp>
      <p:sp>
        <p:nvSpPr>
          <p:cNvPr id="3079" name="Rectangle 7"/>
          <p:cNvSpPr>
            <a:spLocks noGrp="1" noChangeArrowheads="1"/>
          </p:cNvSpPr>
          <p:nvPr>
            <p:ph type="sldNum" sz="quarter" idx="5"/>
          </p:nvPr>
        </p:nvSpPr>
        <p:spPr bwMode="auto">
          <a:xfrm>
            <a:off x="3817113" y="9373346"/>
            <a:ext cx="2918650" cy="492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eaLnBrk="1" hangingPunct="1">
              <a:defRPr sz="1200">
                <a:latin typeface="Times New Roman" pitchFamily="18" charset="0"/>
              </a:defRPr>
            </a:lvl1pPr>
          </a:lstStyle>
          <a:p>
            <a:fld id="{F46D222D-3DAA-4930-B091-03B8F2B78C9A}" type="slidenum">
              <a:rPr lang="en-US" altLang="ja-JP"/>
              <a:pPr/>
              <a:t>‹#›</a:t>
            </a:fld>
            <a:endParaRPr lang="en-US" altLang="ja-JP"/>
          </a:p>
        </p:txBody>
      </p:sp>
    </p:spTree>
    <p:extLst>
      <p:ext uri="{BB962C8B-B14F-4D97-AF65-F5344CB8AC3E}">
        <p14:creationId xmlns:p14="http://schemas.microsoft.com/office/powerpoint/2010/main" val="33484230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844442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10</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587395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11</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843221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12</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2127585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13</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907429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14</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107234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15</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543777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16</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381856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1297343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3</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1373609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4</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1737877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5</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2212368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6</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200133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7</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2799785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8</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3216774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16DD40-771C-4139-A20D-D9C4EE61C9D2}" type="slidenum">
              <a:rPr lang="en-US" altLang="ja-JP"/>
              <a:pPr/>
              <a:t>9</a:t>
            </a:fld>
            <a:endParaRPr lang="en-US" altLang="ja-JP"/>
          </a:p>
        </p:txBody>
      </p:sp>
      <p:sp>
        <p:nvSpPr>
          <p:cNvPr id="6146" name="Rectangle 2"/>
          <p:cNvSpPr>
            <a:spLocks noGrp="1" noRot="1" noChangeAspect="1" noChangeArrowheads="1" noTextEdit="1"/>
          </p:cNvSpPr>
          <p:nvPr>
            <p:ph type="sldImg"/>
          </p:nvPr>
        </p:nvSpPr>
        <p:spPr>
          <a:xfrm>
            <a:off x="903288" y="741363"/>
            <a:ext cx="4927600" cy="3695700"/>
          </a:xfrm>
          <a:ln cap="flat"/>
        </p:spPr>
      </p:sp>
      <p:sp>
        <p:nvSpPr>
          <p:cNvPr id="6147" name="Rectangle 3"/>
          <p:cNvSpPr>
            <a:spLocks noGrp="1" noChangeArrowheads="1"/>
          </p:cNvSpPr>
          <p:nvPr>
            <p:ph type="body" idx="1"/>
          </p:nvPr>
        </p:nvSpPr>
        <p:spPr>
          <a:ln/>
        </p:spPr>
        <p:txBody>
          <a:bodyPr/>
          <a:lstStyle/>
          <a:p>
            <a:endParaRPr lang="ja-JP" altLang="ja-JP"/>
          </a:p>
        </p:txBody>
      </p:sp>
    </p:spTree>
    <p:extLst>
      <p:ext uri="{BB962C8B-B14F-4D97-AF65-F5344CB8AC3E}">
        <p14:creationId xmlns:p14="http://schemas.microsoft.com/office/powerpoint/2010/main" val="23707926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1314450" y="981075"/>
            <a:ext cx="6477000" cy="1143000"/>
          </a:xfrm>
        </p:spPr>
        <p:txBody>
          <a:bodyPr/>
          <a:lstStyle>
            <a:lvl1pPr algn="ctr">
              <a:defRPr/>
            </a:lvl1pPr>
          </a:lstStyle>
          <a:p>
            <a:pPr lvl="0"/>
            <a:r>
              <a:rPr lang="ja-JP" altLang="en-US" noProof="0"/>
              <a:t>マスター タイトルの書式設定</a:t>
            </a:r>
          </a:p>
        </p:txBody>
      </p:sp>
      <p:sp>
        <p:nvSpPr>
          <p:cNvPr id="2051" name="Rectangle 3"/>
          <p:cNvSpPr>
            <a:spLocks noGrp="1" noChangeArrowheads="1"/>
          </p:cNvSpPr>
          <p:nvPr>
            <p:ph type="subTitle" sz="quarter" idx="1"/>
          </p:nvPr>
        </p:nvSpPr>
        <p:spPr>
          <a:xfrm>
            <a:off x="1381859" y="2420941"/>
            <a:ext cx="6380285" cy="3743325"/>
          </a:xfrm>
        </p:spPr>
        <p:txBody>
          <a:bodyPr/>
          <a:lstStyle>
            <a:lvl1pPr marL="0" indent="0" algn="ctr">
              <a:buFontTx/>
              <a:buNone/>
              <a:defRPr/>
            </a:lvl1pPr>
          </a:lstStyle>
          <a:p>
            <a:pPr lvl="0"/>
            <a:r>
              <a:rPr lang="ja-JP" altLang="en-US" noProof="0"/>
              <a:t>マスター サブタイトルの書式設定</a:t>
            </a:r>
          </a:p>
        </p:txBody>
      </p:sp>
      <p:pic>
        <p:nvPicPr>
          <p:cNvPr id="2100" name="Picture 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56378"/>
            <a:ext cx="91440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2" name="Picture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
            <a:ext cx="91440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8995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16615" y="836613"/>
            <a:ext cx="1910862" cy="5503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182567" y="836613"/>
            <a:ext cx="5593373" cy="5503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1215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6006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5" y="2906713"/>
            <a:ext cx="7772400" cy="1500187"/>
          </a:xfrm>
        </p:spPr>
        <p:txBody>
          <a:bodyPr anchor="b"/>
          <a:lstStyle>
            <a:lvl1pPr marL="0" indent="0">
              <a:buNone/>
              <a:defRPr sz="2000"/>
            </a:lvl1pPr>
            <a:lvl2pPr marL="457197"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4" indent="0">
              <a:buNone/>
              <a:defRPr sz="1400"/>
            </a:lvl7pPr>
            <a:lvl8pPr marL="3200381" indent="0">
              <a:buNone/>
              <a:defRPr sz="1400"/>
            </a:lvl8pPr>
            <a:lvl9pPr marL="3657579"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33115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182567" y="1844675"/>
            <a:ext cx="3751385"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74628" y="1844675"/>
            <a:ext cx="37528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1883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066"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271" y="1535113"/>
            <a:ext cx="4041531" cy="639762"/>
          </a:xfrm>
        </p:spPr>
        <p:txBody>
          <a:bodyPr anchor="b"/>
          <a:lstStyle>
            <a:lvl1pPr marL="0" indent="0">
              <a:buNone/>
              <a:defRPr sz="2400" b="1"/>
            </a:lvl1pPr>
            <a:lvl2pPr marL="457197"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4"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49884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15261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1334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1" y="1435103"/>
            <a:ext cx="3008435" cy="4691063"/>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70365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3200"/>
            </a:lvl1pPr>
            <a:lvl2pPr marL="457197"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4" indent="0">
              <a:buNone/>
              <a:defRPr sz="2000"/>
            </a:lvl7pPr>
            <a:lvl8pPr marL="3200381" indent="0">
              <a:buNone/>
              <a:defRPr sz="2000"/>
            </a:lvl8pPr>
            <a:lvl9pPr marL="3657579"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400"/>
            </a:lvl1pPr>
            <a:lvl2pPr marL="457197"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4" indent="0">
              <a:buNone/>
              <a:defRPr sz="900"/>
            </a:lvl7pPr>
            <a:lvl8pPr marL="3200381" indent="0">
              <a:buNone/>
              <a:defRPr sz="900"/>
            </a:lvl8pPr>
            <a:lvl9pPr marL="3657579"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250813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body" idx="1"/>
          </p:nvPr>
        </p:nvSpPr>
        <p:spPr bwMode="auto">
          <a:xfrm>
            <a:off x="1182567" y="1844675"/>
            <a:ext cx="764491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title"/>
          </p:nvPr>
        </p:nvSpPr>
        <p:spPr bwMode="auto">
          <a:xfrm>
            <a:off x="1182567" y="836616"/>
            <a:ext cx="7644911"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 タイトルの書式設定</a:t>
            </a:r>
          </a:p>
        </p:txBody>
      </p:sp>
      <p:pic>
        <p:nvPicPr>
          <p:cNvPr id="1085" name="Picture 6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556378"/>
            <a:ext cx="914400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86" name="Picture 6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4639" y="549275"/>
            <a:ext cx="983274"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kumimoji="1" sz="3600">
          <a:solidFill>
            <a:srgbClr val="B2B2B2"/>
          </a:solidFill>
          <a:latin typeface="+mj-lt"/>
          <a:ea typeface="+mj-ea"/>
          <a:cs typeface="+mj-cs"/>
        </a:defRPr>
      </a:lvl1pPr>
      <a:lvl2pPr algn="l" rtl="0" eaLnBrk="1" fontAlgn="base" hangingPunct="1">
        <a:spcBef>
          <a:spcPct val="0"/>
        </a:spcBef>
        <a:spcAft>
          <a:spcPct val="0"/>
        </a:spcAft>
        <a:defRPr kumimoji="1" sz="3600">
          <a:solidFill>
            <a:srgbClr val="B2B2B2"/>
          </a:solidFill>
          <a:latin typeface="Verdana" pitchFamily="34" charset="0"/>
          <a:ea typeface="ＭＳ Ｐゴシック" charset="-128"/>
        </a:defRPr>
      </a:lvl2pPr>
      <a:lvl3pPr algn="l" rtl="0" eaLnBrk="1" fontAlgn="base" hangingPunct="1">
        <a:spcBef>
          <a:spcPct val="0"/>
        </a:spcBef>
        <a:spcAft>
          <a:spcPct val="0"/>
        </a:spcAft>
        <a:defRPr kumimoji="1" sz="3600">
          <a:solidFill>
            <a:srgbClr val="B2B2B2"/>
          </a:solidFill>
          <a:latin typeface="Verdana" pitchFamily="34" charset="0"/>
          <a:ea typeface="ＭＳ Ｐゴシック" charset="-128"/>
        </a:defRPr>
      </a:lvl3pPr>
      <a:lvl4pPr algn="l" rtl="0" eaLnBrk="1" fontAlgn="base" hangingPunct="1">
        <a:spcBef>
          <a:spcPct val="0"/>
        </a:spcBef>
        <a:spcAft>
          <a:spcPct val="0"/>
        </a:spcAft>
        <a:defRPr kumimoji="1" sz="3600">
          <a:solidFill>
            <a:srgbClr val="B2B2B2"/>
          </a:solidFill>
          <a:latin typeface="Verdana" pitchFamily="34" charset="0"/>
          <a:ea typeface="ＭＳ Ｐゴシック" charset="-128"/>
        </a:defRPr>
      </a:lvl4pPr>
      <a:lvl5pPr algn="l" rtl="0" eaLnBrk="1" fontAlgn="base" hangingPunct="1">
        <a:spcBef>
          <a:spcPct val="0"/>
        </a:spcBef>
        <a:spcAft>
          <a:spcPct val="0"/>
        </a:spcAft>
        <a:defRPr kumimoji="1" sz="3600">
          <a:solidFill>
            <a:srgbClr val="B2B2B2"/>
          </a:solidFill>
          <a:latin typeface="Verdana" pitchFamily="34" charset="0"/>
          <a:ea typeface="ＭＳ Ｐゴシック" charset="-128"/>
        </a:defRPr>
      </a:lvl5pPr>
      <a:lvl6pPr marL="457197" algn="l" rtl="0" eaLnBrk="1" fontAlgn="base" hangingPunct="1">
        <a:spcBef>
          <a:spcPct val="0"/>
        </a:spcBef>
        <a:spcAft>
          <a:spcPct val="0"/>
        </a:spcAft>
        <a:defRPr kumimoji="1" sz="3600">
          <a:solidFill>
            <a:srgbClr val="B2B2B2"/>
          </a:solidFill>
          <a:latin typeface="Verdana" pitchFamily="34" charset="0"/>
          <a:ea typeface="ＭＳ Ｐゴシック" charset="-128"/>
        </a:defRPr>
      </a:lvl6pPr>
      <a:lvl7pPr marL="914395" algn="l" rtl="0" eaLnBrk="1" fontAlgn="base" hangingPunct="1">
        <a:spcBef>
          <a:spcPct val="0"/>
        </a:spcBef>
        <a:spcAft>
          <a:spcPct val="0"/>
        </a:spcAft>
        <a:defRPr kumimoji="1" sz="3600">
          <a:solidFill>
            <a:srgbClr val="B2B2B2"/>
          </a:solidFill>
          <a:latin typeface="Verdana" pitchFamily="34" charset="0"/>
          <a:ea typeface="ＭＳ Ｐゴシック" charset="-128"/>
        </a:defRPr>
      </a:lvl7pPr>
      <a:lvl8pPr marL="1371592" algn="l" rtl="0" eaLnBrk="1" fontAlgn="base" hangingPunct="1">
        <a:spcBef>
          <a:spcPct val="0"/>
        </a:spcBef>
        <a:spcAft>
          <a:spcPct val="0"/>
        </a:spcAft>
        <a:defRPr kumimoji="1" sz="3600">
          <a:solidFill>
            <a:srgbClr val="B2B2B2"/>
          </a:solidFill>
          <a:latin typeface="Verdana" pitchFamily="34" charset="0"/>
          <a:ea typeface="ＭＳ Ｐゴシック" charset="-128"/>
        </a:defRPr>
      </a:lvl8pPr>
      <a:lvl9pPr marL="1828789" algn="l" rtl="0" eaLnBrk="1" fontAlgn="base" hangingPunct="1">
        <a:spcBef>
          <a:spcPct val="0"/>
        </a:spcBef>
        <a:spcAft>
          <a:spcPct val="0"/>
        </a:spcAft>
        <a:defRPr kumimoji="1" sz="3600">
          <a:solidFill>
            <a:srgbClr val="B2B2B2"/>
          </a:solidFill>
          <a:latin typeface="Verdana" pitchFamily="34" charset="0"/>
          <a:ea typeface="ＭＳ Ｐゴシック" charset="-128"/>
        </a:defRPr>
      </a:lvl9pPr>
    </p:titleStyle>
    <p:bodyStyle>
      <a:lvl1pPr marL="342898" indent="-342898" algn="l" rtl="0" eaLnBrk="1" fontAlgn="base" hangingPunct="1">
        <a:spcBef>
          <a:spcPct val="20000"/>
        </a:spcBef>
        <a:spcAft>
          <a:spcPct val="0"/>
        </a:spcAft>
        <a:buClr>
          <a:schemeClr val="bg2"/>
        </a:buClr>
        <a:buSzPct val="80000"/>
        <a:buChar char="•"/>
        <a:defRPr kumimoji="1" sz="3200">
          <a:solidFill>
            <a:srgbClr val="B2B2B2"/>
          </a:solidFill>
          <a:latin typeface="+mn-lt"/>
          <a:ea typeface="+mn-ea"/>
          <a:cs typeface="+mn-cs"/>
        </a:defRPr>
      </a:lvl1pPr>
      <a:lvl2pPr marL="742946" indent="-285749" algn="l" rtl="0" eaLnBrk="1" fontAlgn="base" hangingPunct="1">
        <a:spcBef>
          <a:spcPct val="20000"/>
        </a:spcBef>
        <a:spcAft>
          <a:spcPct val="0"/>
        </a:spcAft>
        <a:buClr>
          <a:schemeClr val="bg2"/>
        </a:buClr>
        <a:buSzPct val="80000"/>
        <a:buChar char="•"/>
        <a:defRPr kumimoji="1" sz="2800">
          <a:solidFill>
            <a:srgbClr val="B2B2B2"/>
          </a:solidFill>
          <a:latin typeface="+mn-lt"/>
          <a:ea typeface="+mn-ea"/>
        </a:defRPr>
      </a:lvl2pPr>
      <a:lvl3pPr marL="1142993" indent="-228599" algn="l" rtl="0" eaLnBrk="1" fontAlgn="base" hangingPunct="1">
        <a:spcBef>
          <a:spcPct val="20000"/>
        </a:spcBef>
        <a:spcAft>
          <a:spcPct val="0"/>
        </a:spcAft>
        <a:buClr>
          <a:schemeClr val="bg2"/>
        </a:buClr>
        <a:buSzPct val="80000"/>
        <a:buChar char="•"/>
        <a:defRPr kumimoji="1" sz="2400">
          <a:solidFill>
            <a:srgbClr val="B2B2B2"/>
          </a:solidFill>
          <a:latin typeface="+mn-lt"/>
          <a:ea typeface="+mn-ea"/>
        </a:defRPr>
      </a:lvl3pPr>
      <a:lvl4pPr marL="1600191"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4pPr>
      <a:lvl5pPr marL="2057388"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5pPr>
      <a:lvl6pPr marL="2514585"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6pPr>
      <a:lvl7pPr marL="2971783"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7pPr>
      <a:lvl8pPr marL="3428980"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8pPr>
      <a:lvl9pPr marL="3886177" indent="-228599" algn="l" rtl="0" eaLnBrk="1" fontAlgn="base" hangingPunct="1">
        <a:spcBef>
          <a:spcPct val="20000"/>
        </a:spcBef>
        <a:spcAft>
          <a:spcPct val="0"/>
        </a:spcAft>
        <a:buClr>
          <a:schemeClr val="bg2"/>
        </a:buClr>
        <a:buSzPct val="80000"/>
        <a:buChar char="•"/>
        <a:defRPr kumimoji="1" sz="2000">
          <a:solidFill>
            <a:srgbClr val="B2B2B2"/>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398E018-58B4-4520-A69B-5A138D95E36F}"/>
              </a:ext>
            </a:extLst>
          </p:cNvPr>
          <p:cNvSpPr txBox="1"/>
          <p:nvPr/>
        </p:nvSpPr>
        <p:spPr>
          <a:xfrm>
            <a:off x="251521" y="1724616"/>
            <a:ext cx="9001000" cy="1200329"/>
          </a:xfrm>
          <a:prstGeom prst="rect">
            <a:avLst/>
          </a:prstGeom>
          <a:noFill/>
        </p:spPr>
        <p:txBody>
          <a:bodyPr wrap="square" rtlCol="0">
            <a:spAutoFit/>
          </a:bodyPr>
          <a:lstStyle/>
          <a:p>
            <a:pPr algn="ctr"/>
            <a:r>
              <a:rPr lang="ja-JP" altLang="en-US" sz="3600" dirty="0">
                <a:solidFill>
                  <a:srgbClr val="4D4D4D"/>
                </a:solidFill>
              </a:rPr>
              <a:t>大規模生産農場における若齢子牛の</a:t>
            </a:r>
            <a:endParaRPr lang="en-US" altLang="ja-JP" sz="3600" dirty="0">
              <a:solidFill>
                <a:srgbClr val="4D4D4D"/>
              </a:solidFill>
            </a:endParaRPr>
          </a:p>
          <a:p>
            <a:pPr algn="ctr"/>
            <a:r>
              <a:rPr lang="ja-JP" altLang="en-US" sz="3600" dirty="0">
                <a:solidFill>
                  <a:srgbClr val="4D4D4D"/>
                </a:solidFill>
              </a:rPr>
              <a:t>下痢症候群に対する乳汁免疫利用の効果</a:t>
            </a:r>
          </a:p>
        </p:txBody>
      </p:sp>
      <p:sp>
        <p:nvSpPr>
          <p:cNvPr id="7" name="Rectangle 3">
            <a:extLst>
              <a:ext uri="{FF2B5EF4-FFF2-40B4-BE49-F238E27FC236}">
                <a16:creationId xmlns:a16="http://schemas.microsoft.com/office/drawing/2014/main" id="{01F45ACB-FB29-4BCA-A053-ABC0619EF4C3}"/>
              </a:ext>
            </a:extLst>
          </p:cNvPr>
          <p:cNvSpPr>
            <a:spLocks noGrp="1" noChangeArrowheads="1"/>
          </p:cNvSpPr>
          <p:nvPr>
            <p:ph type="subTitle" idx="1"/>
          </p:nvPr>
        </p:nvSpPr>
        <p:spPr>
          <a:xfrm>
            <a:off x="719934" y="3933056"/>
            <a:ext cx="7704137" cy="1752600"/>
          </a:xfrm>
        </p:spPr>
        <p:txBody>
          <a:bodyPr/>
          <a:lstStyle/>
          <a:p>
            <a:pPr algn="ctr" eaLnBrk="1" hangingPunct="1"/>
            <a:r>
              <a:rPr lang="en-US" altLang="zh-TW" sz="2400" dirty="0">
                <a:solidFill>
                  <a:srgbClr val="4D4D4D"/>
                </a:solidFill>
              </a:rPr>
              <a:t>(</a:t>
            </a:r>
            <a:r>
              <a:rPr lang="ja-JP" altLang="en-US" sz="2400" dirty="0">
                <a:solidFill>
                  <a:srgbClr val="4D4D4D"/>
                </a:solidFill>
              </a:rPr>
              <a:t>株</a:t>
            </a:r>
            <a:r>
              <a:rPr lang="en-US" altLang="zh-TW" sz="2400" dirty="0">
                <a:solidFill>
                  <a:srgbClr val="4D4D4D"/>
                </a:solidFill>
              </a:rPr>
              <a:t>)</a:t>
            </a:r>
            <a:r>
              <a:rPr lang="zh-TW" altLang="en-US" sz="2400" dirty="0">
                <a:solidFill>
                  <a:srgbClr val="4D4D4D"/>
                </a:solidFill>
              </a:rPr>
              <a:t>益田大動物診療所</a:t>
            </a:r>
            <a:r>
              <a:rPr lang="ja-JP" altLang="en-US" sz="2400" dirty="0">
                <a:solidFill>
                  <a:srgbClr val="4D4D4D"/>
                </a:solidFill>
              </a:rPr>
              <a:t>　　</a:t>
            </a:r>
            <a:endParaRPr lang="en-US" altLang="ja-JP" sz="2400" dirty="0">
              <a:solidFill>
                <a:srgbClr val="4D4D4D"/>
              </a:solidFill>
            </a:endParaRPr>
          </a:p>
          <a:p>
            <a:pPr algn="ctr" eaLnBrk="1" hangingPunct="1"/>
            <a:r>
              <a:rPr lang="ja-JP" altLang="en-US" sz="2400" dirty="0">
                <a:solidFill>
                  <a:srgbClr val="4D4D4D"/>
                </a:solidFill>
              </a:rPr>
              <a:t>加藤圭介</a:t>
            </a:r>
            <a:r>
              <a:rPr lang="zh-TW" altLang="en-US" sz="2400" dirty="0">
                <a:solidFill>
                  <a:srgbClr val="4D4D4D"/>
                </a:solidFill>
              </a:rPr>
              <a:t>、</a:t>
            </a:r>
            <a:r>
              <a:rPr lang="ja-JP" altLang="en-US" sz="2400" dirty="0">
                <a:solidFill>
                  <a:srgbClr val="4D4D4D"/>
                </a:solidFill>
              </a:rPr>
              <a:t>山本哲也、原知也、</a:t>
            </a:r>
            <a:endParaRPr lang="en-US" altLang="ja-JP" sz="2400" dirty="0">
              <a:solidFill>
                <a:srgbClr val="4D4D4D"/>
              </a:solidFill>
            </a:endParaRPr>
          </a:p>
          <a:p>
            <a:pPr algn="ctr" eaLnBrk="1" hangingPunct="1"/>
            <a:r>
              <a:rPr lang="ja-JP" altLang="en-US" sz="2400" dirty="0">
                <a:solidFill>
                  <a:srgbClr val="4D4D4D"/>
                </a:solidFill>
              </a:rPr>
              <a:t>嶋田浩紀、足立全、</a:t>
            </a:r>
            <a:r>
              <a:rPr lang="zh-TW" altLang="en-US" sz="2400" dirty="0">
                <a:solidFill>
                  <a:srgbClr val="4D4D4D"/>
                </a:solidFill>
              </a:rPr>
              <a:t>岸本昌也、加藤大介</a:t>
            </a:r>
            <a:endParaRPr lang="en-US" altLang="zh-TW" sz="2400" dirty="0">
              <a:solidFill>
                <a:srgbClr val="4D4D4D"/>
              </a:solidFill>
            </a:endParaRPr>
          </a:p>
          <a:p>
            <a:pPr algn="ctr" eaLnBrk="1" hangingPunct="1"/>
            <a:endParaRPr lang="en-US" altLang="ja-JP" sz="2400" dirty="0">
              <a:solidFill>
                <a:srgbClr val="4D4D4D"/>
              </a:solidFill>
            </a:endParaRPr>
          </a:p>
          <a:p>
            <a:pPr algn="ctr" eaLnBrk="1" hangingPunct="1"/>
            <a:endParaRPr lang="zh-TW" altLang="en-US" sz="2400" dirty="0">
              <a:solidFill>
                <a:srgbClr val="4D4D4D"/>
              </a:solidFill>
            </a:endParaRPr>
          </a:p>
          <a:p>
            <a:pPr algn="ctr" eaLnBrk="1" hangingPunct="1"/>
            <a:endParaRPr lang="ja-JP" altLang="ja-JP" sz="2400" dirty="0"/>
          </a:p>
        </p:txBody>
      </p:sp>
      <p:grpSp>
        <p:nvGrpSpPr>
          <p:cNvPr id="4" name="グループ化 5">
            <a:extLst>
              <a:ext uri="{FF2B5EF4-FFF2-40B4-BE49-F238E27FC236}">
                <a16:creationId xmlns:a16="http://schemas.microsoft.com/office/drawing/2014/main" id="{E8D41823-D06E-401E-B9CD-5B3507D44B18}"/>
              </a:ext>
            </a:extLst>
          </p:cNvPr>
          <p:cNvGrpSpPr>
            <a:grpSpLocks/>
          </p:cNvGrpSpPr>
          <p:nvPr/>
        </p:nvGrpSpPr>
        <p:grpSpPr bwMode="auto">
          <a:xfrm>
            <a:off x="6223000" y="5777557"/>
            <a:ext cx="2921000" cy="842962"/>
            <a:chOff x="6188773" y="5970703"/>
            <a:chExt cx="2919731" cy="842847"/>
          </a:xfrm>
        </p:grpSpPr>
        <p:pic>
          <p:nvPicPr>
            <p:cNvPr id="5" name="Picture 14" descr="image_01_cow">
              <a:extLst>
                <a:ext uri="{FF2B5EF4-FFF2-40B4-BE49-F238E27FC236}">
                  <a16:creationId xmlns:a16="http://schemas.microsoft.com/office/drawing/2014/main" id="{112D4502-E49E-4118-B2C0-574B93F98B5E}"/>
                </a:ext>
              </a:extLst>
            </p:cNvPr>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5">
              <a:extLst>
                <a:ext uri="{FF2B5EF4-FFF2-40B4-BE49-F238E27FC236}">
                  <a16:creationId xmlns:a16="http://schemas.microsoft.com/office/drawing/2014/main" id="{331C912B-A5D9-4660-B1E6-DE72FDC38B94}"/>
                </a:ext>
              </a:extLst>
            </p:cNvPr>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2483768" y="404664"/>
            <a:ext cx="56435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乳汁免疫を利用した下痢対策</a:t>
            </a:r>
            <a:endParaRPr lang="en-US" altLang="ja-JP" sz="2400" u="sng" dirty="0">
              <a:solidFill>
                <a:srgbClr val="4D4D4D"/>
              </a:solidFill>
              <a:latin typeface="+mj-ea"/>
              <a:ea typeface="+mj-ea"/>
            </a:endParaRPr>
          </a:p>
          <a:p>
            <a:pPr>
              <a:spcBef>
                <a:spcPct val="0"/>
              </a:spcBef>
              <a:buFontTx/>
              <a:buNone/>
              <a:defRPr/>
            </a:pPr>
            <a:r>
              <a:rPr lang="ja-JP" altLang="en-US" sz="2400" dirty="0">
                <a:solidFill>
                  <a:srgbClr val="4D4D4D"/>
                </a:solidFill>
                <a:latin typeface="+mj-ea"/>
                <a:ea typeface="+mj-ea"/>
              </a:rPr>
              <a:t>　　　試験</a:t>
            </a:r>
            <a:r>
              <a:rPr lang="en-US" altLang="ja-JP" sz="2400" dirty="0">
                <a:solidFill>
                  <a:srgbClr val="4D4D4D"/>
                </a:solidFill>
                <a:latin typeface="+mj-ea"/>
                <a:ea typeface="+mj-ea"/>
              </a:rPr>
              <a:t>(2)</a:t>
            </a:r>
            <a:r>
              <a:rPr lang="ja-JP" altLang="en-US" sz="2400" dirty="0">
                <a:solidFill>
                  <a:srgbClr val="4D4D4D"/>
                </a:solidFill>
                <a:latin typeface="+mj-ea"/>
                <a:ea typeface="+mj-ea"/>
              </a:rPr>
              <a:t>：</a:t>
            </a:r>
            <a:r>
              <a:rPr lang="en-US" altLang="ja-JP" sz="2400" dirty="0">
                <a:solidFill>
                  <a:srgbClr val="4D4D4D"/>
                </a:solidFill>
                <a:latin typeface="+mj-ea"/>
                <a:ea typeface="+mj-ea"/>
              </a:rPr>
              <a:t>ET</a:t>
            </a:r>
            <a:r>
              <a:rPr lang="ja-JP" altLang="en-US" sz="2400" dirty="0">
                <a:solidFill>
                  <a:srgbClr val="4D4D4D"/>
                </a:solidFill>
                <a:latin typeface="+mj-ea"/>
                <a:ea typeface="+mj-ea"/>
              </a:rPr>
              <a:t>和牛子牛</a:t>
            </a:r>
          </a:p>
        </p:txBody>
      </p:sp>
      <p:sp>
        <p:nvSpPr>
          <p:cNvPr id="3" name="正方形/長方形 2">
            <a:extLst>
              <a:ext uri="{FF2B5EF4-FFF2-40B4-BE49-F238E27FC236}">
                <a16:creationId xmlns:a16="http://schemas.microsoft.com/office/drawing/2014/main" id="{E5A4B022-91F6-4AC8-8491-A470CAB8255C}"/>
              </a:ext>
            </a:extLst>
          </p:cNvPr>
          <p:cNvSpPr/>
          <p:nvPr/>
        </p:nvSpPr>
        <p:spPr>
          <a:xfrm>
            <a:off x="179513" y="1221760"/>
            <a:ext cx="8856984" cy="1323439"/>
          </a:xfrm>
          <a:prstGeom prst="rect">
            <a:avLst/>
          </a:prstGeom>
        </p:spPr>
        <p:txBody>
          <a:bodyPr wrap="square">
            <a:spAutoFit/>
          </a:bodyPr>
          <a:lstStyle/>
          <a:p>
            <a:pPr>
              <a:defRPr/>
            </a:pPr>
            <a:r>
              <a:rPr lang="ja-JP" altLang="en-US" sz="2000" dirty="0">
                <a:latin typeface="+mj-ea"/>
                <a:ea typeface="+mj-ea"/>
              </a:rPr>
              <a:t>〇試験区：</a:t>
            </a:r>
            <a:r>
              <a:rPr lang="en-US" altLang="ja-JP" sz="2000" dirty="0">
                <a:latin typeface="+mj-ea"/>
                <a:ea typeface="+mj-ea"/>
              </a:rPr>
              <a:t>2014</a:t>
            </a:r>
            <a:r>
              <a:rPr lang="ja-JP" altLang="en-US" sz="2000" dirty="0">
                <a:latin typeface="+mj-ea"/>
                <a:ea typeface="+mj-ea"/>
              </a:rPr>
              <a:t>年</a:t>
            </a:r>
            <a:r>
              <a:rPr lang="en-US" altLang="ja-JP" sz="2000" dirty="0">
                <a:latin typeface="+mj-ea"/>
                <a:ea typeface="+mj-ea"/>
              </a:rPr>
              <a:t>1</a:t>
            </a:r>
            <a:r>
              <a:rPr lang="ja-JP" altLang="en-US" sz="2000" dirty="0">
                <a:latin typeface="+mj-ea"/>
                <a:ea typeface="+mj-ea"/>
              </a:rPr>
              <a:t>月～</a:t>
            </a:r>
            <a:r>
              <a:rPr lang="en-US" altLang="ja-JP" sz="2000" dirty="0">
                <a:latin typeface="+mj-ea"/>
                <a:ea typeface="+mj-ea"/>
              </a:rPr>
              <a:t>2017</a:t>
            </a:r>
            <a:r>
              <a:rPr lang="ja-JP" altLang="en-US" sz="2000" dirty="0">
                <a:latin typeface="+mj-ea"/>
                <a:ea typeface="+mj-ea"/>
              </a:rPr>
              <a:t>年</a:t>
            </a:r>
            <a:r>
              <a:rPr lang="en-US" altLang="ja-JP" sz="2000" dirty="0">
                <a:latin typeface="+mj-ea"/>
                <a:ea typeface="+mj-ea"/>
              </a:rPr>
              <a:t>12</a:t>
            </a:r>
            <a:r>
              <a:rPr lang="ja-JP" altLang="en-US" sz="2000" dirty="0">
                <a:latin typeface="+mj-ea"/>
                <a:ea typeface="+mj-ea"/>
              </a:rPr>
              <a:t>月に出生した</a:t>
            </a:r>
            <a:r>
              <a:rPr lang="en-US" altLang="ja-JP" sz="2000" dirty="0">
                <a:latin typeface="+mj-ea"/>
                <a:ea typeface="+mj-ea"/>
              </a:rPr>
              <a:t>ET</a:t>
            </a:r>
            <a:r>
              <a:rPr lang="ja-JP" altLang="en-US" sz="2000" dirty="0">
                <a:latin typeface="+mj-ea"/>
                <a:ea typeface="+mj-ea"/>
              </a:rPr>
              <a:t>和牛子牛の下痢発生状況</a:t>
            </a:r>
            <a:endParaRPr lang="en-US" altLang="ja-JP" sz="2000" dirty="0">
              <a:latin typeface="+mj-ea"/>
              <a:ea typeface="+mj-ea"/>
            </a:endParaRPr>
          </a:p>
          <a:p>
            <a:pPr>
              <a:defRPr/>
            </a:pPr>
            <a:r>
              <a:rPr lang="ja-JP" altLang="en-US" sz="2000" dirty="0">
                <a:latin typeface="+mj-ea"/>
                <a:ea typeface="+mj-ea"/>
              </a:rPr>
              <a:t>　　　　　　（発生率、平均治療回数、死亡率</a:t>
            </a:r>
            <a:r>
              <a:rPr lang="en-US" altLang="ja-JP" sz="2000" dirty="0">
                <a:latin typeface="+mj-ea"/>
                <a:ea typeface="+mj-ea"/>
              </a:rPr>
              <a:t>)</a:t>
            </a:r>
          </a:p>
          <a:p>
            <a:pPr>
              <a:defRPr/>
            </a:pPr>
            <a:r>
              <a:rPr lang="ja-JP" altLang="en-US" sz="2000" dirty="0">
                <a:latin typeface="+mj-ea"/>
                <a:ea typeface="+mj-ea"/>
              </a:rPr>
              <a:t>・生後</a:t>
            </a:r>
            <a:r>
              <a:rPr lang="en-US" altLang="ja-JP" sz="2000" dirty="0">
                <a:latin typeface="+mj-ea"/>
                <a:ea typeface="+mj-ea"/>
              </a:rPr>
              <a:t>3</a:t>
            </a:r>
            <a:r>
              <a:rPr lang="ja-JP" altLang="en-US" sz="2000" dirty="0">
                <a:latin typeface="+mj-ea"/>
                <a:ea typeface="+mj-ea"/>
              </a:rPr>
              <a:t>日～</a:t>
            </a:r>
            <a:r>
              <a:rPr lang="en-US" altLang="ja-JP" sz="2000" dirty="0">
                <a:latin typeface="+mj-ea"/>
                <a:ea typeface="+mj-ea"/>
              </a:rPr>
              <a:t>7</a:t>
            </a:r>
            <a:r>
              <a:rPr lang="ja-JP" altLang="en-US" sz="2000" dirty="0">
                <a:latin typeface="+mj-ea"/>
                <a:ea typeface="+mj-ea"/>
              </a:rPr>
              <a:t>日まで給与、</a:t>
            </a:r>
            <a:r>
              <a:rPr lang="en-US" altLang="ja-JP" sz="2000" dirty="0">
                <a:latin typeface="+mj-ea"/>
                <a:ea typeface="+mj-ea"/>
              </a:rPr>
              <a:t>3</a:t>
            </a:r>
            <a:r>
              <a:rPr lang="ja-JP" altLang="en-US" sz="2000" dirty="0">
                <a:latin typeface="+mj-ea"/>
                <a:ea typeface="+mj-ea"/>
              </a:rPr>
              <a:t>～</a:t>
            </a:r>
            <a:r>
              <a:rPr lang="en-US" altLang="ja-JP" sz="2000" dirty="0">
                <a:latin typeface="+mj-ea"/>
                <a:ea typeface="+mj-ea"/>
              </a:rPr>
              <a:t>5</a:t>
            </a:r>
            <a:r>
              <a:rPr lang="ja-JP" altLang="en-US" sz="2000" dirty="0">
                <a:latin typeface="+mj-ea"/>
                <a:ea typeface="+mj-ea"/>
              </a:rPr>
              <a:t>日は</a:t>
            </a:r>
            <a:r>
              <a:rPr lang="en-US" altLang="ja-JP" sz="2000" dirty="0">
                <a:latin typeface="+mj-ea"/>
                <a:ea typeface="+mj-ea"/>
              </a:rPr>
              <a:t>1</a:t>
            </a:r>
            <a:r>
              <a:rPr lang="ja-JP" altLang="en-US" sz="2000" dirty="0">
                <a:latin typeface="+mj-ea"/>
                <a:ea typeface="+mj-ea"/>
              </a:rPr>
              <a:t>回</a:t>
            </a:r>
            <a:r>
              <a:rPr lang="en-US" altLang="ja-JP" sz="2000" dirty="0">
                <a:latin typeface="+mj-ea"/>
                <a:ea typeface="+mj-ea"/>
              </a:rPr>
              <a:t>75g×3/</a:t>
            </a:r>
            <a:r>
              <a:rPr lang="ja-JP" altLang="en-US" sz="2000" dirty="0">
                <a:latin typeface="+mj-ea"/>
                <a:ea typeface="+mj-ea"/>
              </a:rPr>
              <a:t>日、</a:t>
            </a:r>
            <a:r>
              <a:rPr lang="en-US" altLang="ja-JP" sz="2000" dirty="0">
                <a:latin typeface="+mj-ea"/>
                <a:ea typeface="+mj-ea"/>
              </a:rPr>
              <a:t>6</a:t>
            </a:r>
            <a:r>
              <a:rPr lang="ja-JP" altLang="en-US" sz="2000" dirty="0">
                <a:latin typeface="+mj-ea"/>
                <a:ea typeface="+mj-ea"/>
              </a:rPr>
              <a:t>～</a:t>
            </a:r>
            <a:r>
              <a:rPr lang="en-US" altLang="ja-JP" sz="2000" dirty="0">
                <a:latin typeface="+mj-ea"/>
                <a:ea typeface="+mj-ea"/>
              </a:rPr>
              <a:t>7</a:t>
            </a:r>
            <a:r>
              <a:rPr lang="ja-JP" altLang="en-US" sz="2000" dirty="0">
                <a:latin typeface="+mj-ea"/>
                <a:ea typeface="+mj-ea"/>
              </a:rPr>
              <a:t>日は</a:t>
            </a:r>
            <a:r>
              <a:rPr lang="en-US" altLang="ja-JP" sz="2000" dirty="0">
                <a:latin typeface="+mj-ea"/>
              </a:rPr>
              <a:t>1</a:t>
            </a:r>
            <a:r>
              <a:rPr lang="ja-JP" altLang="en-US" sz="2000" dirty="0">
                <a:latin typeface="+mj-ea"/>
              </a:rPr>
              <a:t>回</a:t>
            </a:r>
            <a:r>
              <a:rPr lang="en-US" altLang="ja-JP" sz="2000" dirty="0">
                <a:latin typeface="+mj-ea"/>
              </a:rPr>
              <a:t>40g×3/</a:t>
            </a:r>
            <a:r>
              <a:rPr lang="ja-JP" altLang="en-US" sz="2000" dirty="0">
                <a:latin typeface="+mj-ea"/>
              </a:rPr>
              <a:t>日</a:t>
            </a:r>
            <a:r>
              <a:rPr lang="ja-JP" altLang="en-US" sz="2000" dirty="0">
                <a:latin typeface="+mj-ea"/>
                <a:ea typeface="+mj-ea"/>
              </a:rPr>
              <a:t>ヘッド</a:t>
            </a:r>
            <a:endParaRPr lang="en-US" altLang="ja-JP" sz="2000" dirty="0">
              <a:latin typeface="+mj-ea"/>
              <a:ea typeface="+mj-ea"/>
            </a:endParaRPr>
          </a:p>
          <a:p>
            <a:pPr>
              <a:defRPr/>
            </a:pPr>
            <a:r>
              <a:rPr lang="ja-JP" altLang="en-US" sz="2000" dirty="0">
                <a:latin typeface="+mj-ea"/>
                <a:ea typeface="+mj-ea"/>
              </a:rPr>
              <a:t>　スタート使用総量</a:t>
            </a:r>
            <a:r>
              <a:rPr lang="en-US" altLang="ja-JP" sz="2000" dirty="0">
                <a:latin typeface="+mj-ea"/>
                <a:ea typeface="+mj-ea"/>
              </a:rPr>
              <a:t>915</a:t>
            </a:r>
            <a:r>
              <a:rPr lang="ja-JP" altLang="en-US" sz="2000" dirty="0">
                <a:latin typeface="+mj-ea"/>
                <a:ea typeface="+mj-ea"/>
              </a:rPr>
              <a:t>ｇ</a:t>
            </a:r>
          </a:p>
        </p:txBody>
      </p:sp>
      <p:sp>
        <p:nvSpPr>
          <p:cNvPr id="4" name="テキスト ボックス 5">
            <a:extLst>
              <a:ext uri="{FF2B5EF4-FFF2-40B4-BE49-F238E27FC236}">
                <a16:creationId xmlns:a16="http://schemas.microsoft.com/office/drawing/2014/main" id="{BA115BF6-D33A-49AA-9098-785804BA688B}"/>
              </a:ext>
            </a:extLst>
          </p:cNvPr>
          <p:cNvSpPr txBox="1">
            <a:spLocks noChangeArrowheads="1"/>
          </p:cNvSpPr>
          <p:nvPr/>
        </p:nvSpPr>
        <p:spPr bwMode="auto">
          <a:xfrm>
            <a:off x="590550" y="2405063"/>
            <a:ext cx="7172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800" dirty="0">
                <a:latin typeface="+mj-ea"/>
                <a:ea typeface="+mj-ea"/>
              </a:rPr>
              <a:t>0</a:t>
            </a:r>
            <a:r>
              <a:rPr lang="ja-JP" altLang="en-US" sz="1800" dirty="0">
                <a:latin typeface="+mj-ea"/>
                <a:ea typeface="+mj-ea"/>
              </a:rPr>
              <a:t>日　　　　</a:t>
            </a:r>
            <a:r>
              <a:rPr lang="en-US" altLang="ja-JP" sz="1800" dirty="0">
                <a:latin typeface="+mj-ea"/>
                <a:ea typeface="+mj-ea"/>
              </a:rPr>
              <a:t>1</a:t>
            </a:r>
            <a:r>
              <a:rPr lang="ja-JP" altLang="en-US" sz="1800" dirty="0">
                <a:latin typeface="+mj-ea"/>
                <a:ea typeface="+mj-ea"/>
              </a:rPr>
              <a:t>日         </a:t>
            </a:r>
            <a:r>
              <a:rPr lang="en-US" altLang="ja-JP" sz="1800" dirty="0">
                <a:latin typeface="+mj-ea"/>
                <a:ea typeface="+mj-ea"/>
              </a:rPr>
              <a:t>2</a:t>
            </a:r>
            <a:r>
              <a:rPr lang="ja-JP" altLang="en-US" sz="1800" dirty="0">
                <a:latin typeface="+mj-ea"/>
                <a:ea typeface="+mj-ea"/>
              </a:rPr>
              <a:t>日　　　 </a:t>
            </a:r>
            <a:r>
              <a:rPr lang="en-US" altLang="ja-JP" sz="1800" dirty="0">
                <a:latin typeface="+mj-ea"/>
                <a:ea typeface="+mj-ea"/>
              </a:rPr>
              <a:t>3</a:t>
            </a:r>
            <a:r>
              <a:rPr lang="ja-JP" altLang="en-US" sz="1800" dirty="0">
                <a:latin typeface="+mj-ea"/>
                <a:ea typeface="+mj-ea"/>
              </a:rPr>
              <a:t>日　 　　 </a:t>
            </a:r>
            <a:r>
              <a:rPr lang="en-US" altLang="ja-JP" sz="1800" dirty="0">
                <a:latin typeface="+mj-ea"/>
                <a:ea typeface="+mj-ea"/>
              </a:rPr>
              <a:t>4</a:t>
            </a:r>
            <a:r>
              <a:rPr lang="ja-JP" altLang="en-US" sz="1800" dirty="0">
                <a:latin typeface="+mj-ea"/>
                <a:ea typeface="+mj-ea"/>
              </a:rPr>
              <a:t>日　　　　</a:t>
            </a:r>
            <a:r>
              <a:rPr lang="en-US" altLang="ja-JP" sz="1800" dirty="0">
                <a:latin typeface="+mj-ea"/>
                <a:ea typeface="+mj-ea"/>
              </a:rPr>
              <a:t>5</a:t>
            </a:r>
            <a:r>
              <a:rPr lang="ja-JP" altLang="en-US" sz="1800" dirty="0">
                <a:latin typeface="+mj-ea"/>
                <a:ea typeface="+mj-ea"/>
              </a:rPr>
              <a:t>日 　　　</a:t>
            </a:r>
            <a:r>
              <a:rPr lang="en-US" altLang="ja-JP" sz="1800" dirty="0">
                <a:latin typeface="+mj-ea"/>
                <a:ea typeface="+mj-ea"/>
              </a:rPr>
              <a:t>6</a:t>
            </a:r>
            <a:r>
              <a:rPr lang="ja-JP" altLang="en-US" sz="1800" dirty="0">
                <a:latin typeface="+mj-ea"/>
                <a:ea typeface="+mj-ea"/>
              </a:rPr>
              <a:t>日　　　 </a:t>
            </a:r>
            <a:r>
              <a:rPr lang="en-US" altLang="ja-JP" sz="1800" dirty="0">
                <a:latin typeface="+mj-ea"/>
                <a:ea typeface="+mj-ea"/>
              </a:rPr>
              <a:t>7</a:t>
            </a:r>
            <a:r>
              <a:rPr lang="ja-JP" altLang="en-US" sz="1800" dirty="0">
                <a:latin typeface="+mj-ea"/>
                <a:ea typeface="+mj-ea"/>
              </a:rPr>
              <a:t>日</a:t>
            </a:r>
          </a:p>
        </p:txBody>
      </p:sp>
      <p:graphicFrame>
        <p:nvGraphicFramePr>
          <p:cNvPr id="5" name="表 4">
            <a:extLst>
              <a:ext uri="{FF2B5EF4-FFF2-40B4-BE49-F238E27FC236}">
                <a16:creationId xmlns:a16="http://schemas.microsoft.com/office/drawing/2014/main" id="{E9279EEA-5139-4104-9E05-EC6152E5C15F}"/>
              </a:ext>
            </a:extLst>
          </p:cNvPr>
          <p:cNvGraphicFramePr>
            <a:graphicFrameLocks noGrp="1"/>
          </p:cNvGraphicFramePr>
          <p:nvPr/>
        </p:nvGraphicFramePr>
        <p:xfrm>
          <a:off x="844550" y="2887663"/>
          <a:ext cx="8407404" cy="234950"/>
        </p:xfrm>
        <a:graphic>
          <a:graphicData uri="http://schemas.openxmlformats.org/drawingml/2006/table">
            <a:tbl>
              <a:tblPr firstRow="1" bandRow="1">
                <a:tableStyleId>{5940675A-B579-460E-94D1-54222C63F5DA}</a:tableStyleId>
              </a:tblPr>
              <a:tblGrid>
                <a:gridCol w="934156">
                  <a:extLst>
                    <a:ext uri="{9D8B030D-6E8A-4147-A177-3AD203B41FA5}">
                      <a16:colId xmlns:a16="http://schemas.microsoft.com/office/drawing/2014/main" val="20000"/>
                    </a:ext>
                  </a:extLst>
                </a:gridCol>
                <a:gridCol w="934156">
                  <a:extLst>
                    <a:ext uri="{9D8B030D-6E8A-4147-A177-3AD203B41FA5}">
                      <a16:colId xmlns:a16="http://schemas.microsoft.com/office/drawing/2014/main" val="20001"/>
                    </a:ext>
                  </a:extLst>
                </a:gridCol>
                <a:gridCol w="934156">
                  <a:extLst>
                    <a:ext uri="{9D8B030D-6E8A-4147-A177-3AD203B41FA5}">
                      <a16:colId xmlns:a16="http://schemas.microsoft.com/office/drawing/2014/main" val="20002"/>
                    </a:ext>
                  </a:extLst>
                </a:gridCol>
                <a:gridCol w="934156">
                  <a:extLst>
                    <a:ext uri="{9D8B030D-6E8A-4147-A177-3AD203B41FA5}">
                      <a16:colId xmlns:a16="http://schemas.microsoft.com/office/drawing/2014/main" val="20003"/>
                    </a:ext>
                  </a:extLst>
                </a:gridCol>
                <a:gridCol w="934156">
                  <a:extLst>
                    <a:ext uri="{9D8B030D-6E8A-4147-A177-3AD203B41FA5}">
                      <a16:colId xmlns:a16="http://schemas.microsoft.com/office/drawing/2014/main" val="20004"/>
                    </a:ext>
                  </a:extLst>
                </a:gridCol>
                <a:gridCol w="934156">
                  <a:extLst>
                    <a:ext uri="{9D8B030D-6E8A-4147-A177-3AD203B41FA5}">
                      <a16:colId xmlns:a16="http://schemas.microsoft.com/office/drawing/2014/main" val="20005"/>
                    </a:ext>
                  </a:extLst>
                </a:gridCol>
                <a:gridCol w="934156">
                  <a:extLst>
                    <a:ext uri="{9D8B030D-6E8A-4147-A177-3AD203B41FA5}">
                      <a16:colId xmlns:a16="http://schemas.microsoft.com/office/drawing/2014/main" val="20006"/>
                    </a:ext>
                  </a:extLst>
                </a:gridCol>
                <a:gridCol w="934156">
                  <a:extLst>
                    <a:ext uri="{9D8B030D-6E8A-4147-A177-3AD203B41FA5}">
                      <a16:colId xmlns:a16="http://schemas.microsoft.com/office/drawing/2014/main" val="20007"/>
                    </a:ext>
                  </a:extLst>
                </a:gridCol>
                <a:gridCol w="934156">
                  <a:extLst>
                    <a:ext uri="{9D8B030D-6E8A-4147-A177-3AD203B41FA5}">
                      <a16:colId xmlns:a16="http://schemas.microsoft.com/office/drawing/2014/main" val="20008"/>
                    </a:ext>
                  </a:extLst>
                </a:gridCol>
              </a:tblGrid>
              <a:tr h="117425">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7525">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26" marR="91426" marT="45971" marB="4597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cxnSp>
        <p:nvCxnSpPr>
          <p:cNvPr id="6" name="直線矢印コネクタ 5">
            <a:extLst>
              <a:ext uri="{FF2B5EF4-FFF2-40B4-BE49-F238E27FC236}">
                <a16:creationId xmlns:a16="http://schemas.microsoft.com/office/drawing/2014/main" id="{89ECE8BD-E732-415E-903E-DFA0069D916C}"/>
              </a:ext>
            </a:extLst>
          </p:cNvPr>
          <p:cNvCxnSpPr/>
          <p:nvPr/>
        </p:nvCxnSpPr>
        <p:spPr>
          <a:xfrm>
            <a:off x="809625" y="3303588"/>
            <a:ext cx="1871663" cy="0"/>
          </a:xfrm>
          <a:prstGeom prst="straightConnector1">
            <a:avLst/>
          </a:prstGeom>
          <a:ln w="317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09ECF732-F313-4715-B91B-ADCC77C97933}"/>
              </a:ext>
            </a:extLst>
          </p:cNvPr>
          <p:cNvCxnSpPr/>
          <p:nvPr/>
        </p:nvCxnSpPr>
        <p:spPr>
          <a:xfrm>
            <a:off x="2673350" y="3303588"/>
            <a:ext cx="4643438" cy="0"/>
          </a:xfrm>
          <a:prstGeom prst="straightConnector1">
            <a:avLst/>
          </a:prstGeom>
          <a:ln w="31750">
            <a:solidFill>
              <a:srgbClr val="FF7C8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4FE9CD22-B464-4901-BFE6-2EA2AFE6F3A3}"/>
              </a:ext>
            </a:extLst>
          </p:cNvPr>
          <p:cNvCxnSpPr>
            <a:cxnSpLocks/>
          </p:cNvCxnSpPr>
          <p:nvPr/>
        </p:nvCxnSpPr>
        <p:spPr>
          <a:xfrm>
            <a:off x="7316788" y="3303588"/>
            <a:ext cx="1071562" cy="0"/>
          </a:xfrm>
          <a:prstGeom prst="straightConnector1">
            <a:avLst/>
          </a:prstGeom>
          <a:ln w="31750">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32">
            <a:extLst>
              <a:ext uri="{FF2B5EF4-FFF2-40B4-BE49-F238E27FC236}">
                <a16:creationId xmlns:a16="http://schemas.microsoft.com/office/drawing/2014/main" id="{77356578-E576-4201-AD67-282866515794}"/>
              </a:ext>
            </a:extLst>
          </p:cNvPr>
          <p:cNvSpPr txBox="1">
            <a:spLocks noChangeArrowheads="1"/>
          </p:cNvSpPr>
          <p:nvPr/>
        </p:nvSpPr>
        <p:spPr bwMode="auto">
          <a:xfrm>
            <a:off x="844550" y="3411538"/>
            <a:ext cx="17637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初乳</a:t>
            </a:r>
            <a:endParaRPr lang="en-US" altLang="ja-JP" sz="2000" dirty="0">
              <a:latin typeface="+mj-ea"/>
              <a:ea typeface="+mj-ea"/>
            </a:endParaRPr>
          </a:p>
        </p:txBody>
      </p:sp>
      <p:sp>
        <p:nvSpPr>
          <p:cNvPr id="10" name="テキスト ボックス 35">
            <a:extLst>
              <a:ext uri="{FF2B5EF4-FFF2-40B4-BE49-F238E27FC236}">
                <a16:creationId xmlns:a16="http://schemas.microsoft.com/office/drawing/2014/main" id="{6FC66BF7-B6A9-469F-8B06-E7159111E38E}"/>
              </a:ext>
            </a:extLst>
          </p:cNvPr>
          <p:cNvSpPr txBox="1">
            <a:spLocks noChangeArrowheads="1"/>
          </p:cNvSpPr>
          <p:nvPr/>
        </p:nvSpPr>
        <p:spPr bwMode="auto">
          <a:xfrm>
            <a:off x="2705100" y="3411538"/>
            <a:ext cx="4648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常乳または代用乳にヘッドスタートとして</a:t>
            </a:r>
            <a:r>
              <a:rPr lang="en-US" altLang="ja-JP" sz="2000" dirty="0">
                <a:latin typeface="+mj-ea"/>
                <a:ea typeface="+mj-ea"/>
              </a:rPr>
              <a:t>225g/</a:t>
            </a:r>
            <a:r>
              <a:rPr lang="ja-JP" altLang="en-US" sz="2000" dirty="0">
                <a:latin typeface="+mj-ea"/>
                <a:ea typeface="+mj-ea"/>
              </a:rPr>
              <a:t>日→</a:t>
            </a:r>
            <a:r>
              <a:rPr lang="en-US" altLang="ja-JP" sz="2000" dirty="0">
                <a:latin typeface="+mj-ea"/>
                <a:ea typeface="+mj-ea"/>
              </a:rPr>
              <a:t>120g/</a:t>
            </a:r>
            <a:r>
              <a:rPr lang="ja-JP" altLang="en-US" sz="2000" dirty="0">
                <a:latin typeface="+mj-ea"/>
                <a:ea typeface="+mj-ea"/>
              </a:rPr>
              <a:t>日の添加</a:t>
            </a:r>
          </a:p>
        </p:txBody>
      </p:sp>
      <p:sp>
        <p:nvSpPr>
          <p:cNvPr id="11" name="テキスト ボックス 38">
            <a:extLst>
              <a:ext uri="{FF2B5EF4-FFF2-40B4-BE49-F238E27FC236}">
                <a16:creationId xmlns:a16="http://schemas.microsoft.com/office/drawing/2014/main" id="{C3185609-4860-4BED-8774-3986642DF11C}"/>
              </a:ext>
            </a:extLst>
          </p:cNvPr>
          <p:cNvSpPr txBox="1">
            <a:spLocks noChangeArrowheads="1"/>
          </p:cNvSpPr>
          <p:nvPr/>
        </p:nvSpPr>
        <p:spPr bwMode="auto">
          <a:xfrm>
            <a:off x="7019925" y="3419475"/>
            <a:ext cx="17240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常乳または</a:t>
            </a:r>
            <a:endParaRPr lang="en-US" altLang="ja-JP" sz="2000" dirty="0">
              <a:latin typeface="+mj-ea"/>
              <a:ea typeface="+mj-ea"/>
            </a:endParaRPr>
          </a:p>
          <a:p>
            <a:pPr algn="ctr">
              <a:spcBef>
                <a:spcPct val="0"/>
              </a:spcBef>
              <a:buFontTx/>
              <a:buNone/>
              <a:defRPr/>
            </a:pPr>
            <a:r>
              <a:rPr lang="ja-JP" altLang="en-US" sz="2000" dirty="0">
                <a:latin typeface="+mj-ea"/>
                <a:ea typeface="+mj-ea"/>
              </a:rPr>
              <a:t>代用乳</a:t>
            </a:r>
          </a:p>
        </p:txBody>
      </p:sp>
      <p:sp>
        <p:nvSpPr>
          <p:cNvPr id="12" name="正方形/長方形 39">
            <a:extLst>
              <a:ext uri="{FF2B5EF4-FFF2-40B4-BE49-F238E27FC236}">
                <a16:creationId xmlns:a16="http://schemas.microsoft.com/office/drawing/2014/main" id="{3F2259A8-CB3F-4570-B163-03164ABC046B}"/>
              </a:ext>
            </a:extLst>
          </p:cNvPr>
          <p:cNvSpPr>
            <a:spLocks noChangeArrowheads="1"/>
          </p:cNvSpPr>
          <p:nvPr/>
        </p:nvSpPr>
        <p:spPr bwMode="auto">
          <a:xfrm>
            <a:off x="257175" y="4352925"/>
            <a:ext cx="83423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000" dirty="0">
                <a:latin typeface="+mj-ea"/>
                <a:ea typeface="+mj-ea"/>
              </a:rPr>
              <a:t>〇対照区</a:t>
            </a:r>
            <a:r>
              <a:rPr lang="ja-JP" altLang="en-US" sz="2000" b="1" dirty="0">
                <a:latin typeface="+mj-ea"/>
                <a:ea typeface="+mj-ea"/>
              </a:rPr>
              <a:t>：</a:t>
            </a:r>
            <a:r>
              <a:rPr lang="en-US" altLang="ja-JP" sz="2000" dirty="0">
                <a:latin typeface="+mj-ea"/>
                <a:ea typeface="+mj-ea"/>
              </a:rPr>
              <a:t>2013</a:t>
            </a:r>
            <a:r>
              <a:rPr lang="ja-JP" altLang="en-US" sz="2000" dirty="0">
                <a:latin typeface="+mj-ea"/>
                <a:ea typeface="+mj-ea"/>
              </a:rPr>
              <a:t>年</a:t>
            </a:r>
            <a:r>
              <a:rPr lang="en-US" altLang="ja-JP" sz="2000" dirty="0">
                <a:latin typeface="+mj-ea"/>
                <a:ea typeface="+mj-ea"/>
              </a:rPr>
              <a:t>1</a:t>
            </a:r>
            <a:r>
              <a:rPr lang="ja-JP" altLang="en-US" sz="2000" dirty="0">
                <a:latin typeface="+mj-ea"/>
                <a:ea typeface="+mj-ea"/>
              </a:rPr>
              <a:t>月～</a:t>
            </a:r>
            <a:r>
              <a:rPr lang="en-US" altLang="ja-JP" sz="2000" dirty="0">
                <a:latin typeface="+mj-ea"/>
                <a:ea typeface="+mj-ea"/>
              </a:rPr>
              <a:t>12</a:t>
            </a:r>
            <a:r>
              <a:rPr lang="ja-JP" altLang="en-US" sz="2000" dirty="0">
                <a:latin typeface="+mj-ea"/>
                <a:ea typeface="+mj-ea"/>
              </a:rPr>
              <a:t>月に出生した</a:t>
            </a:r>
            <a:r>
              <a:rPr lang="en-US" altLang="ja-JP" sz="2000" dirty="0">
                <a:latin typeface="+mj-ea"/>
                <a:ea typeface="+mj-ea"/>
              </a:rPr>
              <a:t>ET</a:t>
            </a:r>
            <a:r>
              <a:rPr lang="ja-JP" altLang="en-US" sz="2000" dirty="0">
                <a:latin typeface="+mj-ea"/>
                <a:ea typeface="+mj-ea"/>
              </a:rPr>
              <a:t>子牛の下痢</a:t>
            </a:r>
            <a:r>
              <a:rPr lang="ja-JP" altLang="en-US" sz="2000" dirty="0">
                <a:latin typeface="+mj-ea"/>
              </a:rPr>
              <a:t>発生状況</a:t>
            </a:r>
            <a:endParaRPr lang="en-US" altLang="ja-JP" sz="2000" dirty="0">
              <a:latin typeface="+mj-ea"/>
              <a:ea typeface="+mj-ea"/>
            </a:endParaRPr>
          </a:p>
          <a:p>
            <a:pPr>
              <a:spcBef>
                <a:spcPct val="0"/>
              </a:spcBef>
              <a:buFontTx/>
              <a:buNone/>
              <a:defRPr/>
            </a:pPr>
            <a:r>
              <a:rPr lang="ja-JP" altLang="en-US" sz="2000" dirty="0">
                <a:latin typeface="+mj-ea"/>
                <a:ea typeface="+mj-ea"/>
              </a:rPr>
              <a:t>　　　　　</a:t>
            </a:r>
          </a:p>
        </p:txBody>
      </p:sp>
      <p:graphicFrame>
        <p:nvGraphicFramePr>
          <p:cNvPr id="13" name="表 12">
            <a:extLst>
              <a:ext uri="{FF2B5EF4-FFF2-40B4-BE49-F238E27FC236}">
                <a16:creationId xmlns:a16="http://schemas.microsoft.com/office/drawing/2014/main" id="{75FACD45-6300-4C1D-9AC0-9A22EE2E7C3D}"/>
              </a:ext>
            </a:extLst>
          </p:cNvPr>
          <p:cNvGraphicFramePr>
            <a:graphicFrameLocks noGrp="1"/>
          </p:cNvGraphicFramePr>
          <p:nvPr>
            <p:extLst>
              <p:ext uri="{D42A27DB-BD31-4B8C-83A1-F6EECF244321}">
                <p14:modId xmlns:p14="http://schemas.microsoft.com/office/powerpoint/2010/main" val="601283260"/>
              </p:ext>
            </p:extLst>
          </p:nvPr>
        </p:nvGraphicFramePr>
        <p:xfrm>
          <a:off x="803945" y="5327966"/>
          <a:ext cx="7519988" cy="242887"/>
        </p:xfrm>
        <a:graphic>
          <a:graphicData uri="http://schemas.openxmlformats.org/drawingml/2006/table">
            <a:tbl>
              <a:tblPr firstRow="1" bandRow="1">
                <a:tableStyleId>{5940675A-B579-460E-94D1-54222C63F5DA}</a:tableStyleId>
              </a:tblPr>
              <a:tblGrid>
                <a:gridCol w="1074284">
                  <a:extLst>
                    <a:ext uri="{9D8B030D-6E8A-4147-A177-3AD203B41FA5}">
                      <a16:colId xmlns:a16="http://schemas.microsoft.com/office/drawing/2014/main" val="20000"/>
                    </a:ext>
                  </a:extLst>
                </a:gridCol>
                <a:gridCol w="1625128">
                  <a:extLst>
                    <a:ext uri="{9D8B030D-6E8A-4147-A177-3AD203B41FA5}">
                      <a16:colId xmlns:a16="http://schemas.microsoft.com/office/drawing/2014/main" val="20001"/>
                    </a:ext>
                  </a:extLst>
                </a:gridCol>
                <a:gridCol w="523440">
                  <a:extLst>
                    <a:ext uri="{9D8B030D-6E8A-4147-A177-3AD203B41FA5}">
                      <a16:colId xmlns:a16="http://schemas.microsoft.com/office/drawing/2014/main" val="20002"/>
                    </a:ext>
                  </a:extLst>
                </a:gridCol>
                <a:gridCol w="1074284">
                  <a:extLst>
                    <a:ext uri="{9D8B030D-6E8A-4147-A177-3AD203B41FA5}">
                      <a16:colId xmlns:a16="http://schemas.microsoft.com/office/drawing/2014/main" val="20003"/>
                    </a:ext>
                  </a:extLst>
                </a:gridCol>
                <a:gridCol w="1074284">
                  <a:extLst>
                    <a:ext uri="{9D8B030D-6E8A-4147-A177-3AD203B41FA5}">
                      <a16:colId xmlns:a16="http://schemas.microsoft.com/office/drawing/2014/main" val="20004"/>
                    </a:ext>
                  </a:extLst>
                </a:gridCol>
                <a:gridCol w="1074284">
                  <a:extLst>
                    <a:ext uri="{9D8B030D-6E8A-4147-A177-3AD203B41FA5}">
                      <a16:colId xmlns:a16="http://schemas.microsoft.com/office/drawing/2014/main" val="20005"/>
                    </a:ext>
                  </a:extLst>
                </a:gridCol>
                <a:gridCol w="1074284">
                  <a:extLst>
                    <a:ext uri="{9D8B030D-6E8A-4147-A177-3AD203B41FA5}">
                      <a16:colId xmlns:a16="http://schemas.microsoft.com/office/drawing/2014/main" val="20006"/>
                    </a:ext>
                  </a:extLst>
                </a:gridCol>
              </a:tblGrid>
              <a:tr h="126463">
                <a:tc>
                  <a:txBody>
                    <a:bodyPr/>
                    <a:lstStyle/>
                    <a:p>
                      <a:endParaRPr kumimoji="1" lang="ja-JP" altLang="en-US" sz="100" dirty="0"/>
                    </a:p>
                  </a:txBody>
                  <a:tcPr marL="91432" marR="91432" marT="45512" marB="455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endParaRPr kumimoji="1" lang="ja-JP" altLang="en-US" sz="100" dirty="0"/>
                    </a:p>
                  </a:txBody>
                  <a:tcPr marL="91432" marR="91432" marT="45512" marB="455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512" marB="455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14" name="テキスト ボックス 5">
            <a:extLst>
              <a:ext uri="{FF2B5EF4-FFF2-40B4-BE49-F238E27FC236}">
                <a16:creationId xmlns:a16="http://schemas.microsoft.com/office/drawing/2014/main" id="{A272A07A-09AF-4CF4-A3C9-CA1220754E83}"/>
              </a:ext>
            </a:extLst>
          </p:cNvPr>
          <p:cNvSpPr txBox="1">
            <a:spLocks noChangeArrowheads="1"/>
          </p:cNvSpPr>
          <p:nvPr/>
        </p:nvSpPr>
        <p:spPr bwMode="auto">
          <a:xfrm>
            <a:off x="662781" y="4958079"/>
            <a:ext cx="212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800" dirty="0">
                <a:latin typeface="+mj-ea"/>
                <a:ea typeface="+mj-ea"/>
              </a:rPr>
              <a:t>0</a:t>
            </a:r>
            <a:r>
              <a:rPr lang="ja-JP" altLang="en-US" sz="1800" dirty="0">
                <a:latin typeface="+mj-ea"/>
                <a:ea typeface="+mj-ea"/>
              </a:rPr>
              <a:t>日　　　　</a:t>
            </a:r>
            <a:r>
              <a:rPr lang="en-US" altLang="ja-JP" sz="1800" dirty="0">
                <a:latin typeface="+mj-ea"/>
                <a:ea typeface="+mj-ea"/>
              </a:rPr>
              <a:t>1</a:t>
            </a:r>
            <a:r>
              <a:rPr lang="ja-JP" altLang="en-US" sz="1800" dirty="0">
                <a:latin typeface="+mj-ea"/>
                <a:ea typeface="+mj-ea"/>
              </a:rPr>
              <a:t>日         </a:t>
            </a:r>
          </a:p>
        </p:txBody>
      </p:sp>
      <p:cxnSp>
        <p:nvCxnSpPr>
          <p:cNvPr id="15" name="直線矢印コネクタ 14">
            <a:extLst>
              <a:ext uri="{FF2B5EF4-FFF2-40B4-BE49-F238E27FC236}">
                <a16:creationId xmlns:a16="http://schemas.microsoft.com/office/drawing/2014/main" id="{1AE677DF-8F36-4F5C-9FFA-137B4462ADC9}"/>
              </a:ext>
            </a:extLst>
          </p:cNvPr>
          <p:cNvCxnSpPr>
            <a:cxnSpLocks/>
          </p:cNvCxnSpPr>
          <p:nvPr/>
        </p:nvCxnSpPr>
        <p:spPr>
          <a:xfrm>
            <a:off x="803945" y="5805264"/>
            <a:ext cx="1869405" cy="0"/>
          </a:xfrm>
          <a:prstGeom prst="straightConnector1">
            <a:avLst/>
          </a:prstGeom>
          <a:ln w="317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auto">
          <a:xfrm>
            <a:off x="2705100" y="5327966"/>
            <a:ext cx="0" cy="2428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2475557" y="4984233"/>
            <a:ext cx="720080" cy="369332"/>
          </a:xfrm>
          <a:prstGeom prst="rect">
            <a:avLst/>
          </a:prstGeom>
          <a:noFill/>
        </p:spPr>
        <p:txBody>
          <a:bodyPr wrap="square" rtlCol="0">
            <a:spAutoFit/>
          </a:bodyPr>
          <a:lstStyle/>
          <a:p>
            <a:r>
              <a:rPr kumimoji="1" lang="en-US" altLang="ja-JP" dirty="0"/>
              <a:t>2</a:t>
            </a:r>
            <a:r>
              <a:rPr kumimoji="1" lang="ja-JP" altLang="en-US" dirty="0"/>
              <a:t>日</a:t>
            </a:r>
          </a:p>
        </p:txBody>
      </p:sp>
      <p:cxnSp>
        <p:nvCxnSpPr>
          <p:cNvPr id="20" name="直線矢印コネクタ 19">
            <a:extLst>
              <a:ext uri="{FF2B5EF4-FFF2-40B4-BE49-F238E27FC236}">
                <a16:creationId xmlns:a16="http://schemas.microsoft.com/office/drawing/2014/main" id="{F9966C93-CA09-44D9-A4E0-E9B2366542BC}"/>
              </a:ext>
            </a:extLst>
          </p:cNvPr>
          <p:cNvCxnSpPr>
            <a:cxnSpLocks/>
          </p:cNvCxnSpPr>
          <p:nvPr/>
        </p:nvCxnSpPr>
        <p:spPr>
          <a:xfrm>
            <a:off x="2705309" y="5798914"/>
            <a:ext cx="5720046" cy="12700"/>
          </a:xfrm>
          <a:prstGeom prst="straightConnector1">
            <a:avLst/>
          </a:prstGeom>
          <a:ln w="31750">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32"/>
          <p:cNvSpPr txBox="1">
            <a:spLocks noChangeArrowheads="1"/>
          </p:cNvSpPr>
          <p:nvPr/>
        </p:nvSpPr>
        <p:spPr bwMode="auto">
          <a:xfrm>
            <a:off x="474610" y="5891474"/>
            <a:ext cx="25035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000" dirty="0">
                <a:latin typeface="Arial" panose="020B0604020202020204" pitchFamily="34" charset="0"/>
              </a:rPr>
              <a:t>初乳</a:t>
            </a:r>
          </a:p>
        </p:txBody>
      </p:sp>
      <p:sp>
        <p:nvSpPr>
          <p:cNvPr id="22" name="テキスト ボックス 38"/>
          <p:cNvSpPr txBox="1">
            <a:spLocks noChangeArrowheads="1"/>
          </p:cNvSpPr>
          <p:nvPr/>
        </p:nvSpPr>
        <p:spPr bwMode="auto">
          <a:xfrm>
            <a:off x="3692082" y="5893918"/>
            <a:ext cx="374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2000" dirty="0">
                <a:latin typeface="Arial" panose="020B0604020202020204" pitchFamily="34" charset="0"/>
              </a:rPr>
              <a:t>常乳または代用乳</a:t>
            </a:r>
          </a:p>
        </p:txBody>
      </p:sp>
      <p:grpSp>
        <p:nvGrpSpPr>
          <p:cNvPr id="23" name="グループ化 5"/>
          <p:cNvGrpSpPr>
            <a:grpSpLocks/>
          </p:cNvGrpSpPr>
          <p:nvPr/>
        </p:nvGrpSpPr>
        <p:grpSpPr bwMode="auto">
          <a:xfrm>
            <a:off x="6223000" y="5777557"/>
            <a:ext cx="2921000" cy="842962"/>
            <a:chOff x="6188773" y="5970703"/>
            <a:chExt cx="2919731" cy="842847"/>
          </a:xfrm>
        </p:grpSpPr>
        <p:pic>
          <p:nvPicPr>
            <p:cNvPr id="24"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3519849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3203848" y="404664"/>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結果</a:t>
            </a:r>
            <a:r>
              <a:rPr lang="en-US" altLang="ja-JP" sz="2400" u="sng" dirty="0">
                <a:solidFill>
                  <a:srgbClr val="4D4D4D"/>
                </a:solidFill>
                <a:latin typeface="+mj-ea"/>
                <a:ea typeface="+mj-ea"/>
              </a:rPr>
              <a:t>(ET</a:t>
            </a:r>
            <a:r>
              <a:rPr lang="ja-JP" altLang="en-US" sz="2400" u="sng" dirty="0">
                <a:solidFill>
                  <a:srgbClr val="4D4D4D"/>
                </a:solidFill>
                <a:latin typeface="+mj-ea"/>
                <a:ea typeface="+mj-ea"/>
              </a:rPr>
              <a:t>和牛</a:t>
            </a:r>
            <a:r>
              <a:rPr lang="en-US" altLang="ja-JP" sz="2400" u="sng" dirty="0">
                <a:solidFill>
                  <a:srgbClr val="4D4D4D"/>
                </a:solidFill>
                <a:latin typeface="+mj-ea"/>
                <a:ea typeface="+mj-ea"/>
              </a:rPr>
              <a:t>)</a:t>
            </a:r>
            <a:r>
              <a:rPr lang="ja-JP" altLang="en-US" sz="2400" u="sng" dirty="0">
                <a:solidFill>
                  <a:srgbClr val="4D4D4D"/>
                </a:solidFill>
                <a:latin typeface="+mj-ea"/>
                <a:ea typeface="+mj-ea"/>
              </a:rPr>
              <a:t>：発生率</a:t>
            </a:r>
          </a:p>
        </p:txBody>
      </p:sp>
      <p:graphicFrame>
        <p:nvGraphicFramePr>
          <p:cNvPr id="4" name="グラフ 3">
            <a:extLst>
              <a:ext uri="{FF2B5EF4-FFF2-40B4-BE49-F238E27FC236}">
                <a16:creationId xmlns:a16="http://schemas.microsoft.com/office/drawing/2014/main" id="{68DF4725-EF43-4157-8052-2A69F6A4519F}"/>
              </a:ext>
            </a:extLst>
          </p:cNvPr>
          <p:cNvGraphicFramePr>
            <a:graphicFrameLocks/>
          </p:cNvGraphicFramePr>
          <p:nvPr>
            <p:extLst>
              <p:ext uri="{D42A27DB-BD31-4B8C-83A1-F6EECF244321}">
                <p14:modId xmlns:p14="http://schemas.microsoft.com/office/powerpoint/2010/main" val="1268103719"/>
              </p:ext>
            </p:extLst>
          </p:nvPr>
        </p:nvGraphicFramePr>
        <p:xfrm>
          <a:off x="1691680" y="994021"/>
          <a:ext cx="5812234" cy="3600400"/>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7092280" y="2656819"/>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6" name="テキスト ボックス 5"/>
          <p:cNvSpPr txBox="1"/>
          <p:nvPr/>
        </p:nvSpPr>
        <p:spPr>
          <a:xfrm>
            <a:off x="7342675" y="2851388"/>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sp>
        <p:nvSpPr>
          <p:cNvPr id="7" name="テキスト ボックス 6"/>
          <p:cNvSpPr txBox="1"/>
          <p:nvPr/>
        </p:nvSpPr>
        <p:spPr>
          <a:xfrm>
            <a:off x="3131840" y="4509046"/>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8" name="テキスト ボックス 7"/>
          <p:cNvSpPr txBox="1"/>
          <p:nvPr/>
        </p:nvSpPr>
        <p:spPr>
          <a:xfrm>
            <a:off x="5201072" y="4510883"/>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graphicFrame>
        <p:nvGraphicFramePr>
          <p:cNvPr id="9" name="表 8"/>
          <p:cNvGraphicFramePr>
            <a:graphicFrameLocks noGrp="1"/>
          </p:cNvGraphicFramePr>
          <p:nvPr>
            <p:extLst>
              <p:ext uri="{D42A27DB-BD31-4B8C-83A1-F6EECF244321}">
                <p14:modId xmlns:p14="http://schemas.microsoft.com/office/powerpoint/2010/main" val="3884781652"/>
              </p:ext>
            </p:extLst>
          </p:nvPr>
        </p:nvGraphicFramePr>
        <p:xfrm>
          <a:off x="1691680" y="5008140"/>
          <a:ext cx="3581400" cy="685800"/>
        </p:xfrm>
        <a:graphic>
          <a:graphicData uri="http://schemas.openxmlformats.org/drawingml/2006/table">
            <a:tbl>
              <a:tblPr>
                <a:tableStyleId>{5C22544A-7EE6-4342-B048-85BDC9FD1C3A}</a:tableStyleId>
              </a:tblPr>
              <a:tblGrid>
                <a:gridCol w="800100">
                  <a:extLst>
                    <a:ext uri="{9D8B030D-6E8A-4147-A177-3AD203B41FA5}">
                      <a16:colId xmlns:a16="http://schemas.microsoft.com/office/drawing/2014/main" val="20000"/>
                    </a:ext>
                  </a:extLst>
                </a:gridCol>
                <a:gridCol w="660400">
                  <a:extLst>
                    <a:ext uri="{9D8B030D-6E8A-4147-A177-3AD203B41FA5}">
                      <a16:colId xmlns:a16="http://schemas.microsoft.com/office/drawing/2014/main" val="20001"/>
                    </a:ext>
                  </a:extLst>
                </a:gridCol>
                <a:gridCol w="660400">
                  <a:extLst>
                    <a:ext uri="{9D8B030D-6E8A-4147-A177-3AD203B41FA5}">
                      <a16:colId xmlns:a16="http://schemas.microsoft.com/office/drawing/2014/main" val="20002"/>
                    </a:ext>
                  </a:extLst>
                </a:gridCol>
                <a:gridCol w="660400">
                  <a:extLst>
                    <a:ext uri="{9D8B030D-6E8A-4147-A177-3AD203B41FA5}">
                      <a16:colId xmlns:a16="http://schemas.microsoft.com/office/drawing/2014/main" val="20003"/>
                    </a:ext>
                  </a:extLst>
                </a:gridCol>
                <a:gridCol w="800100">
                  <a:extLst>
                    <a:ext uri="{9D8B030D-6E8A-4147-A177-3AD203B41FA5}">
                      <a16:colId xmlns:a16="http://schemas.microsoft.com/office/drawing/2014/main" val="20004"/>
                    </a:ext>
                  </a:extLst>
                </a:gridCol>
              </a:tblGrid>
              <a:tr h="22860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発生あり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発生なし</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dirty="0">
                          <a:effectLst/>
                        </a:rPr>
                        <a:t>発生率</a:t>
                      </a:r>
                      <a:r>
                        <a:rPr lang="en-US" altLang="ja-JP" sz="1100" u="none" strike="noStrike" dirty="0">
                          <a:effectLst/>
                        </a:rPr>
                        <a:t>(</a:t>
                      </a:r>
                      <a:r>
                        <a:rPr lang="ja-JP" altLang="en-US" sz="1100" u="none" strike="noStrike" dirty="0">
                          <a:effectLst/>
                        </a:rPr>
                        <a:t>％</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28600">
                <a:tc>
                  <a:txBody>
                    <a:bodyPr/>
                    <a:lstStyle/>
                    <a:p>
                      <a:pPr algn="l" fontAlgn="ctr"/>
                      <a:r>
                        <a:rPr lang="en-US" altLang="ja-JP" sz="1100" u="none" strike="noStrike">
                          <a:effectLst/>
                        </a:rPr>
                        <a:t>25</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91</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9</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100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rgbClr val="FF0000"/>
                          </a:solidFill>
                          <a:effectLst/>
                        </a:rPr>
                        <a:t>91</a:t>
                      </a:r>
                      <a:endParaRPr lang="en-US" altLang="ja-JP"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r h="228600">
                <a:tc>
                  <a:txBody>
                    <a:bodyPr/>
                    <a:lstStyle/>
                    <a:p>
                      <a:pPr algn="l" fontAlgn="ctr"/>
                      <a:r>
                        <a:rPr lang="en-US" altLang="ja-JP" sz="1100" u="none" strike="noStrike">
                          <a:effectLst/>
                        </a:rPr>
                        <a:t>26~29</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566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144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710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rgbClr val="6666FF"/>
                          </a:solidFill>
                          <a:effectLst/>
                        </a:rPr>
                        <a:t>79.7</a:t>
                      </a:r>
                      <a:endParaRPr lang="en-US" altLang="ja-JP" sz="1100" b="0" i="0" u="none" strike="noStrike" dirty="0">
                        <a:solidFill>
                          <a:srgbClr val="6666FF"/>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622781228"/>
              </p:ext>
            </p:extLst>
          </p:nvPr>
        </p:nvGraphicFramePr>
        <p:xfrm>
          <a:off x="5652120" y="5236740"/>
          <a:ext cx="1320800" cy="457200"/>
        </p:xfrm>
        <a:graphic>
          <a:graphicData uri="http://schemas.openxmlformats.org/drawingml/2006/table">
            <a:tbl>
              <a:tblPr>
                <a:tableStyleId>{5C22544A-7EE6-4342-B048-85BDC9FD1C3A}</a:tableStyleId>
              </a:tblPr>
              <a:tblGrid>
                <a:gridCol w="660400">
                  <a:extLst>
                    <a:ext uri="{9D8B030D-6E8A-4147-A177-3AD203B41FA5}">
                      <a16:colId xmlns:a16="http://schemas.microsoft.com/office/drawing/2014/main" val="20000"/>
                    </a:ext>
                  </a:extLst>
                </a:gridCol>
                <a:gridCol w="660400">
                  <a:extLst>
                    <a:ext uri="{9D8B030D-6E8A-4147-A177-3AD203B41FA5}">
                      <a16:colId xmlns:a16="http://schemas.microsoft.com/office/drawing/2014/main" val="20001"/>
                    </a:ext>
                  </a:extLst>
                </a:gridCol>
              </a:tblGrid>
              <a:tr h="228600">
                <a:tc>
                  <a:txBody>
                    <a:bodyPr/>
                    <a:lstStyle/>
                    <a:p>
                      <a:pPr algn="l" fontAlgn="ctr"/>
                      <a:r>
                        <a:rPr lang="el-GR" sz="1100" u="none" strike="noStrike">
                          <a:effectLst/>
                        </a:rPr>
                        <a:t>χ²</a:t>
                      </a:r>
                      <a:r>
                        <a:rPr lang="ja-JP" altLang="en-US" sz="1100" u="none" strike="noStrike">
                          <a:effectLst/>
                        </a:rPr>
                        <a:t>値</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en-US" sz="1100" u="none" strike="noStrike">
                          <a:effectLst/>
                        </a:rPr>
                        <a:t>p</a:t>
                      </a:r>
                      <a:r>
                        <a:rPr lang="ja-JP" altLang="en-US" sz="1100" u="none" strike="noStrike">
                          <a:effectLst/>
                        </a:rPr>
                        <a:t>値</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28600">
                <a:tc>
                  <a:txBody>
                    <a:bodyPr/>
                    <a:lstStyle/>
                    <a:p>
                      <a:pPr algn="r" fontAlgn="ctr"/>
                      <a:r>
                        <a:rPr lang="en-US" altLang="ja-JP" sz="1100" u="none" strike="noStrike">
                          <a:effectLst/>
                        </a:rPr>
                        <a:t>7.282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0.007</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bl>
          </a:graphicData>
        </a:graphic>
      </p:graphicFrame>
      <p:sp>
        <p:nvSpPr>
          <p:cNvPr id="11" name="テキスト ボックス 10"/>
          <p:cNvSpPr txBox="1"/>
          <p:nvPr/>
        </p:nvSpPr>
        <p:spPr>
          <a:xfrm>
            <a:off x="7055768" y="5370321"/>
            <a:ext cx="2088232" cy="307777"/>
          </a:xfrm>
          <a:prstGeom prst="rect">
            <a:avLst/>
          </a:prstGeom>
          <a:noFill/>
        </p:spPr>
        <p:txBody>
          <a:bodyPr wrap="square" rtlCol="0">
            <a:spAutoFit/>
          </a:bodyPr>
          <a:lstStyle/>
          <a:p>
            <a:r>
              <a:rPr kumimoji="1" lang="en-US" altLang="ja-JP" sz="1400" dirty="0"/>
              <a:t>※</a:t>
            </a:r>
            <a:r>
              <a:rPr kumimoji="1" lang="el-GR" altLang="ja-JP" sz="1400" dirty="0"/>
              <a:t>Χ</a:t>
            </a:r>
            <a:r>
              <a:rPr kumimoji="1" lang="en-US" altLang="ja-JP" sz="1400" dirty="0"/>
              <a:t>²</a:t>
            </a:r>
            <a:r>
              <a:rPr kumimoji="1" lang="ja-JP" altLang="en-US" sz="1400" dirty="0"/>
              <a:t>検定により算出</a:t>
            </a:r>
          </a:p>
        </p:txBody>
      </p:sp>
      <p:grpSp>
        <p:nvGrpSpPr>
          <p:cNvPr id="12" name="グループ化 5"/>
          <p:cNvGrpSpPr>
            <a:grpSpLocks/>
          </p:cNvGrpSpPr>
          <p:nvPr/>
        </p:nvGrpSpPr>
        <p:grpSpPr bwMode="auto">
          <a:xfrm>
            <a:off x="6223000" y="5777557"/>
            <a:ext cx="2921000" cy="842962"/>
            <a:chOff x="6188773" y="5970703"/>
            <a:chExt cx="2919731" cy="842847"/>
          </a:xfrm>
        </p:grpSpPr>
        <p:pic>
          <p:nvPicPr>
            <p:cNvPr id="13" name="Picture 14" descr="image_01_cow"/>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
        <p:nvSpPr>
          <p:cNvPr id="15" name="角丸四角形 14"/>
          <p:cNvSpPr/>
          <p:nvPr/>
        </p:nvSpPr>
        <p:spPr bwMode="auto">
          <a:xfrm>
            <a:off x="3707904" y="5854662"/>
            <a:ext cx="2710977" cy="391223"/>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charset="-128"/>
              </a:rPr>
              <a:t>発生率は有意に</a:t>
            </a:r>
            <a:r>
              <a:rPr kumimoji="1" lang="ja-JP" altLang="en-US" sz="1800" b="0" i="0" u="none" strike="noStrike" cap="none" normalizeH="0" baseline="0" dirty="0">
                <a:ln>
                  <a:noFill/>
                </a:ln>
                <a:solidFill>
                  <a:schemeClr val="tx2"/>
                </a:solidFill>
                <a:effectLst/>
                <a:latin typeface="Arial" charset="0"/>
                <a:ea typeface="ＭＳ Ｐゴシック" charset="-128"/>
              </a:rPr>
              <a:t>減少</a:t>
            </a:r>
            <a:r>
              <a:rPr kumimoji="1" lang="ja-JP" altLang="en-US" sz="1800" b="0" i="0" u="none" strike="noStrike" cap="none" normalizeH="0" baseline="0" dirty="0">
                <a:ln>
                  <a:noFill/>
                </a:ln>
                <a:solidFill>
                  <a:schemeClr val="tx1"/>
                </a:solidFill>
                <a:effectLst/>
                <a:latin typeface="Arial" charset="0"/>
                <a:ea typeface="ＭＳ Ｐゴシック" charset="-128"/>
              </a:rPr>
              <a:t>した</a:t>
            </a:r>
          </a:p>
        </p:txBody>
      </p:sp>
    </p:spTree>
    <p:extLst>
      <p:ext uri="{BB962C8B-B14F-4D97-AF65-F5344CB8AC3E}">
        <p14:creationId xmlns:p14="http://schemas.microsoft.com/office/powerpoint/2010/main" val="123819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2771800" y="404664"/>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結果</a:t>
            </a:r>
            <a:r>
              <a:rPr lang="en-US" altLang="ja-JP" sz="2400" u="sng" dirty="0">
                <a:solidFill>
                  <a:srgbClr val="4D4D4D"/>
                </a:solidFill>
                <a:latin typeface="+mj-ea"/>
                <a:ea typeface="+mj-ea"/>
              </a:rPr>
              <a:t>(ET</a:t>
            </a:r>
            <a:r>
              <a:rPr lang="ja-JP" altLang="en-US" sz="2400" u="sng" dirty="0">
                <a:solidFill>
                  <a:srgbClr val="4D4D4D"/>
                </a:solidFill>
                <a:latin typeface="+mj-ea"/>
                <a:ea typeface="+mj-ea"/>
              </a:rPr>
              <a:t>和牛</a:t>
            </a:r>
            <a:r>
              <a:rPr lang="en-US" altLang="ja-JP" sz="2400" u="sng" dirty="0">
                <a:solidFill>
                  <a:srgbClr val="4D4D4D"/>
                </a:solidFill>
                <a:latin typeface="+mj-ea"/>
                <a:ea typeface="+mj-ea"/>
              </a:rPr>
              <a:t>)</a:t>
            </a:r>
            <a:r>
              <a:rPr lang="ja-JP" altLang="en-US" sz="2400" u="sng" dirty="0">
                <a:solidFill>
                  <a:srgbClr val="4D4D4D"/>
                </a:solidFill>
                <a:latin typeface="+mj-ea"/>
                <a:ea typeface="+mj-ea"/>
              </a:rPr>
              <a:t>：平均治療回数</a:t>
            </a:r>
            <a:endParaRPr lang="en-US" altLang="ja-JP" sz="2400" u="sng" dirty="0">
              <a:solidFill>
                <a:srgbClr val="4D4D4D"/>
              </a:solidFill>
              <a:latin typeface="+mj-ea"/>
              <a:ea typeface="+mj-ea"/>
            </a:endParaRPr>
          </a:p>
        </p:txBody>
      </p:sp>
      <p:graphicFrame>
        <p:nvGraphicFramePr>
          <p:cNvPr id="3" name="グラフ 2">
            <a:extLst>
              <a:ext uri="{FF2B5EF4-FFF2-40B4-BE49-F238E27FC236}">
                <a16:creationId xmlns:a16="http://schemas.microsoft.com/office/drawing/2014/main" id="{5C426774-7DBB-42E1-9C07-C57D99E26C51}"/>
              </a:ext>
            </a:extLst>
          </p:cNvPr>
          <p:cNvGraphicFramePr>
            <a:graphicFrameLocks/>
          </p:cNvGraphicFramePr>
          <p:nvPr>
            <p:extLst>
              <p:ext uri="{D42A27DB-BD31-4B8C-83A1-F6EECF244321}">
                <p14:modId xmlns:p14="http://schemas.microsoft.com/office/powerpoint/2010/main" val="3673893221"/>
              </p:ext>
            </p:extLst>
          </p:nvPr>
        </p:nvGraphicFramePr>
        <p:xfrm>
          <a:off x="1871700" y="1055332"/>
          <a:ext cx="4968552" cy="3603848"/>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6444208" y="2784857"/>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5" name="テキスト ボックス 4"/>
          <p:cNvSpPr txBox="1"/>
          <p:nvPr/>
        </p:nvSpPr>
        <p:spPr>
          <a:xfrm>
            <a:off x="6732240" y="3026974"/>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sp>
        <p:nvSpPr>
          <p:cNvPr id="6" name="テキスト ボックス 5"/>
          <p:cNvSpPr txBox="1"/>
          <p:nvPr/>
        </p:nvSpPr>
        <p:spPr>
          <a:xfrm>
            <a:off x="3059832" y="4543058"/>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7" name="テキスト ボックス 6"/>
          <p:cNvSpPr txBox="1"/>
          <p:nvPr/>
        </p:nvSpPr>
        <p:spPr>
          <a:xfrm>
            <a:off x="4716016" y="4544130"/>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grpSp>
        <p:nvGrpSpPr>
          <p:cNvPr id="8" name="グループ化 5"/>
          <p:cNvGrpSpPr>
            <a:grpSpLocks/>
          </p:cNvGrpSpPr>
          <p:nvPr/>
        </p:nvGrpSpPr>
        <p:grpSpPr bwMode="auto">
          <a:xfrm>
            <a:off x="6223000" y="5777557"/>
            <a:ext cx="2921000" cy="842962"/>
            <a:chOff x="6188773" y="5970703"/>
            <a:chExt cx="2919731" cy="842847"/>
          </a:xfrm>
        </p:grpSpPr>
        <p:pic>
          <p:nvPicPr>
            <p:cNvPr id="9" name="Picture 14" descr="image_01_cow"/>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graphicFrame>
        <p:nvGraphicFramePr>
          <p:cNvPr id="11" name="表 10">
            <a:extLst>
              <a:ext uri="{FF2B5EF4-FFF2-40B4-BE49-F238E27FC236}">
                <a16:creationId xmlns:a16="http://schemas.microsoft.com/office/drawing/2014/main" id="{F37FD561-0E69-4268-841F-382AA0F07E15}"/>
              </a:ext>
            </a:extLst>
          </p:cNvPr>
          <p:cNvGraphicFramePr>
            <a:graphicFrameLocks noGrp="1"/>
          </p:cNvGraphicFramePr>
          <p:nvPr>
            <p:extLst>
              <p:ext uri="{D42A27DB-BD31-4B8C-83A1-F6EECF244321}">
                <p14:modId xmlns:p14="http://schemas.microsoft.com/office/powerpoint/2010/main" val="87703396"/>
              </p:ext>
            </p:extLst>
          </p:nvPr>
        </p:nvGraphicFramePr>
        <p:xfrm>
          <a:off x="784520" y="4791196"/>
          <a:ext cx="6624637" cy="920752"/>
        </p:xfrm>
        <a:graphic>
          <a:graphicData uri="http://schemas.openxmlformats.org/drawingml/2006/table">
            <a:tbl>
              <a:tblPr>
                <a:tableStyleId>{5C22544A-7EE6-4342-B048-85BDC9FD1C3A}</a:tableStyleId>
              </a:tblPr>
              <a:tblGrid>
                <a:gridCol w="1224124">
                  <a:extLst>
                    <a:ext uri="{9D8B030D-6E8A-4147-A177-3AD203B41FA5}">
                      <a16:colId xmlns:a16="http://schemas.microsoft.com/office/drawing/2014/main" val="20000"/>
                    </a:ext>
                  </a:extLst>
                </a:gridCol>
                <a:gridCol w="2412229">
                  <a:extLst>
                    <a:ext uri="{9D8B030D-6E8A-4147-A177-3AD203B41FA5}">
                      <a16:colId xmlns:a16="http://schemas.microsoft.com/office/drawing/2014/main" val="20001"/>
                    </a:ext>
                  </a:extLst>
                </a:gridCol>
                <a:gridCol w="2412229">
                  <a:extLst>
                    <a:ext uri="{9D8B030D-6E8A-4147-A177-3AD203B41FA5}">
                      <a16:colId xmlns:a16="http://schemas.microsoft.com/office/drawing/2014/main" val="20002"/>
                    </a:ext>
                  </a:extLst>
                </a:gridCol>
                <a:gridCol w="576055">
                  <a:extLst>
                    <a:ext uri="{9D8B030D-6E8A-4147-A177-3AD203B41FA5}">
                      <a16:colId xmlns:a16="http://schemas.microsoft.com/office/drawing/2014/main" val="20003"/>
                    </a:ext>
                  </a:extLst>
                </a:gridCol>
              </a:tblGrid>
              <a:tr h="230188">
                <a:tc>
                  <a:txBody>
                    <a:bodyPr/>
                    <a:lstStyle/>
                    <a:p>
                      <a:pPr algn="l" fontAlgn="ct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H25</a:t>
                      </a:r>
                      <a:r>
                        <a:rPr lang="ja-JP" altLang="en-US" sz="1000" b="0" i="0" u="none" strike="noStrike" dirty="0">
                          <a:solidFill>
                            <a:srgbClr val="000000"/>
                          </a:solidFill>
                          <a:effectLst/>
                          <a:latin typeface="+mn-ea"/>
                          <a:ea typeface="+mn-ea"/>
                        </a:rPr>
                        <a:t>年度</a:t>
                      </a:r>
                      <a:r>
                        <a:rPr lang="en-US" altLang="ja-JP" sz="1000" b="0" i="0" u="none" strike="noStrike" dirty="0">
                          <a:solidFill>
                            <a:srgbClr val="000000"/>
                          </a:solidFill>
                          <a:effectLst/>
                          <a:latin typeface="+mn-ea"/>
                          <a:ea typeface="+mn-ea"/>
                        </a:rPr>
                        <a:t>(</a:t>
                      </a:r>
                      <a:r>
                        <a:rPr lang="ja-JP" altLang="en-US" sz="1000" b="0" i="0" u="none" strike="noStrike" dirty="0">
                          <a:solidFill>
                            <a:srgbClr val="000000"/>
                          </a:solidFill>
                          <a:effectLst/>
                          <a:latin typeface="+mn-ea"/>
                          <a:ea typeface="+mn-ea"/>
                        </a:rPr>
                        <a:t>対照区</a:t>
                      </a:r>
                      <a:r>
                        <a:rPr lang="en-US" altLang="ja-JP" sz="1000" b="0" i="0" u="none" strike="noStrike" dirty="0">
                          <a:solidFill>
                            <a:srgbClr val="000000"/>
                          </a:solidFill>
                          <a:effectLst/>
                          <a:latin typeface="+mn-ea"/>
                          <a:ea typeface="+mn-ea"/>
                        </a:rPr>
                        <a:t>)</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u="none" strike="noStrike" dirty="0">
                          <a:solidFill>
                            <a:schemeClr val="tx1">
                              <a:lumMod val="50000"/>
                            </a:schemeClr>
                          </a:solidFill>
                          <a:effectLst/>
                          <a:latin typeface="+mn-ea"/>
                          <a:ea typeface="+mn-ea"/>
                        </a:rPr>
                        <a:t>H26</a:t>
                      </a:r>
                      <a:r>
                        <a:rPr lang="ja-JP" altLang="en-US" sz="1000" u="none" strike="noStrike" dirty="0">
                          <a:solidFill>
                            <a:schemeClr val="tx1">
                              <a:lumMod val="50000"/>
                            </a:schemeClr>
                          </a:solidFill>
                          <a:effectLst/>
                          <a:latin typeface="+mn-ea"/>
                          <a:ea typeface="+mn-ea"/>
                        </a:rPr>
                        <a:t>～</a:t>
                      </a:r>
                      <a:r>
                        <a:rPr lang="en-US" altLang="ja-JP" sz="1000" u="none" strike="noStrike" dirty="0">
                          <a:solidFill>
                            <a:schemeClr val="tx1">
                              <a:lumMod val="50000"/>
                            </a:schemeClr>
                          </a:solidFill>
                          <a:effectLst/>
                          <a:latin typeface="+mn-ea"/>
                          <a:ea typeface="+mn-ea"/>
                        </a:rPr>
                        <a:t>29</a:t>
                      </a:r>
                      <a:r>
                        <a:rPr lang="ja-JP" altLang="en-US" sz="1000" u="none" strike="noStrike" dirty="0">
                          <a:solidFill>
                            <a:schemeClr val="tx1">
                              <a:lumMod val="50000"/>
                            </a:schemeClr>
                          </a:solidFill>
                          <a:effectLst/>
                          <a:latin typeface="+mn-ea"/>
                          <a:ea typeface="+mn-ea"/>
                        </a:rPr>
                        <a:t>年度</a:t>
                      </a:r>
                      <a:r>
                        <a:rPr lang="en-US" altLang="ja-JP" sz="1000" u="none" strike="noStrike" dirty="0">
                          <a:solidFill>
                            <a:schemeClr val="tx1">
                              <a:lumMod val="50000"/>
                            </a:schemeClr>
                          </a:solidFill>
                          <a:effectLst/>
                          <a:latin typeface="+mn-ea"/>
                          <a:ea typeface="+mn-ea"/>
                        </a:rPr>
                        <a:t>(</a:t>
                      </a:r>
                      <a:r>
                        <a:rPr lang="ja-JP" altLang="en-US" sz="1000" u="none" strike="noStrike" dirty="0">
                          <a:solidFill>
                            <a:schemeClr val="tx1">
                              <a:lumMod val="50000"/>
                            </a:schemeClr>
                          </a:solidFill>
                          <a:effectLst/>
                          <a:latin typeface="+mn-ea"/>
                          <a:ea typeface="+mn-ea"/>
                        </a:rPr>
                        <a:t>試験区</a:t>
                      </a:r>
                      <a:r>
                        <a:rPr lang="en-US" altLang="ja-JP" sz="1000" u="none" strike="noStrike" dirty="0">
                          <a:solidFill>
                            <a:schemeClr val="tx1">
                              <a:lumMod val="50000"/>
                            </a:schemeClr>
                          </a:solidFill>
                          <a:effectLst/>
                          <a:latin typeface="+mn-ea"/>
                          <a:ea typeface="+mn-ea"/>
                        </a:rPr>
                        <a:t>)</a:t>
                      </a:r>
                      <a:endParaRPr lang="en-US" altLang="ja-JP" sz="1000" b="0" i="0" u="none" strike="noStrike" dirty="0">
                        <a:solidFill>
                          <a:schemeClr val="tx1">
                            <a:lumMod val="50000"/>
                          </a:schemeClr>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i="1" u="none" strike="noStrike" dirty="0">
                          <a:effectLst/>
                          <a:latin typeface="+mn-ea"/>
                          <a:ea typeface="+mn-ea"/>
                        </a:rPr>
                        <a:t>p</a:t>
                      </a:r>
                      <a:r>
                        <a:rPr lang="en-US" sz="1000" u="none" strike="noStrike" dirty="0">
                          <a:effectLst/>
                          <a:latin typeface="+mn-ea"/>
                          <a:ea typeface="+mn-ea"/>
                        </a:rPr>
                        <a:t> value</a:t>
                      </a: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01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mn-ea"/>
                          <a:ea typeface="+mn-ea"/>
                        </a:rPr>
                        <a:t>総診療回数</a:t>
                      </a:r>
                      <a:r>
                        <a:rPr lang="en-US" altLang="ja-JP" sz="1000" u="none" strike="noStrike" dirty="0">
                          <a:effectLst/>
                          <a:latin typeface="+mn-ea"/>
                          <a:ea typeface="+mn-ea"/>
                        </a:rPr>
                        <a:t>(</a:t>
                      </a:r>
                      <a:r>
                        <a:rPr lang="ja-JP" altLang="en-US" sz="1000" u="none" strike="noStrike" dirty="0">
                          <a:effectLst/>
                          <a:latin typeface="+mn-ea"/>
                          <a:ea typeface="+mn-ea"/>
                        </a:rPr>
                        <a:t>回</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813</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2433</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01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mn-ea"/>
                          <a:ea typeface="+mn-ea"/>
                        </a:rPr>
                        <a:t>下痢発症頭数</a:t>
                      </a:r>
                      <a:r>
                        <a:rPr lang="en-US" altLang="ja-JP" sz="1000" u="none" strike="noStrike" dirty="0">
                          <a:effectLst/>
                          <a:latin typeface="+mn-ea"/>
                          <a:ea typeface="+mn-ea"/>
                        </a:rPr>
                        <a:t>(</a:t>
                      </a:r>
                      <a:r>
                        <a:rPr lang="ja-JP" altLang="en-US" sz="1000" u="none" strike="noStrike" dirty="0">
                          <a:effectLst/>
                          <a:latin typeface="+mn-ea"/>
                          <a:ea typeface="+mn-ea"/>
                        </a:rPr>
                        <a:t>頭</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91</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566</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0188">
                <a:tc>
                  <a:txBody>
                    <a:bodyPr/>
                    <a:lstStyle/>
                    <a:p>
                      <a:pPr algn="l" fontAlgn="ctr"/>
                      <a:r>
                        <a:rPr lang="ja-JP" altLang="en-US" sz="1000" u="none" strike="noStrike" dirty="0">
                          <a:effectLst/>
                          <a:latin typeface="+mn-ea"/>
                          <a:ea typeface="+mn-ea"/>
                        </a:rPr>
                        <a:t>平均治療回数</a:t>
                      </a:r>
                      <a:r>
                        <a:rPr lang="en-US" altLang="ja-JP" sz="1000" u="none" strike="noStrike" dirty="0">
                          <a:effectLst/>
                          <a:latin typeface="+mn-ea"/>
                          <a:ea typeface="+mn-ea"/>
                        </a:rPr>
                        <a:t>(</a:t>
                      </a:r>
                      <a:r>
                        <a:rPr lang="ja-JP" altLang="en-US" sz="1000" u="none" strike="noStrike" dirty="0">
                          <a:effectLst/>
                          <a:latin typeface="+mn-ea"/>
                          <a:ea typeface="+mn-ea"/>
                        </a:rPr>
                        <a:t>回</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FF0000"/>
                          </a:solidFill>
                          <a:effectLst/>
                          <a:latin typeface="+mn-ea"/>
                          <a:ea typeface="+mn-ea"/>
                        </a:rPr>
                        <a:t>8.90</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u="none" strike="noStrike" dirty="0">
                          <a:solidFill>
                            <a:schemeClr val="tx2">
                              <a:lumMod val="50000"/>
                            </a:schemeClr>
                          </a:solidFill>
                          <a:effectLst/>
                          <a:latin typeface="+mn-ea"/>
                          <a:ea typeface="+mn-ea"/>
                        </a:rPr>
                        <a:t>4.29</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i="1" u="none" strike="noStrike" dirty="0">
                          <a:effectLst/>
                          <a:latin typeface="+mn-ea"/>
                          <a:ea typeface="+mn-ea"/>
                        </a:rPr>
                        <a:t>p</a:t>
                      </a:r>
                      <a:r>
                        <a:rPr lang="en-US" sz="1000" u="none" strike="noStrike" dirty="0">
                          <a:effectLst/>
                          <a:latin typeface="+mn-ea"/>
                          <a:ea typeface="+mn-ea"/>
                        </a:rPr>
                        <a:t>&lt;0.0</a:t>
                      </a:r>
                      <a:r>
                        <a:rPr lang="en-US" altLang="ja-JP" sz="1000" u="none" strike="noStrike" dirty="0">
                          <a:effectLst/>
                          <a:latin typeface="+mn-ea"/>
                          <a:ea typeface="+mn-ea"/>
                        </a:rPr>
                        <a:t>5</a:t>
                      </a: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2" name="角丸四角形 11"/>
          <p:cNvSpPr/>
          <p:nvPr/>
        </p:nvSpPr>
        <p:spPr bwMode="auto">
          <a:xfrm>
            <a:off x="2915816" y="5811753"/>
            <a:ext cx="3384376" cy="391223"/>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dirty="0">
                <a:solidFill>
                  <a:schemeClr val="tx1"/>
                </a:solidFill>
                <a:latin typeface="Arial" charset="0"/>
                <a:ea typeface="ＭＳ Ｐゴシック" charset="-128"/>
              </a:rPr>
              <a:t>平均治療回数</a:t>
            </a:r>
            <a:r>
              <a:rPr kumimoji="1" lang="ja-JP" altLang="en-US" sz="1800" b="0" i="0" u="none" strike="noStrike" cap="none" normalizeH="0" baseline="0" dirty="0">
                <a:ln>
                  <a:noFill/>
                </a:ln>
                <a:solidFill>
                  <a:schemeClr val="tx1"/>
                </a:solidFill>
                <a:effectLst/>
                <a:latin typeface="Arial" charset="0"/>
                <a:ea typeface="ＭＳ Ｐゴシック" charset="-128"/>
              </a:rPr>
              <a:t>は有意に</a:t>
            </a:r>
            <a:r>
              <a:rPr kumimoji="1" lang="ja-JP" altLang="en-US" sz="1800" b="0" i="0" u="none" strike="noStrike" cap="none" normalizeH="0" baseline="0" dirty="0">
                <a:ln>
                  <a:noFill/>
                </a:ln>
                <a:solidFill>
                  <a:schemeClr val="tx2"/>
                </a:solidFill>
                <a:effectLst/>
                <a:latin typeface="Arial" charset="0"/>
                <a:ea typeface="ＭＳ Ｐゴシック" charset="-128"/>
              </a:rPr>
              <a:t>減少</a:t>
            </a:r>
            <a:r>
              <a:rPr kumimoji="1" lang="ja-JP" altLang="en-US" sz="1800" b="0" i="0" u="none" strike="noStrike" cap="none" normalizeH="0" baseline="0" dirty="0">
                <a:ln>
                  <a:noFill/>
                </a:ln>
                <a:solidFill>
                  <a:schemeClr val="tx1"/>
                </a:solidFill>
                <a:effectLst/>
                <a:latin typeface="Arial" charset="0"/>
                <a:ea typeface="ＭＳ Ｐゴシック" charset="-128"/>
              </a:rPr>
              <a:t>した</a:t>
            </a:r>
          </a:p>
        </p:txBody>
      </p:sp>
      <p:sp>
        <p:nvSpPr>
          <p:cNvPr id="13" name="テキスト ボックス 12">
            <a:extLst>
              <a:ext uri="{FF2B5EF4-FFF2-40B4-BE49-F238E27FC236}">
                <a16:creationId xmlns:a16="http://schemas.microsoft.com/office/drawing/2014/main" id="{D4DF8795-7F24-4D6C-8D3C-90C3B3A84212}"/>
              </a:ext>
            </a:extLst>
          </p:cNvPr>
          <p:cNvSpPr txBox="1"/>
          <p:nvPr/>
        </p:nvSpPr>
        <p:spPr>
          <a:xfrm>
            <a:off x="7380312" y="5424871"/>
            <a:ext cx="2088232" cy="307777"/>
          </a:xfrm>
          <a:prstGeom prst="rect">
            <a:avLst/>
          </a:prstGeom>
          <a:noFill/>
        </p:spPr>
        <p:txBody>
          <a:bodyPr wrap="square" rtlCol="0">
            <a:spAutoFit/>
          </a:bodyPr>
          <a:lstStyle/>
          <a:p>
            <a:r>
              <a:rPr kumimoji="1" lang="en-US" altLang="ja-JP" sz="1400" dirty="0"/>
              <a:t>※</a:t>
            </a:r>
            <a:r>
              <a:rPr lang="en-US" altLang="ja-JP" sz="1400" dirty="0"/>
              <a:t>F</a:t>
            </a:r>
            <a:r>
              <a:rPr kumimoji="1" lang="ja-JP" altLang="en-US" sz="1400" dirty="0"/>
              <a:t>検定により算出</a:t>
            </a:r>
          </a:p>
        </p:txBody>
      </p:sp>
    </p:spTree>
    <p:extLst>
      <p:ext uri="{BB962C8B-B14F-4D97-AF65-F5344CB8AC3E}">
        <p14:creationId xmlns:p14="http://schemas.microsoft.com/office/powerpoint/2010/main" val="2475908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3059832" y="404664"/>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結果</a:t>
            </a:r>
            <a:r>
              <a:rPr lang="en-US" altLang="ja-JP" sz="2400" u="sng" dirty="0">
                <a:solidFill>
                  <a:srgbClr val="4D4D4D"/>
                </a:solidFill>
                <a:latin typeface="+mj-ea"/>
                <a:ea typeface="+mj-ea"/>
              </a:rPr>
              <a:t>(ET</a:t>
            </a:r>
            <a:r>
              <a:rPr lang="ja-JP" altLang="en-US" sz="2400" u="sng" dirty="0">
                <a:solidFill>
                  <a:srgbClr val="4D4D4D"/>
                </a:solidFill>
                <a:latin typeface="+mj-ea"/>
                <a:ea typeface="+mj-ea"/>
              </a:rPr>
              <a:t>和牛</a:t>
            </a:r>
            <a:r>
              <a:rPr lang="en-US" altLang="ja-JP" sz="2400" u="sng" dirty="0">
                <a:solidFill>
                  <a:srgbClr val="4D4D4D"/>
                </a:solidFill>
                <a:latin typeface="+mj-ea"/>
                <a:ea typeface="+mj-ea"/>
              </a:rPr>
              <a:t>)</a:t>
            </a:r>
            <a:r>
              <a:rPr lang="ja-JP" altLang="en-US" sz="2400" u="sng" dirty="0">
                <a:solidFill>
                  <a:srgbClr val="4D4D4D"/>
                </a:solidFill>
                <a:latin typeface="+mj-ea"/>
                <a:ea typeface="+mj-ea"/>
              </a:rPr>
              <a:t>：死亡率</a:t>
            </a:r>
            <a:endParaRPr lang="en-US" altLang="ja-JP" sz="2400" u="sng" dirty="0">
              <a:solidFill>
                <a:srgbClr val="4D4D4D"/>
              </a:solidFill>
              <a:latin typeface="+mj-ea"/>
              <a:ea typeface="+mj-ea"/>
            </a:endParaRPr>
          </a:p>
        </p:txBody>
      </p:sp>
      <p:graphicFrame>
        <p:nvGraphicFramePr>
          <p:cNvPr id="3" name="グラフ 2">
            <a:extLst>
              <a:ext uri="{FF2B5EF4-FFF2-40B4-BE49-F238E27FC236}">
                <a16:creationId xmlns:a16="http://schemas.microsoft.com/office/drawing/2014/main" id="{8711DFF0-B30F-4869-AF18-4586848A7ABA}"/>
              </a:ext>
            </a:extLst>
          </p:cNvPr>
          <p:cNvGraphicFramePr>
            <a:graphicFrameLocks/>
          </p:cNvGraphicFramePr>
          <p:nvPr>
            <p:extLst>
              <p:ext uri="{D42A27DB-BD31-4B8C-83A1-F6EECF244321}">
                <p14:modId xmlns:p14="http://schemas.microsoft.com/office/powerpoint/2010/main" val="3696480624"/>
              </p:ext>
            </p:extLst>
          </p:nvPr>
        </p:nvGraphicFramePr>
        <p:xfrm>
          <a:off x="1475656" y="943245"/>
          <a:ext cx="5832648" cy="3744415"/>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6804248" y="2636663"/>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5" name="テキスト ボックス 4"/>
          <p:cNvSpPr txBox="1"/>
          <p:nvPr/>
        </p:nvSpPr>
        <p:spPr>
          <a:xfrm>
            <a:off x="7056276" y="2860883"/>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sp>
        <p:nvSpPr>
          <p:cNvPr id="6" name="テキスト ボックス 5"/>
          <p:cNvSpPr txBox="1"/>
          <p:nvPr/>
        </p:nvSpPr>
        <p:spPr>
          <a:xfrm>
            <a:off x="4932040" y="4618524"/>
            <a:ext cx="1296144" cy="261610"/>
          </a:xfrm>
          <a:prstGeom prst="rect">
            <a:avLst/>
          </a:prstGeom>
          <a:noFill/>
        </p:spPr>
        <p:txBody>
          <a:bodyPr wrap="square" rtlCol="0">
            <a:spAutoFit/>
          </a:bodyPr>
          <a:lstStyle/>
          <a:p>
            <a:r>
              <a:rPr kumimoji="1" lang="ja-JP" altLang="en-US" sz="1050" dirty="0">
                <a:solidFill>
                  <a:schemeClr val="tx2">
                    <a:lumMod val="50000"/>
                  </a:schemeClr>
                </a:solidFill>
              </a:rPr>
              <a:t>試験区</a:t>
            </a:r>
          </a:p>
        </p:txBody>
      </p:sp>
      <p:sp>
        <p:nvSpPr>
          <p:cNvPr id="7" name="テキスト ボックス 6"/>
          <p:cNvSpPr txBox="1"/>
          <p:nvPr/>
        </p:nvSpPr>
        <p:spPr>
          <a:xfrm>
            <a:off x="2685689" y="4594338"/>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273626296"/>
              </p:ext>
            </p:extLst>
          </p:nvPr>
        </p:nvGraphicFramePr>
        <p:xfrm>
          <a:off x="2041709" y="5000312"/>
          <a:ext cx="3530600" cy="685800"/>
        </p:xfrm>
        <a:graphic>
          <a:graphicData uri="http://schemas.openxmlformats.org/drawingml/2006/table">
            <a:tbl>
              <a:tblPr>
                <a:tableStyleId>{5C22544A-7EE6-4342-B048-85BDC9FD1C3A}</a:tableStyleId>
              </a:tblPr>
              <a:tblGrid>
                <a:gridCol w="825500">
                  <a:extLst>
                    <a:ext uri="{9D8B030D-6E8A-4147-A177-3AD203B41FA5}">
                      <a16:colId xmlns:a16="http://schemas.microsoft.com/office/drawing/2014/main" val="20000"/>
                    </a:ext>
                  </a:extLst>
                </a:gridCol>
                <a:gridCol w="660400">
                  <a:extLst>
                    <a:ext uri="{9D8B030D-6E8A-4147-A177-3AD203B41FA5}">
                      <a16:colId xmlns:a16="http://schemas.microsoft.com/office/drawing/2014/main" val="20001"/>
                    </a:ext>
                  </a:extLst>
                </a:gridCol>
                <a:gridCol w="660400">
                  <a:extLst>
                    <a:ext uri="{9D8B030D-6E8A-4147-A177-3AD203B41FA5}">
                      <a16:colId xmlns:a16="http://schemas.microsoft.com/office/drawing/2014/main" val="20002"/>
                    </a:ext>
                  </a:extLst>
                </a:gridCol>
                <a:gridCol w="6604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tblGrid>
              <a:tr h="228600">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死亡あり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死亡なし</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発生率</a:t>
                      </a:r>
                      <a:r>
                        <a:rPr lang="en-US" altLang="ja-JP" sz="1100" u="none" strike="noStrike">
                          <a:effectLst/>
                        </a:rPr>
                        <a:t>(</a:t>
                      </a:r>
                      <a:r>
                        <a:rPr lang="ja-JP" altLang="en-US" sz="1100" u="none" strike="noStrike">
                          <a:effectLst/>
                        </a:rPr>
                        <a:t>％</a:t>
                      </a:r>
                      <a:r>
                        <a:rPr lang="en-US" altLang="ja-JP" sz="1100" u="none" strike="noStrike">
                          <a:effectLst/>
                        </a:rPr>
                        <a:t>)</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28600">
                <a:tc>
                  <a:txBody>
                    <a:bodyPr/>
                    <a:lstStyle/>
                    <a:p>
                      <a:pPr algn="l" fontAlgn="ctr"/>
                      <a:r>
                        <a:rPr lang="en-US" altLang="ja-JP" sz="1100" u="none" strike="noStrike">
                          <a:effectLst/>
                        </a:rPr>
                        <a:t>25</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95</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100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rgbClr val="FF0000"/>
                          </a:solidFill>
                          <a:effectLst/>
                        </a:rPr>
                        <a:t>5</a:t>
                      </a:r>
                      <a:endParaRPr lang="en-US" altLang="ja-JP"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r h="228600">
                <a:tc>
                  <a:txBody>
                    <a:bodyPr/>
                    <a:lstStyle/>
                    <a:p>
                      <a:pPr algn="l" fontAlgn="ctr"/>
                      <a:r>
                        <a:rPr lang="en-US" altLang="ja-JP" sz="1100" u="none" strike="noStrike">
                          <a:effectLst/>
                        </a:rPr>
                        <a:t>26~29</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704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710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rgbClr val="6666FF"/>
                          </a:solidFill>
                          <a:effectLst/>
                        </a:rPr>
                        <a:t>0.85</a:t>
                      </a:r>
                      <a:endParaRPr lang="en-US" altLang="ja-JP" sz="1100" b="0" i="0" u="none" strike="noStrike" dirty="0">
                        <a:solidFill>
                          <a:srgbClr val="6666FF"/>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435782442"/>
              </p:ext>
            </p:extLst>
          </p:nvPr>
        </p:nvGraphicFramePr>
        <p:xfrm>
          <a:off x="5758481" y="5204988"/>
          <a:ext cx="1320800" cy="457200"/>
        </p:xfrm>
        <a:graphic>
          <a:graphicData uri="http://schemas.openxmlformats.org/drawingml/2006/table">
            <a:tbl>
              <a:tblPr>
                <a:tableStyleId>{5C22544A-7EE6-4342-B048-85BDC9FD1C3A}</a:tableStyleId>
              </a:tblPr>
              <a:tblGrid>
                <a:gridCol w="660400">
                  <a:extLst>
                    <a:ext uri="{9D8B030D-6E8A-4147-A177-3AD203B41FA5}">
                      <a16:colId xmlns:a16="http://schemas.microsoft.com/office/drawing/2014/main" val="20000"/>
                    </a:ext>
                  </a:extLst>
                </a:gridCol>
                <a:gridCol w="660400">
                  <a:extLst>
                    <a:ext uri="{9D8B030D-6E8A-4147-A177-3AD203B41FA5}">
                      <a16:colId xmlns:a16="http://schemas.microsoft.com/office/drawing/2014/main" val="20001"/>
                    </a:ext>
                  </a:extLst>
                </a:gridCol>
              </a:tblGrid>
              <a:tr h="228600">
                <a:tc>
                  <a:txBody>
                    <a:bodyPr/>
                    <a:lstStyle/>
                    <a:p>
                      <a:pPr algn="l" fontAlgn="ctr"/>
                      <a:r>
                        <a:rPr lang="el-GR" sz="1100" u="none" strike="noStrike" dirty="0">
                          <a:effectLst/>
                        </a:rPr>
                        <a:t>χ²</a:t>
                      </a:r>
                      <a:r>
                        <a:rPr lang="ja-JP" altLang="en-US" sz="1100" u="none" strike="noStrike" dirty="0">
                          <a:effectLst/>
                        </a:rPr>
                        <a:t>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en-US" sz="1100" u="none" strike="noStrike" dirty="0">
                          <a:effectLst/>
                        </a:rPr>
                        <a:t>p</a:t>
                      </a:r>
                      <a:r>
                        <a:rPr lang="ja-JP" altLang="en-US" sz="1100" u="none" strike="noStrike" dirty="0">
                          <a:effectLst/>
                        </a:rPr>
                        <a:t>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28600">
                <a:tc>
                  <a:txBody>
                    <a:bodyPr/>
                    <a:lstStyle/>
                    <a:p>
                      <a:pPr algn="r" fontAlgn="ctr"/>
                      <a:r>
                        <a:rPr lang="en-US" altLang="ja-JP" sz="1100" u="none" strike="noStrike">
                          <a:effectLst/>
                        </a:rPr>
                        <a:t>11,296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0.001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7380312" y="5424871"/>
            <a:ext cx="2088232" cy="307777"/>
          </a:xfrm>
          <a:prstGeom prst="rect">
            <a:avLst/>
          </a:prstGeom>
          <a:noFill/>
        </p:spPr>
        <p:txBody>
          <a:bodyPr wrap="square" rtlCol="0">
            <a:spAutoFit/>
          </a:bodyPr>
          <a:lstStyle/>
          <a:p>
            <a:r>
              <a:rPr kumimoji="1" lang="en-US" altLang="ja-JP" sz="1400" dirty="0"/>
              <a:t>※</a:t>
            </a:r>
            <a:r>
              <a:rPr kumimoji="1" lang="el-GR" altLang="ja-JP" sz="1400" dirty="0"/>
              <a:t>Χ</a:t>
            </a:r>
            <a:r>
              <a:rPr kumimoji="1" lang="en-US" altLang="ja-JP" sz="1400" dirty="0"/>
              <a:t>²</a:t>
            </a:r>
            <a:r>
              <a:rPr kumimoji="1" lang="ja-JP" altLang="en-US" sz="1400" dirty="0"/>
              <a:t>検定により算出</a:t>
            </a:r>
          </a:p>
        </p:txBody>
      </p:sp>
      <p:sp>
        <p:nvSpPr>
          <p:cNvPr id="11" name="角丸四角形 10"/>
          <p:cNvSpPr/>
          <p:nvPr/>
        </p:nvSpPr>
        <p:spPr bwMode="auto">
          <a:xfrm>
            <a:off x="3333761" y="5877272"/>
            <a:ext cx="2710977" cy="391223"/>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charset="-128"/>
              </a:rPr>
              <a:t>発生率は有意に</a:t>
            </a:r>
            <a:r>
              <a:rPr kumimoji="1" lang="ja-JP" altLang="en-US" sz="1800" b="0" i="0" u="none" strike="noStrike" cap="none" normalizeH="0" baseline="0" dirty="0">
                <a:ln>
                  <a:noFill/>
                </a:ln>
                <a:solidFill>
                  <a:schemeClr val="tx2"/>
                </a:solidFill>
                <a:effectLst/>
                <a:latin typeface="Arial" charset="0"/>
                <a:ea typeface="ＭＳ Ｐゴシック" charset="-128"/>
              </a:rPr>
              <a:t>減少</a:t>
            </a:r>
            <a:r>
              <a:rPr kumimoji="1" lang="ja-JP" altLang="en-US" sz="1800" b="0" i="0" u="none" strike="noStrike" cap="none" normalizeH="0" baseline="0" dirty="0">
                <a:ln>
                  <a:noFill/>
                </a:ln>
                <a:solidFill>
                  <a:schemeClr val="tx1"/>
                </a:solidFill>
                <a:effectLst/>
                <a:latin typeface="Arial" charset="0"/>
                <a:ea typeface="ＭＳ Ｐゴシック" charset="-128"/>
              </a:rPr>
              <a:t>した</a:t>
            </a:r>
          </a:p>
        </p:txBody>
      </p:sp>
      <p:grpSp>
        <p:nvGrpSpPr>
          <p:cNvPr id="12" name="グループ化 5"/>
          <p:cNvGrpSpPr>
            <a:grpSpLocks/>
          </p:cNvGrpSpPr>
          <p:nvPr/>
        </p:nvGrpSpPr>
        <p:grpSpPr bwMode="auto">
          <a:xfrm>
            <a:off x="6223000" y="5777557"/>
            <a:ext cx="2921000" cy="842962"/>
            <a:chOff x="6188773" y="5970703"/>
            <a:chExt cx="2919731" cy="842847"/>
          </a:xfrm>
        </p:grpSpPr>
        <p:pic>
          <p:nvPicPr>
            <p:cNvPr id="13" name="Picture 14" descr="image_01_cow"/>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55036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5">
            <a:extLst>
              <a:ext uri="{FF2B5EF4-FFF2-40B4-BE49-F238E27FC236}">
                <a16:creationId xmlns:a16="http://schemas.microsoft.com/office/drawing/2014/main" id="{C438489C-45E9-4EB7-9C0E-407E1677BB49}"/>
              </a:ext>
            </a:extLst>
          </p:cNvPr>
          <p:cNvSpPr txBox="1">
            <a:spLocks noChangeArrowheads="1"/>
          </p:cNvSpPr>
          <p:nvPr/>
        </p:nvSpPr>
        <p:spPr bwMode="auto">
          <a:xfrm>
            <a:off x="2627784" y="404664"/>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試験</a:t>
            </a:r>
            <a:r>
              <a:rPr lang="en-US" altLang="ja-JP" sz="2400" u="sng" dirty="0">
                <a:solidFill>
                  <a:srgbClr val="4D4D4D"/>
                </a:solidFill>
                <a:latin typeface="+mj-ea"/>
                <a:ea typeface="+mj-ea"/>
              </a:rPr>
              <a:t>(</a:t>
            </a:r>
            <a:r>
              <a:rPr lang="ja-JP" altLang="en-US" sz="2400" u="sng" dirty="0">
                <a:solidFill>
                  <a:srgbClr val="4D4D4D"/>
                </a:solidFill>
                <a:latin typeface="+mj-ea"/>
                <a:ea typeface="+mj-ea"/>
              </a:rPr>
              <a:t>３</a:t>
            </a:r>
            <a:r>
              <a:rPr lang="en-US" altLang="ja-JP" sz="2400" u="sng" dirty="0">
                <a:solidFill>
                  <a:srgbClr val="4D4D4D"/>
                </a:solidFill>
                <a:latin typeface="+mj-ea"/>
                <a:ea typeface="+mj-ea"/>
              </a:rPr>
              <a:t>)</a:t>
            </a:r>
            <a:r>
              <a:rPr lang="ja-JP" altLang="en-US" sz="2400" u="sng" dirty="0">
                <a:solidFill>
                  <a:srgbClr val="4D4D4D"/>
                </a:solidFill>
                <a:latin typeface="+mj-ea"/>
                <a:ea typeface="+mj-ea"/>
              </a:rPr>
              <a:t>：費用対効果の算出①</a:t>
            </a:r>
            <a:endParaRPr lang="en-US" altLang="ja-JP" sz="2400" u="sng" dirty="0">
              <a:solidFill>
                <a:srgbClr val="4D4D4D"/>
              </a:solidFill>
              <a:latin typeface="+mj-ea"/>
              <a:ea typeface="+mj-ea"/>
            </a:endParaRPr>
          </a:p>
        </p:txBody>
      </p:sp>
      <p:sp>
        <p:nvSpPr>
          <p:cNvPr id="2" name="角丸四角形 1"/>
          <p:cNvSpPr/>
          <p:nvPr/>
        </p:nvSpPr>
        <p:spPr bwMode="auto">
          <a:xfrm>
            <a:off x="107504" y="1124744"/>
            <a:ext cx="8928992" cy="4968552"/>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Arial" charset="0"/>
                <a:ea typeface="ＭＳ Ｐゴシック" charset="-128"/>
              </a:rPr>
              <a:t>・治療および死亡による損失額の算出法</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→治療費による損失</a:t>
            </a:r>
            <a:r>
              <a:rPr lang="en-US" altLang="ja-JP" sz="2000" dirty="0">
                <a:solidFill>
                  <a:schemeClr val="tx1"/>
                </a:solidFill>
                <a:latin typeface="Arial" charset="0"/>
                <a:ea typeface="ＭＳ Ｐゴシック" charset="-128"/>
              </a:rPr>
              <a:t>‥</a:t>
            </a:r>
            <a:r>
              <a:rPr lang="ja-JP" altLang="en-US" sz="2000" dirty="0">
                <a:solidFill>
                  <a:schemeClr val="tx1"/>
                </a:solidFill>
                <a:latin typeface="Arial" charset="0"/>
                <a:ea typeface="ＭＳ Ｐゴシック" charset="-128"/>
              </a:rPr>
              <a:t>家畜共済診療点数表の総</a:t>
            </a:r>
            <a:r>
              <a:rPr lang="en-US" altLang="ja-JP" sz="2000" dirty="0">
                <a:solidFill>
                  <a:schemeClr val="tx1"/>
                </a:solidFill>
                <a:latin typeface="Arial" charset="0"/>
                <a:ea typeface="ＭＳ Ｐゴシック" charset="-128"/>
              </a:rPr>
              <a:t>B</a:t>
            </a:r>
            <a:r>
              <a:rPr lang="ja-JP" altLang="en-US" sz="2000" dirty="0">
                <a:solidFill>
                  <a:schemeClr val="tx1"/>
                </a:solidFill>
                <a:latin typeface="Arial" charset="0"/>
                <a:ea typeface="ＭＳ Ｐゴシック" charset="-128"/>
              </a:rPr>
              <a:t>点を用いた</a:t>
            </a:r>
            <a:endParaRPr lang="en-US" altLang="ja-JP" sz="2000"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Arial" charset="0"/>
                <a:ea typeface="ＭＳ Ｐゴシック" charset="-128"/>
              </a:rPr>
              <a:t>→死亡による損失</a:t>
            </a:r>
            <a:r>
              <a:rPr kumimoji="1" lang="en-US" altLang="ja-JP" sz="2000" b="0" i="0" u="none" strike="noStrike" cap="none" normalizeH="0" baseline="0" dirty="0">
                <a:ln>
                  <a:noFill/>
                </a:ln>
                <a:solidFill>
                  <a:schemeClr val="tx1"/>
                </a:solidFill>
                <a:effectLst/>
                <a:latin typeface="Arial" charset="0"/>
                <a:ea typeface="ＭＳ Ｐゴシック" charset="-128"/>
              </a:rPr>
              <a:t>‥ET</a:t>
            </a:r>
            <a:r>
              <a:rPr kumimoji="1" lang="ja-JP" altLang="en-US" sz="2000" b="0" i="0" u="none" strike="noStrike" cap="none" normalizeH="0" baseline="0" dirty="0">
                <a:ln>
                  <a:noFill/>
                </a:ln>
                <a:solidFill>
                  <a:schemeClr val="tx1"/>
                </a:solidFill>
                <a:effectLst/>
                <a:latin typeface="Arial" charset="0"/>
                <a:ea typeface="ＭＳ Ｐゴシック" charset="-128"/>
              </a:rPr>
              <a:t>和牛：</a:t>
            </a:r>
            <a:r>
              <a:rPr kumimoji="1" lang="en-US" altLang="ja-JP" sz="2000" b="0" i="0" u="none" strike="noStrike" cap="none" normalizeH="0" baseline="0" dirty="0">
                <a:ln>
                  <a:noFill/>
                </a:ln>
                <a:solidFill>
                  <a:schemeClr val="tx1"/>
                </a:solidFill>
                <a:effectLst/>
                <a:latin typeface="Arial" charset="0"/>
                <a:ea typeface="ＭＳ Ｐゴシック" charset="-128"/>
              </a:rPr>
              <a:t>H29</a:t>
            </a:r>
            <a:r>
              <a:rPr kumimoji="1" lang="ja-JP" altLang="en-US" sz="2000" b="0" i="0" u="none" strike="noStrike" cap="none" normalizeH="0" baseline="0" dirty="0">
                <a:ln>
                  <a:noFill/>
                </a:ln>
                <a:solidFill>
                  <a:schemeClr val="tx1"/>
                </a:solidFill>
                <a:effectLst/>
                <a:latin typeface="Arial" charset="0"/>
                <a:ea typeface="ＭＳ Ｐゴシック" charset="-128"/>
              </a:rPr>
              <a:t>年度三次</a:t>
            </a:r>
            <a:r>
              <a:rPr kumimoji="1" lang="en-US" altLang="ja-JP" sz="2000" b="0" i="0" u="none" strike="noStrike" cap="none" normalizeH="0" baseline="0" dirty="0">
                <a:ln>
                  <a:noFill/>
                </a:ln>
                <a:solidFill>
                  <a:schemeClr val="tx1"/>
                </a:solidFill>
                <a:effectLst/>
                <a:latin typeface="Arial" charset="0"/>
                <a:ea typeface="ＭＳ Ｐゴシック" charset="-128"/>
              </a:rPr>
              <a:t>ET</a:t>
            </a:r>
            <a:r>
              <a:rPr kumimoji="1" lang="ja-JP" altLang="en-US" sz="2000" b="0" i="0" u="none" strike="noStrike" cap="none" normalizeH="0" baseline="0" dirty="0">
                <a:ln>
                  <a:noFill/>
                </a:ln>
                <a:solidFill>
                  <a:schemeClr val="tx1"/>
                </a:solidFill>
                <a:effectLst/>
                <a:latin typeface="Arial" charset="0"/>
                <a:ea typeface="ＭＳ Ｐゴシック" charset="-128"/>
              </a:rPr>
              <a:t>スモール市場の平均価格を用　　　</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　　　　　　　　　　　　　</a:t>
            </a:r>
            <a:r>
              <a:rPr kumimoji="1" lang="ja-JP" altLang="en-US" sz="2000" b="0" i="0" u="none" strike="noStrike" cap="none" normalizeH="0" baseline="0" dirty="0">
                <a:ln>
                  <a:noFill/>
                </a:ln>
                <a:solidFill>
                  <a:schemeClr val="tx1"/>
                </a:solidFill>
                <a:effectLst/>
                <a:latin typeface="Arial" charset="0"/>
                <a:ea typeface="ＭＳ Ｐゴシック" charset="-128"/>
              </a:rPr>
              <a:t>いた</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　　　　　　　　　　　　　</a:t>
            </a:r>
            <a:r>
              <a:rPr kumimoji="1" lang="en-US" altLang="ja-JP" sz="2000" b="0" i="0" u="none" strike="noStrike" cap="none" normalizeH="0" baseline="0" dirty="0">
                <a:ln>
                  <a:noFill/>
                </a:ln>
                <a:solidFill>
                  <a:schemeClr val="tx1"/>
                </a:solidFill>
                <a:effectLst/>
                <a:latin typeface="Arial" charset="0"/>
                <a:ea typeface="ＭＳ Ｐゴシック" charset="-128"/>
              </a:rPr>
              <a:t>F1</a:t>
            </a:r>
            <a:r>
              <a:rPr kumimoji="1" lang="ja-JP" altLang="en-US" sz="2000" b="0" i="0" u="none" strike="noStrike" cap="none" normalizeH="0" baseline="0" dirty="0">
                <a:ln>
                  <a:noFill/>
                </a:ln>
                <a:solidFill>
                  <a:schemeClr val="tx1"/>
                </a:solidFill>
                <a:effectLst/>
                <a:latin typeface="Arial" charset="0"/>
                <a:ea typeface="ＭＳ Ｐゴシック" charset="-128"/>
              </a:rPr>
              <a:t>：</a:t>
            </a:r>
            <a:r>
              <a:rPr kumimoji="1" lang="en-US" altLang="ja-JP" sz="2000" b="0" i="0" u="none" strike="noStrike" cap="none" normalizeH="0" baseline="0" dirty="0">
                <a:ln>
                  <a:noFill/>
                </a:ln>
                <a:solidFill>
                  <a:schemeClr val="tx1"/>
                </a:solidFill>
                <a:effectLst/>
                <a:latin typeface="Arial" charset="0"/>
                <a:ea typeface="ＭＳ Ｐゴシック" charset="-128"/>
              </a:rPr>
              <a:t>H29</a:t>
            </a:r>
            <a:r>
              <a:rPr kumimoji="1" lang="ja-JP" altLang="en-US" sz="2000" b="0" i="0" u="none" strike="noStrike" cap="none" normalizeH="0" baseline="0" dirty="0">
                <a:ln>
                  <a:noFill/>
                </a:ln>
                <a:solidFill>
                  <a:schemeClr val="tx1"/>
                </a:solidFill>
                <a:effectLst/>
                <a:latin typeface="Arial" charset="0"/>
                <a:ea typeface="ＭＳ Ｐゴシック" charset="-128"/>
              </a:rPr>
              <a:t>年度三次</a:t>
            </a:r>
            <a:r>
              <a:rPr kumimoji="1" lang="en-US" altLang="ja-JP" sz="2000" b="0" i="0" u="none" strike="noStrike" cap="none" normalizeH="0" baseline="0" dirty="0">
                <a:ln>
                  <a:noFill/>
                </a:ln>
                <a:solidFill>
                  <a:schemeClr val="tx1"/>
                </a:solidFill>
                <a:effectLst/>
                <a:latin typeface="Arial" charset="0"/>
                <a:ea typeface="ＭＳ Ｐゴシック" charset="-128"/>
              </a:rPr>
              <a:t>F1</a:t>
            </a:r>
            <a:r>
              <a:rPr kumimoji="1" lang="ja-JP" altLang="en-US" sz="2000" b="0" i="0" u="none" strike="noStrike" cap="none" normalizeH="0" baseline="0" dirty="0">
                <a:ln>
                  <a:noFill/>
                </a:ln>
                <a:solidFill>
                  <a:schemeClr val="tx1"/>
                </a:solidFill>
                <a:effectLst/>
                <a:latin typeface="Arial" charset="0"/>
                <a:ea typeface="ＭＳ Ｐゴシック" charset="-128"/>
              </a:rPr>
              <a:t>スモール市場の平均販売価格を用</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　　　　　　　　　　　　　</a:t>
            </a:r>
            <a:r>
              <a:rPr kumimoji="1" lang="ja-JP" altLang="en-US" sz="2000" b="0" i="0" u="none" strike="noStrike" cap="none" normalizeH="0" baseline="0" dirty="0">
                <a:ln>
                  <a:noFill/>
                </a:ln>
                <a:solidFill>
                  <a:schemeClr val="tx1"/>
                </a:solidFill>
                <a:effectLst/>
                <a:latin typeface="Arial" charset="0"/>
                <a:ea typeface="ＭＳ Ｐゴシック" charset="-128"/>
              </a:rPr>
              <a:t>いた</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en-US" altLang="ja-JP" sz="2000"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・試験</a:t>
            </a:r>
            <a:r>
              <a:rPr lang="en-US" altLang="ja-JP" sz="2000" dirty="0">
                <a:solidFill>
                  <a:schemeClr val="tx1"/>
                </a:solidFill>
                <a:latin typeface="Arial" charset="0"/>
                <a:ea typeface="ＭＳ Ｐゴシック" charset="-128"/>
              </a:rPr>
              <a:t>(1)</a:t>
            </a:r>
            <a:r>
              <a:rPr lang="ja-JP" altLang="en-US" sz="2000" dirty="0" err="1">
                <a:solidFill>
                  <a:schemeClr val="tx1"/>
                </a:solidFill>
                <a:latin typeface="Arial" charset="0"/>
                <a:ea typeface="ＭＳ Ｐゴシック" charset="-128"/>
              </a:rPr>
              <a:t>、</a:t>
            </a:r>
            <a:r>
              <a:rPr lang="ja-JP" altLang="en-US" sz="2000" dirty="0">
                <a:solidFill>
                  <a:schemeClr val="tx1"/>
                </a:solidFill>
                <a:latin typeface="Arial" charset="0"/>
                <a:ea typeface="ＭＳ Ｐゴシック" charset="-128"/>
              </a:rPr>
              <a:t>試験</a:t>
            </a:r>
            <a:r>
              <a:rPr lang="en-US" altLang="ja-JP" sz="2000" dirty="0">
                <a:solidFill>
                  <a:schemeClr val="tx1"/>
                </a:solidFill>
                <a:latin typeface="Arial" charset="0"/>
                <a:ea typeface="ＭＳ Ｐゴシック" charset="-128"/>
              </a:rPr>
              <a:t>(2)</a:t>
            </a:r>
            <a:r>
              <a:rPr lang="ja-JP" altLang="en-US" sz="2000" dirty="0">
                <a:solidFill>
                  <a:schemeClr val="tx1"/>
                </a:solidFill>
                <a:latin typeface="Arial" charset="0"/>
                <a:ea typeface="ＭＳ Ｐゴシック" charset="-128"/>
              </a:rPr>
              <a:t>において、各々の試験区、対照区の総損失額を総頭数で除</a:t>
            </a:r>
            <a:endParaRPr lang="en-US" altLang="ja-JP" sz="2000"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000" dirty="0">
                <a:solidFill>
                  <a:schemeClr val="tx1"/>
                </a:solidFill>
                <a:latin typeface="Arial" charset="0"/>
                <a:ea typeface="ＭＳ Ｐゴシック" charset="-128"/>
              </a:rPr>
              <a:t>　し、</a:t>
            </a:r>
            <a:r>
              <a:rPr lang="en-US" altLang="ja-JP" sz="2000" dirty="0">
                <a:solidFill>
                  <a:schemeClr val="tx1"/>
                </a:solidFill>
                <a:latin typeface="Arial" charset="0"/>
                <a:ea typeface="ＭＳ Ｐゴシック" charset="-128"/>
              </a:rPr>
              <a:t>1</a:t>
            </a:r>
            <a:r>
              <a:rPr lang="ja-JP" altLang="en-US" sz="2000" dirty="0">
                <a:solidFill>
                  <a:schemeClr val="tx1"/>
                </a:solidFill>
                <a:latin typeface="Arial" charset="0"/>
                <a:ea typeface="ＭＳ Ｐゴシック" charset="-128"/>
              </a:rPr>
              <a:t>頭当たりの損失額の差を算出</a:t>
            </a:r>
            <a:r>
              <a:rPr lang="en-US" altLang="ja-JP" sz="2000" dirty="0">
                <a:solidFill>
                  <a:schemeClr val="tx1"/>
                </a:solidFill>
                <a:latin typeface="Arial" charset="0"/>
                <a:ea typeface="ＭＳ Ｐゴシック" charset="-128"/>
              </a:rPr>
              <a:t>‥‥A</a:t>
            </a:r>
          </a:p>
          <a:p>
            <a:pPr marL="0" marR="0" indent="0" algn="l" defTabSz="914400" rtl="0" eaLnBrk="0" fontAlgn="base" latinLnBrk="0" hangingPunct="0">
              <a:lnSpc>
                <a:spcPct val="100000"/>
              </a:lnSpc>
              <a:spcBef>
                <a:spcPct val="0"/>
              </a:spcBef>
              <a:spcAft>
                <a:spcPct val="0"/>
              </a:spcAft>
              <a:buClrTx/>
              <a:buSzTx/>
              <a:buFontTx/>
              <a:buNone/>
              <a:tabLst/>
            </a:pP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Arial" charset="0"/>
                <a:ea typeface="ＭＳ Ｐゴシック" charset="-128"/>
              </a:rPr>
              <a:t>・試験</a:t>
            </a:r>
            <a:r>
              <a:rPr kumimoji="1" lang="en-US" altLang="ja-JP" sz="2000" b="0" i="0" u="none" strike="noStrike" cap="none" normalizeH="0" baseline="0" dirty="0">
                <a:ln>
                  <a:noFill/>
                </a:ln>
                <a:solidFill>
                  <a:schemeClr val="tx1"/>
                </a:solidFill>
                <a:effectLst/>
                <a:latin typeface="Arial" charset="0"/>
                <a:ea typeface="ＭＳ Ｐゴシック" charset="-128"/>
              </a:rPr>
              <a:t>(1)</a:t>
            </a:r>
            <a:r>
              <a:rPr kumimoji="1" lang="ja-JP" altLang="en-US" sz="2000" b="0" i="0" u="none" strike="noStrike" cap="none" normalizeH="0" baseline="0" dirty="0" err="1">
                <a:ln>
                  <a:noFill/>
                </a:ln>
                <a:solidFill>
                  <a:schemeClr val="tx1"/>
                </a:solidFill>
                <a:effectLst/>
                <a:latin typeface="Arial" charset="0"/>
                <a:ea typeface="ＭＳ Ｐゴシック" charset="-128"/>
              </a:rPr>
              <a:t>、</a:t>
            </a:r>
            <a:r>
              <a:rPr kumimoji="1" lang="ja-JP" altLang="en-US" sz="2000" b="0" i="0" u="none" strike="noStrike" cap="none" normalizeH="0" baseline="0" dirty="0">
                <a:ln>
                  <a:noFill/>
                </a:ln>
                <a:solidFill>
                  <a:schemeClr val="tx1"/>
                </a:solidFill>
                <a:effectLst/>
                <a:latin typeface="Arial" charset="0"/>
                <a:ea typeface="ＭＳ Ｐゴシック" charset="-128"/>
              </a:rPr>
              <a:t>試験</a:t>
            </a:r>
            <a:r>
              <a:rPr kumimoji="1" lang="en-US" altLang="ja-JP" sz="2000" b="0" i="0" u="none" strike="noStrike" cap="none" normalizeH="0" baseline="0" dirty="0">
                <a:ln>
                  <a:noFill/>
                </a:ln>
                <a:solidFill>
                  <a:schemeClr val="tx1"/>
                </a:solidFill>
                <a:effectLst/>
                <a:latin typeface="Arial" charset="0"/>
                <a:ea typeface="ＭＳ Ｐゴシック" charset="-128"/>
              </a:rPr>
              <a:t>(2)</a:t>
            </a:r>
            <a:r>
              <a:rPr kumimoji="1" lang="ja-JP" altLang="en-US" sz="2000" b="0" i="0" u="none" strike="noStrike" cap="none" normalizeH="0" baseline="0" dirty="0">
                <a:ln>
                  <a:noFill/>
                </a:ln>
                <a:solidFill>
                  <a:schemeClr val="tx1"/>
                </a:solidFill>
                <a:effectLst/>
                <a:latin typeface="Arial" charset="0"/>
                <a:ea typeface="ＭＳ Ｐゴシック" charset="-128"/>
              </a:rPr>
              <a:t>の各々</a:t>
            </a:r>
            <a:r>
              <a:rPr lang="ja-JP" altLang="en-US" sz="2000" dirty="0">
                <a:solidFill>
                  <a:schemeClr val="tx1"/>
                </a:solidFill>
                <a:latin typeface="Arial" charset="0"/>
                <a:ea typeface="ＭＳ Ｐゴシック" charset="-128"/>
              </a:rPr>
              <a:t>の試験区の初乳製剤の添加価格を算出</a:t>
            </a:r>
            <a:r>
              <a:rPr lang="en-US" altLang="ja-JP" sz="2000" dirty="0">
                <a:solidFill>
                  <a:schemeClr val="tx1"/>
                </a:solidFill>
                <a:latin typeface="Arial" charset="0"/>
                <a:ea typeface="ＭＳ Ｐゴシック" charset="-128"/>
              </a:rPr>
              <a:t>‥‥B</a:t>
            </a:r>
          </a:p>
          <a:p>
            <a:pPr marL="0" marR="0" indent="0" algn="l" defTabSz="914400" rtl="0" eaLnBrk="0" fontAlgn="base" latinLnBrk="0" hangingPunct="0">
              <a:lnSpc>
                <a:spcPct val="100000"/>
              </a:lnSpc>
              <a:spcBef>
                <a:spcPct val="0"/>
              </a:spcBef>
              <a:spcAft>
                <a:spcPct val="0"/>
              </a:spcAft>
              <a:buClrTx/>
              <a:buSzTx/>
              <a:buFontTx/>
              <a:buNone/>
              <a:tabLst/>
            </a:pP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2000" b="0" i="0" u="none" strike="noStrike" cap="none" normalizeH="0" baseline="0" dirty="0">
                <a:ln>
                  <a:noFill/>
                </a:ln>
                <a:solidFill>
                  <a:schemeClr val="tx1"/>
                </a:solidFill>
                <a:effectLst/>
                <a:latin typeface="Arial" charset="0"/>
                <a:ea typeface="ＭＳ Ｐゴシック" charset="-128"/>
              </a:rPr>
              <a:t>・試験</a:t>
            </a:r>
            <a:r>
              <a:rPr kumimoji="1" lang="en-US" altLang="ja-JP" sz="2000" b="0" i="0" u="none" strike="noStrike" cap="none" normalizeH="0" baseline="0" dirty="0">
                <a:ln>
                  <a:noFill/>
                </a:ln>
                <a:solidFill>
                  <a:schemeClr val="tx1"/>
                </a:solidFill>
                <a:effectLst/>
                <a:latin typeface="Arial" charset="0"/>
                <a:ea typeface="ＭＳ Ｐゴシック" charset="-128"/>
              </a:rPr>
              <a:t>(1)</a:t>
            </a:r>
            <a:r>
              <a:rPr kumimoji="1" lang="ja-JP" altLang="en-US" sz="2000" b="0" i="0" u="none" strike="noStrike" cap="none" normalizeH="0" baseline="0" dirty="0" err="1">
                <a:ln>
                  <a:noFill/>
                </a:ln>
                <a:solidFill>
                  <a:schemeClr val="tx1"/>
                </a:solidFill>
                <a:effectLst/>
                <a:latin typeface="Arial" charset="0"/>
                <a:ea typeface="ＭＳ Ｐゴシック" charset="-128"/>
              </a:rPr>
              <a:t>、</a:t>
            </a:r>
            <a:r>
              <a:rPr kumimoji="1" lang="ja-JP" altLang="en-US" sz="2000" b="0" i="0" u="none" strike="noStrike" cap="none" normalizeH="0" baseline="0" dirty="0">
                <a:ln>
                  <a:noFill/>
                </a:ln>
                <a:solidFill>
                  <a:schemeClr val="tx1"/>
                </a:solidFill>
                <a:effectLst/>
                <a:latin typeface="Arial" charset="0"/>
                <a:ea typeface="ＭＳ Ｐゴシック" charset="-128"/>
              </a:rPr>
              <a:t>試験</a:t>
            </a:r>
            <a:r>
              <a:rPr kumimoji="1" lang="en-US" altLang="ja-JP" sz="2000" b="0" i="0" u="none" strike="noStrike" cap="none" normalizeH="0" baseline="0" dirty="0">
                <a:ln>
                  <a:noFill/>
                </a:ln>
                <a:solidFill>
                  <a:schemeClr val="tx1"/>
                </a:solidFill>
                <a:effectLst/>
                <a:latin typeface="Arial" charset="0"/>
                <a:ea typeface="ＭＳ Ｐゴシック" charset="-128"/>
              </a:rPr>
              <a:t>(2)</a:t>
            </a:r>
            <a:r>
              <a:rPr kumimoji="1" lang="ja-JP" altLang="en-US" sz="2000" b="0" i="0" u="none" strike="noStrike" cap="none" normalizeH="0" baseline="0" dirty="0">
                <a:ln>
                  <a:noFill/>
                </a:ln>
                <a:solidFill>
                  <a:schemeClr val="tx1"/>
                </a:solidFill>
                <a:effectLst/>
                <a:latin typeface="Arial" charset="0"/>
                <a:ea typeface="ＭＳ Ｐゴシック" charset="-128"/>
              </a:rPr>
              <a:t>の各々にて、</a:t>
            </a:r>
            <a:r>
              <a:rPr kumimoji="1" lang="en-US" altLang="ja-JP" sz="2000" b="0" i="0" u="none" strike="noStrike" cap="none" normalizeH="0" baseline="0" dirty="0">
                <a:ln>
                  <a:noFill/>
                </a:ln>
                <a:solidFill>
                  <a:schemeClr val="tx1"/>
                </a:solidFill>
                <a:effectLst/>
                <a:latin typeface="Arial" charset="0"/>
                <a:ea typeface="ＭＳ Ｐゴシック" charset="-128"/>
              </a:rPr>
              <a:t>A</a:t>
            </a:r>
            <a:r>
              <a:rPr kumimoji="1" lang="ja-JP" altLang="en-US" sz="2000" b="0" i="0" u="none" strike="noStrike" cap="none" normalizeH="0" baseline="0" dirty="0">
                <a:ln>
                  <a:noFill/>
                </a:ln>
                <a:solidFill>
                  <a:schemeClr val="tx1"/>
                </a:solidFill>
                <a:effectLst/>
                <a:latin typeface="Arial" charset="0"/>
                <a:ea typeface="ＭＳ Ｐゴシック" charset="-128"/>
              </a:rPr>
              <a:t>額と</a:t>
            </a:r>
            <a:r>
              <a:rPr kumimoji="1" lang="en-US" altLang="ja-JP" sz="2000" b="0" i="0" u="none" strike="noStrike" cap="none" normalizeH="0" baseline="0" dirty="0">
                <a:ln>
                  <a:noFill/>
                </a:ln>
                <a:solidFill>
                  <a:schemeClr val="tx1"/>
                </a:solidFill>
                <a:effectLst/>
                <a:latin typeface="Arial" charset="0"/>
                <a:ea typeface="ＭＳ Ｐゴシック" charset="-128"/>
              </a:rPr>
              <a:t>B</a:t>
            </a:r>
            <a:r>
              <a:rPr kumimoji="1" lang="ja-JP" altLang="en-US" sz="2000" b="0" i="0" u="none" strike="noStrike" cap="none" normalizeH="0" baseline="0" dirty="0">
                <a:ln>
                  <a:noFill/>
                </a:ln>
                <a:solidFill>
                  <a:schemeClr val="tx1"/>
                </a:solidFill>
                <a:effectLst/>
                <a:latin typeface="Arial" charset="0"/>
                <a:ea typeface="ＭＳ Ｐゴシック" charset="-128"/>
              </a:rPr>
              <a:t>額を用い、費用対効果の指標とした</a:t>
            </a:r>
            <a:endParaRPr kumimoji="1" lang="en-US" altLang="ja-JP" sz="20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p:txBody>
      </p:sp>
      <p:grpSp>
        <p:nvGrpSpPr>
          <p:cNvPr id="9" name="グループ化 5">
            <a:extLst>
              <a:ext uri="{FF2B5EF4-FFF2-40B4-BE49-F238E27FC236}">
                <a16:creationId xmlns:a16="http://schemas.microsoft.com/office/drawing/2014/main" id="{EB6B5992-4306-49E2-9B52-DFCE176C8650}"/>
              </a:ext>
            </a:extLst>
          </p:cNvPr>
          <p:cNvGrpSpPr>
            <a:grpSpLocks/>
          </p:cNvGrpSpPr>
          <p:nvPr/>
        </p:nvGrpSpPr>
        <p:grpSpPr bwMode="auto">
          <a:xfrm>
            <a:off x="6223000" y="5777557"/>
            <a:ext cx="2921000" cy="842962"/>
            <a:chOff x="6188773" y="5970703"/>
            <a:chExt cx="2919731" cy="842847"/>
          </a:xfrm>
        </p:grpSpPr>
        <p:pic>
          <p:nvPicPr>
            <p:cNvPr id="10" name="Picture 14" descr="image_01_cow">
              <a:extLst>
                <a:ext uri="{FF2B5EF4-FFF2-40B4-BE49-F238E27FC236}">
                  <a16:creationId xmlns:a16="http://schemas.microsoft.com/office/drawing/2014/main" id="{DCC928D1-5605-4323-B264-B4C02DDF87A4}"/>
                </a:ext>
              </a:extLst>
            </p:cNvPr>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5">
              <a:extLst>
                <a:ext uri="{FF2B5EF4-FFF2-40B4-BE49-F238E27FC236}">
                  <a16:creationId xmlns:a16="http://schemas.microsoft.com/office/drawing/2014/main" id="{CD0CD1CC-CA76-48A2-A8D1-B99FFD83A9D6}"/>
                </a:ext>
              </a:extLst>
            </p:cNvPr>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2139802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5">
            <a:extLst>
              <a:ext uri="{FF2B5EF4-FFF2-40B4-BE49-F238E27FC236}">
                <a16:creationId xmlns:a16="http://schemas.microsoft.com/office/drawing/2014/main" id="{C438489C-45E9-4EB7-9C0E-407E1677BB49}"/>
              </a:ext>
            </a:extLst>
          </p:cNvPr>
          <p:cNvSpPr txBox="1">
            <a:spLocks noChangeArrowheads="1"/>
          </p:cNvSpPr>
          <p:nvPr/>
        </p:nvSpPr>
        <p:spPr bwMode="auto">
          <a:xfrm>
            <a:off x="2737188" y="290728"/>
            <a:ext cx="5643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000" u="sng" dirty="0">
                <a:solidFill>
                  <a:srgbClr val="4D4D4D"/>
                </a:solidFill>
                <a:latin typeface="+mj-ea"/>
                <a:ea typeface="+mj-ea"/>
              </a:rPr>
              <a:t>試験</a:t>
            </a:r>
            <a:r>
              <a:rPr lang="en-US" altLang="ja-JP" sz="2000" u="sng" dirty="0">
                <a:solidFill>
                  <a:srgbClr val="4D4D4D"/>
                </a:solidFill>
                <a:latin typeface="+mj-ea"/>
                <a:ea typeface="+mj-ea"/>
              </a:rPr>
              <a:t>(</a:t>
            </a:r>
            <a:r>
              <a:rPr lang="ja-JP" altLang="en-US" sz="2000" u="sng" dirty="0">
                <a:solidFill>
                  <a:srgbClr val="4D4D4D"/>
                </a:solidFill>
                <a:latin typeface="+mj-ea"/>
                <a:ea typeface="+mj-ea"/>
              </a:rPr>
              <a:t>３</a:t>
            </a:r>
            <a:r>
              <a:rPr lang="en-US" altLang="ja-JP" sz="2000" u="sng" dirty="0">
                <a:solidFill>
                  <a:srgbClr val="4D4D4D"/>
                </a:solidFill>
                <a:latin typeface="+mj-ea"/>
                <a:ea typeface="+mj-ea"/>
              </a:rPr>
              <a:t>)</a:t>
            </a:r>
            <a:r>
              <a:rPr lang="ja-JP" altLang="en-US" sz="2000" u="sng" dirty="0">
                <a:solidFill>
                  <a:srgbClr val="4D4D4D"/>
                </a:solidFill>
                <a:latin typeface="+mj-ea"/>
                <a:ea typeface="+mj-ea"/>
              </a:rPr>
              <a:t>：費用対効果の算出②</a:t>
            </a:r>
            <a:endParaRPr lang="en-US" altLang="ja-JP" sz="2000" u="sng" dirty="0">
              <a:solidFill>
                <a:srgbClr val="4D4D4D"/>
              </a:solidFill>
              <a:latin typeface="+mj-ea"/>
              <a:ea typeface="+mj-ea"/>
            </a:endParaRPr>
          </a:p>
        </p:txBody>
      </p:sp>
      <p:grpSp>
        <p:nvGrpSpPr>
          <p:cNvPr id="37" name="グループ化 36">
            <a:extLst>
              <a:ext uri="{FF2B5EF4-FFF2-40B4-BE49-F238E27FC236}">
                <a16:creationId xmlns:a16="http://schemas.microsoft.com/office/drawing/2014/main" id="{42859B61-43C8-4FC3-A635-B9E3D02B8AFD}"/>
              </a:ext>
            </a:extLst>
          </p:cNvPr>
          <p:cNvGrpSpPr/>
          <p:nvPr/>
        </p:nvGrpSpPr>
        <p:grpSpPr>
          <a:xfrm>
            <a:off x="234986" y="644213"/>
            <a:ext cx="8750594" cy="2895966"/>
            <a:chOff x="228641" y="866329"/>
            <a:chExt cx="8750594" cy="2895966"/>
          </a:xfrm>
        </p:grpSpPr>
        <p:sp>
          <p:nvSpPr>
            <p:cNvPr id="5" name="正方形/長方形 4">
              <a:extLst>
                <a:ext uri="{FF2B5EF4-FFF2-40B4-BE49-F238E27FC236}">
                  <a16:creationId xmlns:a16="http://schemas.microsoft.com/office/drawing/2014/main" id="{4A75892B-AEDE-44CB-8F74-330A154118C3}"/>
                </a:ext>
              </a:extLst>
            </p:cNvPr>
            <p:cNvSpPr/>
            <p:nvPr/>
          </p:nvSpPr>
          <p:spPr bwMode="auto">
            <a:xfrm>
              <a:off x="266267" y="892327"/>
              <a:ext cx="8712968" cy="2869968"/>
            </a:xfrm>
            <a:prstGeom prst="rect">
              <a:avLst/>
            </a:prstGeom>
            <a:ln>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p:txBody>
        </p:sp>
        <p:sp>
          <p:nvSpPr>
            <p:cNvPr id="6" name="テキスト ボックス 5">
              <a:extLst>
                <a:ext uri="{FF2B5EF4-FFF2-40B4-BE49-F238E27FC236}">
                  <a16:creationId xmlns:a16="http://schemas.microsoft.com/office/drawing/2014/main" id="{780D191B-CAC2-4C9C-9DB0-1F0D974AA43E}"/>
                </a:ext>
              </a:extLst>
            </p:cNvPr>
            <p:cNvSpPr txBox="1"/>
            <p:nvPr/>
          </p:nvSpPr>
          <p:spPr>
            <a:xfrm>
              <a:off x="228641" y="904911"/>
              <a:ext cx="1751728" cy="369332"/>
            </a:xfrm>
            <a:prstGeom prst="rect">
              <a:avLst/>
            </a:prstGeom>
            <a:noFill/>
          </p:spPr>
          <p:txBody>
            <a:bodyPr wrap="square" rtlCol="0">
              <a:spAutoFit/>
            </a:bodyPr>
            <a:lstStyle/>
            <a:p>
              <a:r>
                <a:rPr lang="ja-JP" altLang="en-US" dirty="0"/>
                <a:t>〇試験</a:t>
              </a:r>
              <a:r>
                <a:rPr lang="en-US" altLang="ja-JP" dirty="0"/>
                <a:t>(</a:t>
              </a:r>
              <a:r>
                <a:rPr lang="ja-JP" altLang="en-US" dirty="0"/>
                <a:t>１</a:t>
              </a:r>
              <a:r>
                <a:rPr lang="en-US" altLang="ja-JP" dirty="0"/>
                <a:t>)(F1)</a:t>
              </a:r>
              <a:endParaRPr kumimoji="1" lang="ja-JP" altLang="en-US" dirty="0"/>
            </a:p>
          </p:txBody>
        </p:sp>
        <p:sp>
          <p:nvSpPr>
            <p:cNvPr id="7" name="テキスト ボックス 6">
              <a:extLst>
                <a:ext uri="{FF2B5EF4-FFF2-40B4-BE49-F238E27FC236}">
                  <a16:creationId xmlns:a16="http://schemas.microsoft.com/office/drawing/2014/main" id="{98E56620-2AE5-4D63-8AFB-C83152C59949}"/>
                </a:ext>
              </a:extLst>
            </p:cNvPr>
            <p:cNvSpPr txBox="1"/>
            <p:nvPr/>
          </p:nvSpPr>
          <p:spPr>
            <a:xfrm>
              <a:off x="4295655" y="866329"/>
              <a:ext cx="2124235" cy="369332"/>
            </a:xfrm>
            <a:prstGeom prst="rect">
              <a:avLst/>
            </a:prstGeom>
            <a:noFill/>
          </p:spPr>
          <p:txBody>
            <a:bodyPr wrap="square" rtlCol="0">
              <a:spAutoFit/>
            </a:bodyPr>
            <a:lstStyle/>
            <a:p>
              <a:r>
                <a:rPr kumimoji="1" lang="ja-JP" altLang="en-US" dirty="0"/>
                <a:t>損失額</a:t>
              </a:r>
            </a:p>
          </p:txBody>
        </p:sp>
        <p:cxnSp>
          <p:nvCxnSpPr>
            <p:cNvPr id="12" name="直線コネクタ 11">
              <a:extLst>
                <a:ext uri="{FF2B5EF4-FFF2-40B4-BE49-F238E27FC236}">
                  <a16:creationId xmlns:a16="http://schemas.microsoft.com/office/drawing/2014/main" id="{6A7B7EF9-77FE-4032-9C3E-77A28E3E1879}"/>
                </a:ext>
              </a:extLst>
            </p:cNvPr>
            <p:cNvCxnSpPr>
              <a:cxnSpLocks/>
            </p:cNvCxnSpPr>
            <p:nvPr/>
          </p:nvCxnSpPr>
          <p:spPr bwMode="auto">
            <a:xfrm>
              <a:off x="323528" y="1573865"/>
              <a:ext cx="8496944" cy="20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テキスト ボックス 13">
              <a:extLst>
                <a:ext uri="{FF2B5EF4-FFF2-40B4-BE49-F238E27FC236}">
                  <a16:creationId xmlns:a16="http://schemas.microsoft.com/office/drawing/2014/main" id="{05E69D49-2629-4029-A4E7-CCABEB2F6229}"/>
                </a:ext>
              </a:extLst>
            </p:cNvPr>
            <p:cNvSpPr txBox="1"/>
            <p:nvPr/>
          </p:nvSpPr>
          <p:spPr>
            <a:xfrm>
              <a:off x="251520" y="1608475"/>
              <a:ext cx="1080120" cy="369332"/>
            </a:xfrm>
            <a:prstGeom prst="rect">
              <a:avLst/>
            </a:prstGeom>
            <a:noFill/>
          </p:spPr>
          <p:txBody>
            <a:bodyPr wrap="square" rtlCol="0">
              <a:spAutoFit/>
            </a:bodyPr>
            <a:lstStyle/>
            <a:p>
              <a:r>
                <a:rPr kumimoji="1" lang="ja-JP" altLang="en-US" dirty="0"/>
                <a:t>対照区</a:t>
              </a:r>
              <a:endParaRPr kumimoji="1" lang="en-US" altLang="ja-JP" dirty="0"/>
            </a:p>
          </p:txBody>
        </p:sp>
        <p:cxnSp>
          <p:nvCxnSpPr>
            <p:cNvPr id="16" name="直線コネクタ 15">
              <a:extLst>
                <a:ext uri="{FF2B5EF4-FFF2-40B4-BE49-F238E27FC236}">
                  <a16:creationId xmlns:a16="http://schemas.microsoft.com/office/drawing/2014/main" id="{110A196C-927B-480A-99A5-4D690286B083}"/>
                </a:ext>
              </a:extLst>
            </p:cNvPr>
            <p:cNvCxnSpPr>
              <a:cxnSpLocks/>
            </p:cNvCxnSpPr>
            <p:nvPr/>
          </p:nvCxnSpPr>
          <p:spPr bwMode="auto">
            <a:xfrm flipV="1">
              <a:off x="323528" y="2128495"/>
              <a:ext cx="8496944" cy="1560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a:extLst>
                <a:ext uri="{FF2B5EF4-FFF2-40B4-BE49-F238E27FC236}">
                  <a16:creationId xmlns:a16="http://schemas.microsoft.com/office/drawing/2014/main" id="{65B76482-C0B7-4437-B822-BA66F05C67A1}"/>
                </a:ext>
              </a:extLst>
            </p:cNvPr>
            <p:cNvCxnSpPr>
              <a:cxnSpLocks/>
            </p:cNvCxnSpPr>
            <p:nvPr/>
          </p:nvCxnSpPr>
          <p:spPr bwMode="auto">
            <a:xfrm flipV="1">
              <a:off x="323528" y="2759114"/>
              <a:ext cx="8496944" cy="2782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a:extLst>
                <a:ext uri="{FF2B5EF4-FFF2-40B4-BE49-F238E27FC236}">
                  <a16:creationId xmlns:a16="http://schemas.microsoft.com/office/drawing/2014/main" id="{5A7E18DE-FEDE-4FF4-A3FA-C01BD60CA686}"/>
                </a:ext>
              </a:extLst>
            </p:cNvPr>
            <p:cNvSpPr txBox="1"/>
            <p:nvPr/>
          </p:nvSpPr>
          <p:spPr>
            <a:xfrm>
              <a:off x="251520" y="2249581"/>
              <a:ext cx="1080120" cy="369332"/>
            </a:xfrm>
            <a:prstGeom prst="rect">
              <a:avLst/>
            </a:prstGeom>
            <a:noFill/>
          </p:spPr>
          <p:txBody>
            <a:bodyPr wrap="square" rtlCol="0">
              <a:spAutoFit/>
            </a:bodyPr>
            <a:lstStyle/>
            <a:p>
              <a:r>
                <a:rPr lang="ja-JP" altLang="en-US" dirty="0"/>
                <a:t>試験</a:t>
              </a:r>
              <a:r>
                <a:rPr kumimoji="1" lang="ja-JP" altLang="en-US" dirty="0"/>
                <a:t>区</a:t>
              </a:r>
              <a:endParaRPr kumimoji="1" lang="en-US" altLang="ja-JP" dirty="0"/>
            </a:p>
          </p:txBody>
        </p:sp>
        <p:sp>
          <p:nvSpPr>
            <p:cNvPr id="19" name="テキスト ボックス 18">
              <a:extLst>
                <a:ext uri="{FF2B5EF4-FFF2-40B4-BE49-F238E27FC236}">
                  <a16:creationId xmlns:a16="http://schemas.microsoft.com/office/drawing/2014/main" id="{52630F6D-46F7-404C-8BFE-581C4EB5042F}"/>
                </a:ext>
              </a:extLst>
            </p:cNvPr>
            <p:cNvSpPr txBox="1"/>
            <p:nvPr/>
          </p:nvSpPr>
          <p:spPr>
            <a:xfrm>
              <a:off x="1763688" y="1237402"/>
              <a:ext cx="1080120" cy="338554"/>
            </a:xfrm>
            <a:prstGeom prst="rect">
              <a:avLst/>
            </a:prstGeom>
            <a:noFill/>
          </p:spPr>
          <p:txBody>
            <a:bodyPr wrap="square" rtlCol="0">
              <a:spAutoFit/>
            </a:bodyPr>
            <a:lstStyle/>
            <a:p>
              <a:r>
                <a:rPr lang="ja-JP" altLang="en-US" sz="1600" dirty="0"/>
                <a:t>治療費</a:t>
              </a:r>
              <a:endParaRPr kumimoji="1" lang="en-US" altLang="ja-JP" sz="1600" dirty="0"/>
            </a:p>
          </p:txBody>
        </p:sp>
        <p:sp>
          <p:nvSpPr>
            <p:cNvPr id="20" name="テキスト ボックス 19">
              <a:extLst>
                <a:ext uri="{FF2B5EF4-FFF2-40B4-BE49-F238E27FC236}">
                  <a16:creationId xmlns:a16="http://schemas.microsoft.com/office/drawing/2014/main" id="{9899B51F-3061-46B0-BE66-059489E7A8CE}"/>
                </a:ext>
              </a:extLst>
            </p:cNvPr>
            <p:cNvSpPr txBox="1"/>
            <p:nvPr/>
          </p:nvSpPr>
          <p:spPr>
            <a:xfrm>
              <a:off x="3841260" y="1228903"/>
              <a:ext cx="1080120" cy="338554"/>
            </a:xfrm>
            <a:prstGeom prst="rect">
              <a:avLst/>
            </a:prstGeom>
            <a:noFill/>
          </p:spPr>
          <p:txBody>
            <a:bodyPr wrap="square" rtlCol="0">
              <a:spAutoFit/>
            </a:bodyPr>
            <a:lstStyle/>
            <a:p>
              <a:r>
                <a:rPr kumimoji="1" lang="ja-JP" altLang="en-US" sz="1600" dirty="0"/>
                <a:t>死亡</a:t>
              </a:r>
              <a:endParaRPr kumimoji="1" lang="en-US" altLang="ja-JP" sz="1600" dirty="0"/>
            </a:p>
          </p:txBody>
        </p:sp>
        <p:sp>
          <p:nvSpPr>
            <p:cNvPr id="21" name="テキスト ボックス 20">
              <a:extLst>
                <a:ext uri="{FF2B5EF4-FFF2-40B4-BE49-F238E27FC236}">
                  <a16:creationId xmlns:a16="http://schemas.microsoft.com/office/drawing/2014/main" id="{824E7B5A-84E3-457D-9E18-D088BC1CA04F}"/>
                </a:ext>
              </a:extLst>
            </p:cNvPr>
            <p:cNvSpPr txBox="1"/>
            <p:nvPr/>
          </p:nvSpPr>
          <p:spPr>
            <a:xfrm>
              <a:off x="5793076" y="1223342"/>
              <a:ext cx="1080120" cy="338554"/>
            </a:xfrm>
            <a:prstGeom prst="rect">
              <a:avLst/>
            </a:prstGeom>
            <a:noFill/>
          </p:spPr>
          <p:txBody>
            <a:bodyPr wrap="square" rtlCol="0">
              <a:spAutoFit/>
            </a:bodyPr>
            <a:lstStyle/>
            <a:p>
              <a:r>
                <a:rPr lang="ja-JP" altLang="en-US" sz="1600" dirty="0"/>
                <a:t>合計</a:t>
              </a:r>
              <a:endParaRPr kumimoji="1" lang="en-US" altLang="ja-JP" sz="1600" dirty="0"/>
            </a:p>
          </p:txBody>
        </p:sp>
        <p:sp>
          <p:nvSpPr>
            <p:cNvPr id="25" name="テキスト ボックス 24">
              <a:extLst>
                <a:ext uri="{FF2B5EF4-FFF2-40B4-BE49-F238E27FC236}">
                  <a16:creationId xmlns:a16="http://schemas.microsoft.com/office/drawing/2014/main" id="{2DDAF3F2-A6DF-4A64-A137-4B44EAF86BBD}"/>
                </a:ext>
              </a:extLst>
            </p:cNvPr>
            <p:cNvSpPr txBox="1"/>
            <p:nvPr/>
          </p:nvSpPr>
          <p:spPr>
            <a:xfrm>
              <a:off x="242324" y="2511977"/>
              <a:ext cx="7930076" cy="1200329"/>
            </a:xfrm>
            <a:prstGeom prst="rect">
              <a:avLst/>
            </a:prstGeom>
            <a:noFill/>
          </p:spPr>
          <p:txBody>
            <a:bodyPr wrap="square" rtlCol="0">
              <a:spAutoFit/>
            </a:bodyPr>
            <a:lstStyle/>
            <a:p>
              <a:endParaRPr kumimoji="1" lang="en-US" altLang="ja-JP" dirty="0"/>
            </a:p>
            <a:p>
              <a:r>
                <a:rPr lang="ja-JP" altLang="en-US" dirty="0"/>
                <a:t>・</a:t>
              </a:r>
              <a:r>
                <a:rPr lang="en-US" altLang="ja-JP" dirty="0"/>
                <a:t>1</a:t>
              </a:r>
              <a:r>
                <a:rPr lang="ja-JP" altLang="en-US" dirty="0"/>
                <a:t>頭当たり：</a:t>
              </a:r>
              <a:r>
                <a:rPr lang="en-US" altLang="ja-JP" dirty="0"/>
                <a:t>14825.4</a:t>
              </a:r>
              <a:r>
                <a:rPr lang="ja-JP" altLang="en-US" dirty="0"/>
                <a:t>円</a:t>
              </a:r>
              <a:r>
                <a:rPr lang="en-US" altLang="ja-JP" dirty="0"/>
                <a:t>【</a:t>
              </a:r>
              <a:r>
                <a:rPr lang="ja-JP" altLang="en-US" dirty="0"/>
                <a:t>対照区</a:t>
              </a:r>
              <a:r>
                <a:rPr lang="en-US" altLang="ja-JP" dirty="0"/>
                <a:t>】</a:t>
              </a:r>
              <a:r>
                <a:rPr lang="ja-JP" altLang="en-US" dirty="0" err="1"/>
                <a:t>ー</a:t>
              </a:r>
              <a:r>
                <a:rPr lang="en-US" altLang="ja-JP" dirty="0"/>
                <a:t>7052.1【</a:t>
              </a:r>
              <a:r>
                <a:rPr lang="ja-JP" altLang="en-US" dirty="0"/>
                <a:t>試験区</a:t>
              </a:r>
              <a:r>
                <a:rPr lang="en-US" altLang="ja-JP" dirty="0"/>
                <a:t>】</a:t>
              </a:r>
              <a:r>
                <a:rPr lang="ja-JP" altLang="en-US" dirty="0"/>
                <a:t>＝</a:t>
              </a:r>
              <a:r>
                <a:rPr lang="en-US" altLang="ja-JP" dirty="0"/>
                <a:t>7773.3</a:t>
              </a:r>
              <a:r>
                <a:rPr lang="ja-JP" altLang="en-US" dirty="0"/>
                <a:t>円</a:t>
              </a:r>
              <a:r>
                <a:rPr lang="en-US" altLang="ja-JP" dirty="0"/>
                <a:t>‥‥A</a:t>
              </a:r>
            </a:p>
            <a:p>
              <a:r>
                <a:rPr lang="ja-JP" altLang="en-US" dirty="0"/>
                <a:t>　　　　　　　　</a:t>
              </a:r>
              <a:r>
                <a:rPr kumimoji="1" lang="ja-JP" altLang="en-US" dirty="0"/>
                <a:t>試験</a:t>
              </a:r>
              <a:r>
                <a:rPr kumimoji="1" lang="en-US" altLang="ja-JP" dirty="0"/>
                <a:t>(</a:t>
              </a:r>
              <a:r>
                <a:rPr kumimoji="1" lang="ja-JP" altLang="en-US" dirty="0"/>
                <a:t>１</a:t>
              </a:r>
              <a:r>
                <a:rPr kumimoji="1" lang="en-US" altLang="ja-JP" dirty="0"/>
                <a:t>)</a:t>
              </a:r>
              <a:r>
                <a:rPr kumimoji="1" lang="ja-JP" altLang="en-US" dirty="0"/>
                <a:t>における初乳製剤の添加価格＝</a:t>
              </a:r>
              <a:r>
                <a:rPr kumimoji="1" lang="en-US" altLang="ja-JP" dirty="0"/>
                <a:t>7600</a:t>
              </a:r>
              <a:r>
                <a:rPr kumimoji="1" lang="ja-JP" altLang="en-US" dirty="0"/>
                <a:t>円</a:t>
              </a:r>
              <a:r>
                <a:rPr kumimoji="1" lang="en-US" altLang="ja-JP" dirty="0"/>
                <a:t>‥‥B</a:t>
              </a:r>
            </a:p>
            <a:p>
              <a:r>
                <a:rPr lang="ja-JP" altLang="en-US" dirty="0"/>
                <a:t>　　　　　　　　</a:t>
              </a:r>
              <a:r>
                <a:rPr lang="en-US" altLang="ja-JP" dirty="0"/>
                <a:t>A</a:t>
              </a:r>
              <a:r>
                <a:rPr lang="ja-JP" altLang="en-US" dirty="0" err="1"/>
                <a:t>ー</a:t>
              </a:r>
              <a:r>
                <a:rPr lang="en-US" altLang="ja-JP" dirty="0"/>
                <a:t>B</a:t>
              </a:r>
              <a:r>
                <a:rPr lang="ja-JP" altLang="en-US" dirty="0"/>
                <a:t>＝</a:t>
              </a:r>
              <a:r>
                <a:rPr lang="en-US" altLang="ja-JP" dirty="0"/>
                <a:t>173.3</a:t>
              </a:r>
              <a:r>
                <a:rPr lang="ja-JP" altLang="en-US" dirty="0"/>
                <a:t>円　　　　　∴</a:t>
              </a:r>
              <a:r>
                <a:rPr lang="en-US" altLang="ja-JP" dirty="0"/>
                <a:t>1</a:t>
              </a:r>
              <a:r>
                <a:rPr lang="ja-JP" altLang="en-US" dirty="0"/>
                <a:t>頭当たり</a:t>
              </a:r>
              <a:r>
                <a:rPr lang="en-US" altLang="ja-JP" dirty="0">
                  <a:solidFill>
                    <a:srgbClr val="FF0000"/>
                  </a:solidFill>
                </a:rPr>
                <a:t>173.3</a:t>
              </a:r>
              <a:r>
                <a:rPr lang="ja-JP" altLang="en-US" dirty="0">
                  <a:solidFill>
                    <a:srgbClr val="FF0000"/>
                  </a:solidFill>
                </a:rPr>
                <a:t>円</a:t>
              </a:r>
              <a:r>
                <a:rPr lang="ja-JP" altLang="en-US" dirty="0"/>
                <a:t>の費用対効果がある</a:t>
              </a:r>
              <a:endParaRPr kumimoji="1" lang="en-US" altLang="ja-JP" dirty="0"/>
            </a:p>
          </p:txBody>
        </p:sp>
        <p:sp>
          <p:nvSpPr>
            <p:cNvPr id="26" name="テキスト ボックス 25">
              <a:extLst>
                <a:ext uri="{FF2B5EF4-FFF2-40B4-BE49-F238E27FC236}">
                  <a16:creationId xmlns:a16="http://schemas.microsoft.com/office/drawing/2014/main" id="{28A45B2B-DC07-48AC-A9DC-FD26CC88C5B4}"/>
                </a:ext>
              </a:extLst>
            </p:cNvPr>
            <p:cNvSpPr txBox="1"/>
            <p:nvPr/>
          </p:nvSpPr>
          <p:spPr>
            <a:xfrm>
              <a:off x="1475656" y="1661293"/>
              <a:ext cx="1656184" cy="369332"/>
            </a:xfrm>
            <a:prstGeom prst="rect">
              <a:avLst/>
            </a:prstGeom>
            <a:noFill/>
          </p:spPr>
          <p:txBody>
            <a:bodyPr wrap="square" rtlCol="0">
              <a:spAutoFit/>
            </a:bodyPr>
            <a:lstStyle/>
            <a:p>
              <a:r>
                <a:rPr kumimoji="1" lang="en-US" altLang="ja-JP" dirty="0"/>
                <a:t>14485910</a:t>
              </a:r>
              <a:r>
                <a:rPr kumimoji="1" lang="ja-JP" altLang="en-US" dirty="0"/>
                <a:t>円</a:t>
              </a:r>
            </a:p>
          </p:txBody>
        </p:sp>
        <p:sp>
          <p:nvSpPr>
            <p:cNvPr id="28" name="テキスト ボックス 27">
              <a:extLst>
                <a:ext uri="{FF2B5EF4-FFF2-40B4-BE49-F238E27FC236}">
                  <a16:creationId xmlns:a16="http://schemas.microsoft.com/office/drawing/2014/main" id="{47617549-6E5E-476E-A8BA-7D8B22D7CC04}"/>
                </a:ext>
              </a:extLst>
            </p:cNvPr>
            <p:cNvSpPr txBox="1"/>
            <p:nvPr/>
          </p:nvSpPr>
          <p:spPr>
            <a:xfrm>
              <a:off x="1619672" y="2327311"/>
              <a:ext cx="1656184" cy="369332"/>
            </a:xfrm>
            <a:prstGeom prst="rect">
              <a:avLst/>
            </a:prstGeom>
            <a:noFill/>
          </p:spPr>
          <p:txBody>
            <a:bodyPr wrap="square" rtlCol="0">
              <a:spAutoFit/>
            </a:bodyPr>
            <a:lstStyle/>
            <a:p>
              <a:r>
                <a:rPr lang="en-US" altLang="ja-JP" dirty="0"/>
                <a:t>7061800</a:t>
              </a:r>
              <a:r>
                <a:rPr kumimoji="1" lang="ja-JP" altLang="en-US" dirty="0"/>
                <a:t>円</a:t>
              </a:r>
            </a:p>
          </p:txBody>
        </p:sp>
        <p:sp>
          <p:nvSpPr>
            <p:cNvPr id="29" name="テキスト ボックス 28">
              <a:extLst>
                <a:ext uri="{FF2B5EF4-FFF2-40B4-BE49-F238E27FC236}">
                  <a16:creationId xmlns:a16="http://schemas.microsoft.com/office/drawing/2014/main" id="{40D3A93C-3897-4039-B47F-26154664FD70}"/>
                </a:ext>
              </a:extLst>
            </p:cNvPr>
            <p:cNvSpPr txBox="1"/>
            <p:nvPr/>
          </p:nvSpPr>
          <p:spPr>
            <a:xfrm>
              <a:off x="3359551" y="1665327"/>
              <a:ext cx="1872208" cy="369332"/>
            </a:xfrm>
            <a:prstGeom prst="rect">
              <a:avLst/>
            </a:prstGeom>
            <a:noFill/>
          </p:spPr>
          <p:txBody>
            <a:bodyPr wrap="square" rtlCol="0">
              <a:spAutoFit/>
            </a:bodyPr>
            <a:lstStyle/>
            <a:p>
              <a:r>
                <a:rPr lang="en-US" altLang="ja-JP" dirty="0"/>
                <a:t>244259</a:t>
              </a:r>
              <a:r>
                <a:rPr kumimoji="1" lang="ja-JP" altLang="en-US" dirty="0"/>
                <a:t>円</a:t>
              </a:r>
              <a:r>
                <a:rPr kumimoji="1" lang="en-US" altLang="ja-JP" dirty="0"/>
                <a:t>×4</a:t>
              </a:r>
              <a:r>
                <a:rPr kumimoji="1" lang="ja-JP" altLang="en-US" dirty="0"/>
                <a:t>頭</a:t>
              </a:r>
            </a:p>
          </p:txBody>
        </p:sp>
        <p:sp>
          <p:nvSpPr>
            <p:cNvPr id="30" name="テキスト ボックス 29">
              <a:extLst>
                <a:ext uri="{FF2B5EF4-FFF2-40B4-BE49-F238E27FC236}">
                  <a16:creationId xmlns:a16="http://schemas.microsoft.com/office/drawing/2014/main" id="{6A6DE056-E88A-4C9D-BC4B-A5B64203C9E3}"/>
                </a:ext>
              </a:extLst>
            </p:cNvPr>
            <p:cNvSpPr txBox="1"/>
            <p:nvPr/>
          </p:nvSpPr>
          <p:spPr>
            <a:xfrm>
              <a:off x="3375381" y="2274103"/>
              <a:ext cx="1872208" cy="369332"/>
            </a:xfrm>
            <a:prstGeom prst="rect">
              <a:avLst/>
            </a:prstGeom>
            <a:noFill/>
          </p:spPr>
          <p:txBody>
            <a:bodyPr wrap="square" rtlCol="0">
              <a:spAutoFit/>
            </a:bodyPr>
            <a:lstStyle/>
            <a:p>
              <a:r>
                <a:rPr lang="en-US" altLang="ja-JP" dirty="0"/>
                <a:t>244259</a:t>
              </a:r>
              <a:r>
                <a:rPr kumimoji="1" lang="ja-JP" altLang="en-US" dirty="0"/>
                <a:t>円</a:t>
              </a:r>
              <a:r>
                <a:rPr kumimoji="1" lang="en-US" altLang="ja-JP" dirty="0"/>
                <a:t>×1</a:t>
              </a:r>
              <a:r>
                <a:rPr kumimoji="1" lang="ja-JP" altLang="en-US" dirty="0"/>
                <a:t>頭</a:t>
              </a:r>
            </a:p>
          </p:txBody>
        </p:sp>
        <p:sp>
          <p:nvSpPr>
            <p:cNvPr id="32" name="テキスト ボックス 31">
              <a:extLst>
                <a:ext uri="{FF2B5EF4-FFF2-40B4-BE49-F238E27FC236}">
                  <a16:creationId xmlns:a16="http://schemas.microsoft.com/office/drawing/2014/main" id="{5C1D8733-C69F-4F83-98D1-677B9F890A92}"/>
                </a:ext>
              </a:extLst>
            </p:cNvPr>
            <p:cNvSpPr txBox="1"/>
            <p:nvPr/>
          </p:nvSpPr>
          <p:spPr>
            <a:xfrm>
              <a:off x="5478288" y="1666138"/>
              <a:ext cx="1872208" cy="369332"/>
            </a:xfrm>
            <a:prstGeom prst="rect">
              <a:avLst/>
            </a:prstGeom>
            <a:noFill/>
          </p:spPr>
          <p:txBody>
            <a:bodyPr wrap="square" rtlCol="0">
              <a:spAutoFit/>
            </a:bodyPr>
            <a:lstStyle/>
            <a:p>
              <a:r>
                <a:rPr kumimoji="1" lang="en-US" altLang="ja-JP" dirty="0"/>
                <a:t>15462946</a:t>
              </a:r>
              <a:r>
                <a:rPr kumimoji="1" lang="ja-JP" altLang="en-US" dirty="0"/>
                <a:t>円</a:t>
              </a:r>
            </a:p>
          </p:txBody>
        </p:sp>
        <p:sp>
          <p:nvSpPr>
            <p:cNvPr id="33" name="テキスト ボックス 32">
              <a:extLst>
                <a:ext uri="{FF2B5EF4-FFF2-40B4-BE49-F238E27FC236}">
                  <a16:creationId xmlns:a16="http://schemas.microsoft.com/office/drawing/2014/main" id="{D19170BB-B197-4EA8-A673-ADDAD2BE0648}"/>
                </a:ext>
              </a:extLst>
            </p:cNvPr>
            <p:cNvSpPr txBox="1"/>
            <p:nvPr/>
          </p:nvSpPr>
          <p:spPr>
            <a:xfrm>
              <a:off x="5558969" y="2274103"/>
              <a:ext cx="1872208" cy="369332"/>
            </a:xfrm>
            <a:prstGeom prst="rect">
              <a:avLst/>
            </a:prstGeom>
            <a:noFill/>
          </p:spPr>
          <p:txBody>
            <a:bodyPr wrap="square" rtlCol="0">
              <a:spAutoFit/>
            </a:bodyPr>
            <a:lstStyle/>
            <a:p>
              <a:r>
                <a:rPr lang="en-US" altLang="ja-JP" dirty="0"/>
                <a:t>7306059</a:t>
              </a:r>
              <a:r>
                <a:rPr kumimoji="1" lang="ja-JP" altLang="en-US" dirty="0"/>
                <a:t>円</a:t>
              </a:r>
            </a:p>
          </p:txBody>
        </p:sp>
        <p:sp>
          <p:nvSpPr>
            <p:cNvPr id="34" name="テキスト ボックス 33">
              <a:extLst>
                <a:ext uri="{FF2B5EF4-FFF2-40B4-BE49-F238E27FC236}">
                  <a16:creationId xmlns:a16="http://schemas.microsoft.com/office/drawing/2014/main" id="{24B36B82-E557-4024-B0CA-0A1D6537FBC6}"/>
                </a:ext>
              </a:extLst>
            </p:cNvPr>
            <p:cNvSpPr txBox="1"/>
            <p:nvPr/>
          </p:nvSpPr>
          <p:spPr>
            <a:xfrm>
              <a:off x="7668344" y="1228903"/>
              <a:ext cx="1080120" cy="338554"/>
            </a:xfrm>
            <a:prstGeom prst="rect">
              <a:avLst/>
            </a:prstGeom>
            <a:noFill/>
          </p:spPr>
          <p:txBody>
            <a:bodyPr wrap="square" rtlCol="0">
              <a:spAutoFit/>
            </a:bodyPr>
            <a:lstStyle/>
            <a:p>
              <a:r>
                <a:rPr kumimoji="1" lang="ja-JP" altLang="en-US" sz="1600" dirty="0"/>
                <a:t>出生</a:t>
              </a:r>
              <a:endParaRPr kumimoji="1" lang="en-US" altLang="ja-JP" sz="1600" dirty="0"/>
            </a:p>
          </p:txBody>
        </p:sp>
        <p:sp>
          <p:nvSpPr>
            <p:cNvPr id="35" name="テキスト ボックス 34">
              <a:extLst>
                <a:ext uri="{FF2B5EF4-FFF2-40B4-BE49-F238E27FC236}">
                  <a16:creationId xmlns:a16="http://schemas.microsoft.com/office/drawing/2014/main" id="{47097FAF-EF7A-48D4-B470-77162B913330}"/>
                </a:ext>
              </a:extLst>
            </p:cNvPr>
            <p:cNvSpPr txBox="1"/>
            <p:nvPr/>
          </p:nvSpPr>
          <p:spPr>
            <a:xfrm>
              <a:off x="7705268" y="1697545"/>
              <a:ext cx="1080120" cy="338554"/>
            </a:xfrm>
            <a:prstGeom prst="rect">
              <a:avLst/>
            </a:prstGeom>
            <a:noFill/>
          </p:spPr>
          <p:txBody>
            <a:bodyPr wrap="square" rtlCol="0">
              <a:spAutoFit/>
            </a:bodyPr>
            <a:lstStyle/>
            <a:p>
              <a:r>
                <a:rPr lang="en-US" altLang="ja-JP" sz="1600" dirty="0"/>
                <a:t>1043</a:t>
              </a:r>
              <a:r>
                <a:rPr lang="ja-JP" altLang="en-US" sz="1600" dirty="0"/>
                <a:t>頭</a:t>
              </a:r>
              <a:endParaRPr kumimoji="1" lang="en-US" altLang="ja-JP" sz="1600" dirty="0"/>
            </a:p>
          </p:txBody>
        </p:sp>
        <p:sp>
          <p:nvSpPr>
            <p:cNvPr id="36" name="テキスト ボックス 35">
              <a:extLst>
                <a:ext uri="{FF2B5EF4-FFF2-40B4-BE49-F238E27FC236}">
                  <a16:creationId xmlns:a16="http://schemas.microsoft.com/office/drawing/2014/main" id="{9F838068-7D6E-4874-ABB9-D70A712D6659}"/>
                </a:ext>
              </a:extLst>
            </p:cNvPr>
            <p:cNvSpPr txBox="1"/>
            <p:nvPr/>
          </p:nvSpPr>
          <p:spPr>
            <a:xfrm>
              <a:off x="7726772" y="2308267"/>
              <a:ext cx="1080120" cy="338554"/>
            </a:xfrm>
            <a:prstGeom prst="rect">
              <a:avLst/>
            </a:prstGeom>
            <a:noFill/>
          </p:spPr>
          <p:txBody>
            <a:bodyPr wrap="square" rtlCol="0">
              <a:spAutoFit/>
            </a:bodyPr>
            <a:lstStyle/>
            <a:p>
              <a:r>
                <a:rPr lang="en-US" altLang="ja-JP" sz="1600" dirty="0"/>
                <a:t>1036</a:t>
              </a:r>
              <a:r>
                <a:rPr lang="ja-JP" altLang="en-US" sz="1600" dirty="0"/>
                <a:t>頭</a:t>
              </a:r>
              <a:endParaRPr kumimoji="1" lang="en-US" altLang="ja-JP" sz="1600" dirty="0"/>
            </a:p>
          </p:txBody>
        </p:sp>
      </p:grpSp>
      <p:grpSp>
        <p:nvGrpSpPr>
          <p:cNvPr id="38" name="グループ化 37">
            <a:extLst>
              <a:ext uri="{FF2B5EF4-FFF2-40B4-BE49-F238E27FC236}">
                <a16:creationId xmlns:a16="http://schemas.microsoft.com/office/drawing/2014/main" id="{19E3EFEA-DD05-4BAA-8269-F5AB9FBCFF40}"/>
              </a:ext>
            </a:extLst>
          </p:cNvPr>
          <p:cNvGrpSpPr/>
          <p:nvPr/>
        </p:nvGrpSpPr>
        <p:grpSpPr>
          <a:xfrm>
            <a:off x="235790" y="3600667"/>
            <a:ext cx="8750595" cy="2895966"/>
            <a:chOff x="228640" y="866329"/>
            <a:chExt cx="8750595" cy="2895966"/>
          </a:xfrm>
        </p:grpSpPr>
        <p:sp>
          <p:nvSpPr>
            <p:cNvPr id="39" name="正方形/長方形 38">
              <a:extLst>
                <a:ext uri="{FF2B5EF4-FFF2-40B4-BE49-F238E27FC236}">
                  <a16:creationId xmlns:a16="http://schemas.microsoft.com/office/drawing/2014/main" id="{8F1D15B9-8A69-424C-8DFE-6E3BAB6AE1CC}"/>
                </a:ext>
              </a:extLst>
            </p:cNvPr>
            <p:cNvSpPr/>
            <p:nvPr/>
          </p:nvSpPr>
          <p:spPr bwMode="auto">
            <a:xfrm>
              <a:off x="266267" y="892327"/>
              <a:ext cx="8712968" cy="2869968"/>
            </a:xfrm>
            <a:prstGeom prst="rect">
              <a:avLst/>
            </a:prstGeom>
            <a:ln>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charset="-128"/>
              </a:endParaRPr>
            </a:p>
          </p:txBody>
        </p:sp>
        <p:sp>
          <p:nvSpPr>
            <p:cNvPr id="40" name="テキスト ボックス 39">
              <a:extLst>
                <a:ext uri="{FF2B5EF4-FFF2-40B4-BE49-F238E27FC236}">
                  <a16:creationId xmlns:a16="http://schemas.microsoft.com/office/drawing/2014/main" id="{ECC59BAE-CF66-4AC0-BDFE-F731430132D6}"/>
                </a:ext>
              </a:extLst>
            </p:cNvPr>
            <p:cNvSpPr txBox="1"/>
            <p:nvPr/>
          </p:nvSpPr>
          <p:spPr>
            <a:xfrm>
              <a:off x="228640" y="904911"/>
              <a:ext cx="2082010" cy="369332"/>
            </a:xfrm>
            <a:prstGeom prst="rect">
              <a:avLst/>
            </a:prstGeom>
            <a:noFill/>
          </p:spPr>
          <p:txBody>
            <a:bodyPr wrap="square" rtlCol="0">
              <a:spAutoFit/>
            </a:bodyPr>
            <a:lstStyle/>
            <a:p>
              <a:r>
                <a:rPr lang="ja-JP" altLang="en-US" dirty="0"/>
                <a:t>〇試験</a:t>
              </a:r>
              <a:r>
                <a:rPr lang="en-US" altLang="ja-JP" dirty="0"/>
                <a:t>(</a:t>
              </a:r>
              <a:r>
                <a:rPr lang="ja-JP" altLang="en-US" dirty="0"/>
                <a:t>２</a:t>
              </a:r>
              <a:r>
                <a:rPr lang="en-US" altLang="ja-JP" dirty="0"/>
                <a:t>)(ET</a:t>
              </a:r>
              <a:r>
                <a:rPr lang="ja-JP" altLang="en-US" dirty="0"/>
                <a:t>和牛</a:t>
              </a:r>
              <a:r>
                <a:rPr lang="en-US" altLang="ja-JP" dirty="0"/>
                <a:t>)</a:t>
              </a:r>
              <a:endParaRPr kumimoji="1" lang="ja-JP" altLang="en-US" dirty="0"/>
            </a:p>
          </p:txBody>
        </p:sp>
        <p:sp>
          <p:nvSpPr>
            <p:cNvPr id="41" name="テキスト ボックス 40">
              <a:extLst>
                <a:ext uri="{FF2B5EF4-FFF2-40B4-BE49-F238E27FC236}">
                  <a16:creationId xmlns:a16="http://schemas.microsoft.com/office/drawing/2014/main" id="{C3D406AA-AC58-4B55-BE7B-30B26463D963}"/>
                </a:ext>
              </a:extLst>
            </p:cNvPr>
            <p:cNvSpPr txBox="1"/>
            <p:nvPr/>
          </p:nvSpPr>
          <p:spPr>
            <a:xfrm>
              <a:off x="4295655" y="866329"/>
              <a:ext cx="2124235" cy="369332"/>
            </a:xfrm>
            <a:prstGeom prst="rect">
              <a:avLst/>
            </a:prstGeom>
            <a:noFill/>
          </p:spPr>
          <p:txBody>
            <a:bodyPr wrap="square" rtlCol="0">
              <a:spAutoFit/>
            </a:bodyPr>
            <a:lstStyle/>
            <a:p>
              <a:r>
                <a:rPr kumimoji="1" lang="ja-JP" altLang="en-US" dirty="0"/>
                <a:t>損失額</a:t>
              </a:r>
            </a:p>
          </p:txBody>
        </p:sp>
        <p:cxnSp>
          <p:nvCxnSpPr>
            <p:cNvPr id="42" name="直線コネクタ 41">
              <a:extLst>
                <a:ext uri="{FF2B5EF4-FFF2-40B4-BE49-F238E27FC236}">
                  <a16:creationId xmlns:a16="http://schemas.microsoft.com/office/drawing/2014/main" id="{6E6F1A0D-E157-44D3-B179-6051FEF56974}"/>
                </a:ext>
              </a:extLst>
            </p:cNvPr>
            <p:cNvCxnSpPr>
              <a:cxnSpLocks/>
            </p:cNvCxnSpPr>
            <p:nvPr/>
          </p:nvCxnSpPr>
          <p:spPr bwMode="auto">
            <a:xfrm>
              <a:off x="323528" y="1573865"/>
              <a:ext cx="8496944" cy="20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テキスト ボックス 42">
              <a:extLst>
                <a:ext uri="{FF2B5EF4-FFF2-40B4-BE49-F238E27FC236}">
                  <a16:creationId xmlns:a16="http://schemas.microsoft.com/office/drawing/2014/main" id="{D6FBC782-C5A3-4E08-AED5-8D9CD656073A}"/>
                </a:ext>
              </a:extLst>
            </p:cNvPr>
            <p:cNvSpPr txBox="1"/>
            <p:nvPr/>
          </p:nvSpPr>
          <p:spPr>
            <a:xfrm>
              <a:off x="251520" y="1608475"/>
              <a:ext cx="1080120" cy="369332"/>
            </a:xfrm>
            <a:prstGeom prst="rect">
              <a:avLst/>
            </a:prstGeom>
            <a:noFill/>
          </p:spPr>
          <p:txBody>
            <a:bodyPr wrap="square" rtlCol="0">
              <a:spAutoFit/>
            </a:bodyPr>
            <a:lstStyle/>
            <a:p>
              <a:r>
                <a:rPr kumimoji="1" lang="ja-JP" altLang="en-US" dirty="0"/>
                <a:t>対照区</a:t>
              </a:r>
              <a:endParaRPr kumimoji="1" lang="en-US" altLang="ja-JP" dirty="0"/>
            </a:p>
          </p:txBody>
        </p:sp>
        <p:cxnSp>
          <p:nvCxnSpPr>
            <p:cNvPr id="44" name="直線コネクタ 43">
              <a:extLst>
                <a:ext uri="{FF2B5EF4-FFF2-40B4-BE49-F238E27FC236}">
                  <a16:creationId xmlns:a16="http://schemas.microsoft.com/office/drawing/2014/main" id="{E9DB1A43-5F95-449C-BAE5-146885E58CCD}"/>
                </a:ext>
              </a:extLst>
            </p:cNvPr>
            <p:cNvCxnSpPr>
              <a:cxnSpLocks/>
            </p:cNvCxnSpPr>
            <p:nvPr/>
          </p:nvCxnSpPr>
          <p:spPr bwMode="auto">
            <a:xfrm flipV="1">
              <a:off x="323528" y="2128495"/>
              <a:ext cx="8496944" cy="1560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a:extLst>
                <a:ext uri="{FF2B5EF4-FFF2-40B4-BE49-F238E27FC236}">
                  <a16:creationId xmlns:a16="http://schemas.microsoft.com/office/drawing/2014/main" id="{CB14AFB8-EBB4-4369-9F33-1EC79C2E6F25}"/>
                </a:ext>
              </a:extLst>
            </p:cNvPr>
            <p:cNvCxnSpPr>
              <a:cxnSpLocks/>
            </p:cNvCxnSpPr>
            <p:nvPr/>
          </p:nvCxnSpPr>
          <p:spPr bwMode="auto">
            <a:xfrm flipV="1">
              <a:off x="323528" y="2759114"/>
              <a:ext cx="8496944" cy="2782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a:extLst>
                <a:ext uri="{FF2B5EF4-FFF2-40B4-BE49-F238E27FC236}">
                  <a16:creationId xmlns:a16="http://schemas.microsoft.com/office/drawing/2014/main" id="{C194A35F-1824-47C9-8EF4-608C6E5B20D4}"/>
                </a:ext>
              </a:extLst>
            </p:cNvPr>
            <p:cNvSpPr txBox="1"/>
            <p:nvPr/>
          </p:nvSpPr>
          <p:spPr>
            <a:xfrm>
              <a:off x="251520" y="2249581"/>
              <a:ext cx="1080120" cy="369332"/>
            </a:xfrm>
            <a:prstGeom prst="rect">
              <a:avLst/>
            </a:prstGeom>
            <a:noFill/>
          </p:spPr>
          <p:txBody>
            <a:bodyPr wrap="square" rtlCol="0">
              <a:spAutoFit/>
            </a:bodyPr>
            <a:lstStyle/>
            <a:p>
              <a:r>
                <a:rPr lang="ja-JP" altLang="en-US" dirty="0"/>
                <a:t>試験</a:t>
              </a:r>
              <a:r>
                <a:rPr kumimoji="1" lang="ja-JP" altLang="en-US" dirty="0"/>
                <a:t>区</a:t>
              </a:r>
              <a:endParaRPr kumimoji="1" lang="en-US" altLang="ja-JP" dirty="0"/>
            </a:p>
          </p:txBody>
        </p:sp>
        <p:sp>
          <p:nvSpPr>
            <p:cNvPr id="47" name="テキスト ボックス 46">
              <a:extLst>
                <a:ext uri="{FF2B5EF4-FFF2-40B4-BE49-F238E27FC236}">
                  <a16:creationId xmlns:a16="http://schemas.microsoft.com/office/drawing/2014/main" id="{FD046010-8E22-4FF8-A72E-4D29C0284E67}"/>
                </a:ext>
              </a:extLst>
            </p:cNvPr>
            <p:cNvSpPr txBox="1"/>
            <p:nvPr/>
          </p:nvSpPr>
          <p:spPr>
            <a:xfrm>
              <a:off x="1763688" y="1237402"/>
              <a:ext cx="1080120" cy="338554"/>
            </a:xfrm>
            <a:prstGeom prst="rect">
              <a:avLst/>
            </a:prstGeom>
            <a:noFill/>
          </p:spPr>
          <p:txBody>
            <a:bodyPr wrap="square" rtlCol="0">
              <a:spAutoFit/>
            </a:bodyPr>
            <a:lstStyle/>
            <a:p>
              <a:r>
                <a:rPr lang="ja-JP" altLang="en-US" sz="1600" dirty="0"/>
                <a:t>治療費</a:t>
              </a:r>
              <a:endParaRPr kumimoji="1" lang="en-US" altLang="ja-JP" sz="1600" dirty="0"/>
            </a:p>
          </p:txBody>
        </p:sp>
        <p:sp>
          <p:nvSpPr>
            <p:cNvPr id="48" name="テキスト ボックス 47">
              <a:extLst>
                <a:ext uri="{FF2B5EF4-FFF2-40B4-BE49-F238E27FC236}">
                  <a16:creationId xmlns:a16="http://schemas.microsoft.com/office/drawing/2014/main" id="{AE73ABAA-A0DA-46FF-B46E-5AB60F511EE4}"/>
                </a:ext>
              </a:extLst>
            </p:cNvPr>
            <p:cNvSpPr txBox="1"/>
            <p:nvPr/>
          </p:nvSpPr>
          <p:spPr>
            <a:xfrm>
              <a:off x="3841260" y="1228903"/>
              <a:ext cx="1080120" cy="338554"/>
            </a:xfrm>
            <a:prstGeom prst="rect">
              <a:avLst/>
            </a:prstGeom>
            <a:noFill/>
          </p:spPr>
          <p:txBody>
            <a:bodyPr wrap="square" rtlCol="0">
              <a:spAutoFit/>
            </a:bodyPr>
            <a:lstStyle/>
            <a:p>
              <a:r>
                <a:rPr kumimoji="1" lang="ja-JP" altLang="en-US" sz="1600" dirty="0"/>
                <a:t>死亡</a:t>
              </a:r>
              <a:endParaRPr kumimoji="1" lang="en-US" altLang="ja-JP" sz="1600" dirty="0"/>
            </a:p>
          </p:txBody>
        </p:sp>
        <p:sp>
          <p:nvSpPr>
            <p:cNvPr id="49" name="テキスト ボックス 48">
              <a:extLst>
                <a:ext uri="{FF2B5EF4-FFF2-40B4-BE49-F238E27FC236}">
                  <a16:creationId xmlns:a16="http://schemas.microsoft.com/office/drawing/2014/main" id="{F166E62E-B137-4D37-A349-FFEE1F882B15}"/>
                </a:ext>
              </a:extLst>
            </p:cNvPr>
            <p:cNvSpPr txBox="1"/>
            <p:nvPr/>
          </p:nvSpPr>
          <p:spPr>
            <a:xfrm>
              <a:off x="5793076" y="1223342"/>
              <a:ext cx="1080120" cy="338554"/>
            </a:xfrm>
            <a:prstGeom prst="rect">
              <a:avLst/>
            </a:prstGeom>
            <a:noFill/>
          </p:spPr>
          <p:txBody>
            <a:bodyPr wrap="square" rtlCol="0">
              <a:spAutoFit/>
            </a:bodyPr>
            <a:lstStyle/>
            <a:p>
              <a:r>
                <a:rPr lang="ja-JP" altLang="en-US" sz="1600" dirty="0"/>
                <a:t>合計</a:t>
              </a:r>
              <a:endParaRPr kumimoji="1" lang="en-US" altLang="ja-JP" sz="1600" dirty="0"/>
            </a:p>
          </p:txBody>
        </p:sp>
        <p:sp>
          <p:nvSpPr>
            <p:cNvPr id="50" name="テキスト ボックス 49">
              <a:extLst>
                <a:ext uri="{FF2B5EF4-FFF2-40B4-BE49-F238E27FC236}">
                  <a16:creationId xmlns:a16="http://schemas.microsoft.com/office/drawing/2014/main" id="{B97E5758-99A3-41AC-9B10-1D312A3E8F9E}"/>
                </a:ext>
              </a:extLst>
            </p:cNvPr>
            <p:cNvSpPr txBox="1"/>
            <p:nvPr/>
          </p:nvSpPr>
          <p:spPr>
            <a:xfrm>
              <a:off x="242324" y="2511977"/>
              <a:ext cx="8306650" cy="1200329"/>
            </a:xfrm>
            <a:prstGeom prst="rect">
              <a:avLst/>
            </a:prstGeom>
            <a:noFill/>
          </p:spPr>
          <p:txBody>
            <a:bodyPr wrap="square" rtlCol="0">
              <a:spAutoFit/>
            </a:bodyPr>
            <a:lstStyle/>
            <a:p>
              <a:endParaRPr kumimoji="1" lang="en-US" altLang="ja-JP" dirty="0"/>
            </a:p>
            <a:p>
              <a:r>
                <a:rPr lang="ja-JP" altLang="en-US" dirty="0"/>
                <a:t>・</a:t>
              </a:r>
              <a:r>
                <a:rPr lang="en-US" altLang="ja-JP" dirty="0"/>
                <a:t>1</a:t>
              </a:r>
              <a:r>
                <a:rPr lang="ja-JP" altLang="en-US" dirty="0"/>
                <a:t>頭当たり：</a:t>
              </a:r>
              <a:r>
                <a:rPr lang="en-US" altLang="ja-JP" dirty="0"/>
                <a:t>30393.6</a:t>
              </a:r>
              <a:r>
                <a:rPr lang="ja-JP" altLang="en-US" dirty="0"/>
                <a:t>円</a:t>
              </a:r>
              <a:r>
                <a:rPr lang="en-US" altLang="ja-JP" dirty="0"/>
                <a:t>【</a:t>
              </a:r>
              <a:r>
                <a:rPr lang="ja-JP" altLang="en-US" dirty="0"/>
                <a:t>対照区</a:t>
              </a:r>
              <a:r>
                <a:rPr lang="en-US" altLang="ja-JP" dirty="0"/>
                <a:t>】</a:t>
              </a:r>
              <a:r>
                <a:rPr lang="ja-JP" altLang="en-US" dirty="0" err="1"/>
                <a:t>ー</a:t>
              </a:r>
              <a:r>
                <a:rPr lang="en-US" altLang="ja-JP" dirty="0"/>
                <a:t>7338.4【</a:t>
              </a:r>
              <a:r>
                <a:rPr lang="ja-JP" altLang="en-US" dirty="0"/>
                <a:t>試験区</a:t>
              </a:r>
              <a:r>
                <a:rPr lang="en-US" altLang="ja-JP" dirty="0"/>
                <a:t>】</a:t>
              </a:r>
              <a:r>
                <a:rPr lang="ja-JP" altLang="en-US" dirty="0"/>
                <a:t>＝</a:t>
              </a:r>
              <a:r>
                <a:rPr lang="en-US" altLang="ja-JP" dirty="0"/>
                <a:t>23055.2</a:t>
              </a:r>
              <a:r>
                <a:rPr lang="ja-JP" altLang="en-US" dirty="0"/>
                <a:t>円</a:t>
              </a:r>
              <a:r>
                <a:rPr lang="en-US" altLang="ja-JP" dirty="0"/>
                <a:t>‥‥A</a:t>
              </a:r>
            </a:p>
            <a:p>
              <a:r>
                <a:rPr lang="ja-JP" altLang="en-US" dirty="0"/>
                <a:t>　　　　　　　　</a:t>
              </a:r>
              <a:r>
                <a:rPr kumimoji="1" lang="ja-JP" altLang="en-US" dirty="0"/>
                <a:t>試験</a:t>
              </a:r>
              <a:r>
                <a:rPr kumimoji="1" lang="en-US" altLang="ja-JP" dirty="0"/>
                <a:t>(</a:t>
              </a:r>
              <a:r>
                <a:rPr lang="en-US" altLang="ja-JP" dirty="0"/>
                <a:t>2</a:t>
              </a:r>
              <a:r>
                <a:rPr kumimoji="1" lang="en-US" altLang="ja-JP" dirty="0"/>
                <a:t>)</a:t>
              </a:r>
              <a:r>
                <a:rPr kumimoji="1" lang="ja-JP" altLang="en-US" dirty="0"/>
                <a:t>における初乳製剤の添加価格＝</a:t>
              </a:r>
              <a:r>
                <a:rPr lang="en-US" altLang="ja-JP" dirty="0"/>
                <a:t>11590</a:t>
              </a:r>
              <a:r>
                <a:rPr kumimoji="1" lang="ja-JP" altLang="en-US" dirty="0"/>
                <a:t>円</a:t>
              </a:r>
              <a:r>
                <a:rPr kumimoji="1" lang="en-US" altLang="ja-JP" dirty="0"/>
                <a:t>‥‥B</a:t>
              </a:r>
            </a:p>
            <a:p>
              <a:r>
                <a:rPr lang="ja-JP" altLang="en-US" dirty="0"/>
                <a:t>　　　　　　　　</a:t>
              </a:r>
              <a:r>
                <a:rPr lang="en-US" altLang="ja-JP" dirty="0"/>
                <a:t>A</a:t>
              </a:r>
              <a:r>
                <a:rPr lang="ja-JP" altLang="en-US" dirty="0" err="1"/>
                <a:t>ー</a:t>
              </a:r>
              <a:r>
                <a:rPr lang="en-US" altLang="ja-JP" dirty="0"/>
                <a:t>B</a:t>
              </a:r>
              <a:r>
                <a:rPr lang="ja-JP" altLang="en-US" dirty="0"/>
                <a:t>＝</a:t>
              </a:r>
              <a:r>
                <a:rPr lang="en-US" altLang="ja-JP" dirty="0"/>
                <a:t>11465.2</a:t>
              </a:r>
              <a:r>
                <a:rPr lang="ja-JP" altLang="en-US" dirty="0"/>
                <a:t>円　　　　　∴</a:t>
              </a:r>
              <a:r>
                <a:rPr lang="en-US" altLang="ja-JP" dirty="0"/>
                <a:t>1</a:t>
              </a:r>
              <a:r>
                <a:rPr lang="ja-JP" altLang="en-US" dirty="0"/>
                <a:t>頭当たり</a:t>
              </a:r>
              <a:r>
                <a:rPr lang="en-US" altLang="ja-JP" dirty="0">
                  <a:solidFill>
                    <a:srgbClr val="FF0000"/>
                  </a:solidFill>
                </a:rPr>
                <a:t>11465.2</a:t>
              </a:r>
              <a:r>
                <a:rPr lang="ja-JP" altLang="en-US" dirty="0">
                  <a:solidFill>
                    <a:srgbClr val="FF0000"/>
                  </a:solidFill>
                </a:rPr>
                <a:t>円</a:t>
              </a:r>
              <a:r>
                <a:rPr lang="ja-JP" altLang="en-US" dirty="0"/>
                <a:t>の費用対効果がある</a:t>
              </a:r>
              <a:endParaRPr kumimoji="1" lang="en-US" altLang="ja-JP" dirty="0"/>
            </a:p>
          </p:txBody>
        </p:sp>
        <p:sp>
          <p:nvSpPr>
            <p:cNvPr id="51" name="テキスト ボックス 50">
              <a:extLst>
                <a:ext uri="{FF2B5EF4-FFF2-40B4-BE49-F238E27FC236}">
                  <a16:creationId xmlns:a16="http://schemas.microsoft.com/office/drawing/2014/main" id="{E8837C9E-E262-4FF2-ABB7-E8A9EBC6274C}"/>
                </a:ext>
              </a:extLst>
            </p:cNvPr>
            <p:cNvSpPr txBox="1"/>
            <p:nvPr/>
          </p:nvSpPr>
          <p:spPr>
            <a:xfrm>
              <a:off x="1475656" y="1661293"/>
              <a:ext cx="1656184" cy="369332"/>
            </a:xfrm>
            <a:prstGeom prst="rect">
              <a:avLst/>
            </a:prstGeom>
            <a:noFill/>
          </p:spPr>
          <p:txBody>
            <a:bodyPr wrap="square" rtlCol="0">
              <a:spAutoFit/>
            </a:bodyPr>
            <a:lstStyle/>
            <a:p>
              <a:r>
                <a:rPr kumimoji="1" lang="en-US" altLang="ja-JP" dirty="0"/>
                <a:t>599210</a:t>
              </a:r>
              <a:r>
                <a:rPr kumimoji="1" lang="ja-JP" altLang="en-US" dirty="0"/>
                <a:t>円</a:t>
              </a:r>
            </a:p>
          </p:txBody>
        </p:sp>
        <p:sp>
          <p:nvSpPr>
            <p:cNvPr id="52" name="テキスト ボックス 51">
              <a:extLst>
                <a:ext uri="{FF2B5EF4-FFF2-40B4-BE49-F238E27FC236}">
                  <a16:creationId xmlns:a16="http://schemas.microsoft.com/office/drawing/2014/main" id="{22DEFE51-6B81-482F-B210-8AE79E9A461F}"/>
                </a:ext>
              </a:extLst>
            </p:cNvPr>
            <p:cNvSpPr txBox="1"/>
            <p:nvPr/>
          </p:nvSpPr>
          <p:spPr>
            <a:xfrm>
              <a:off x="1619672" y="2327311"/>
              <a:ext cx="1656184" cy="369332"/>
            </a:xfrm>
            <a:prstGeom prst="rect">
              <a:avLst/>
            </a:prstGeom>
            <a:noFill/>
          </p:spPr>
          <p:txBody>
            <a:bodyPr wrap="square" rtlCol="0">
              <a:spAutoFit/>
            </a:bodyPr>
            <a:lstStyle/>
            <a:p>
              <a:r>
                <a:rPr kumimoji="1" lang="en-US" altLang="ja-JP" dirty="0"/>
                <a:t>2282140</a:t>
              </a:r>
              <a:r>
                <a:rPr kumimoji="1" lang="ja-JP" altLang="en-US" dirty="0"/>
                <a:t>円</a:t>
              </a:r>
            </a:p>
          </p:txBody>
        </p:sp>
        <p:sp>
          <p:nvSpPr>
            <p:cNvPr id="53" name="テキスト ボックス 52">
              <a:extLst>
                <a:ext uri="{FF2B5EF4-FFF2-40B4-BE49-F238E27FC236}">
                  <a16:creationId xmlns:a16="http://schemas.microsoft.com/office/drawing/2014/main" id="{72BE966D-30DB-41CD-9950-E37948227918}"/>
                </a:ext>
              </a:extLst>
            </p:cNvPr>
            <p:cNvSpPr txBox="1"/>
            <p:nvPr/>
          </p:nvSpPr>
          <p:spPr>
            <a:xfrm>
              <a:off x="3359551" y="1665327"/>
              <a:ext cx="1872208" cy="369332"/>
            </a:xfrm>
            <a:prstGeom prst="rect">
              <a:avLst/>
            </a:prstGeom>
            <a:noFill/>
          </p:spPr>
          <p:txBody>
            <a:bodyPr wrap="square" rtlCol="0">
              <a:spAutoFit/>
            </a:bodyPr>
            <a:lstStyle/>
            <a:p>
              <a:r>
                <a:rPr kumimoji="1" lang="en-US" altLang="ja-JP" dirty="0"/>
                <a:t>488030</a:t>
              </a:r>
              <a:r>
                <a:rPr kumimoji="1" lang="ja-JP" altLang="en-US" dirty="0"/>
                <a:t>円</a:t>
              </a:r>
              <a:r>
                <a:rPr kumimoji="1" lang="en-US" altLang="ja-JP" dirty="0"/>
                <a:t>×5</a:t>
              </a:r>
              <a:r>
                <a:rPr kumimoji="1" lang="ja-JP" altLang="en-US" dirty="0"/>
                <a:t>頭</a:t>
              </a:r>
            </a:p>
          </p:txBody>
        </p:sp>
        <p:sp>
          <p:nvSpPr>
            <p:cNvPr id="54" name="テキスト ボックス 53">
              <a:extLst>
                <a:ext uri="{FF2B5EF4-FFF2-40B4-BE49-F238E27FC236}">
                  <a16:creationId xmlns:a16="http://schemas.microsoft.com/office/drawing/2014/main" id="{8ADC187A-6758-4A21-AB70-B9CD6B471D3A}"/>
                </a:ext>
              </a:extLst>
            </p:cNvPr>
            <p:cNvSpPr txBox="1"/>
            <p:nvPr/>
          </p:nvSpPr>
          <p:spPr>
            <a:xfrm>
              <a:off x="3375381" y="2274103"/>
              <a:ext cx="1872208" cy="369332"/>
            </a:xfrm>
            <a:prstGeom prst="rect">
              <a:avLst/>
            </a:prstGeom>
            <a:noFill/>
          </p:spPr>
          <p:txBody>
            <a:bodyPr wrap="square" rtlCol="0">
              <a:spAutoFit/>
            </a:bodyPr>
            <a:lstStyle/>
            <a:p>
              <a:r>
                <a:rPr kumimoji="1" lang="en-US" altLang="ja-JP" dirty="0"/>
                <a:t>488030</a:t>
              </a:r>
              <a:r>
                <a:rPr kumimoji="1" lang="ja-JP" altLang="en-US" dirty="0"/>
                <a:t>円</a:t>
              </a:r>
              <a:r>
                <a:rPr kumimoji="1" lang="en-US" altLang="ja-JP" dirty="0"/>
                <a:t>×6</a:t>
              </a:r>
              <a:r>
                <a:rPr kumimoji="1" lang="ja-JP" altLang="en-US" dirty="0"/>
                <a:t>頭</a:t>
              </a:r>
            </a:p>
          </p:txBody>
        </p:sp>
        <p:sp>
          <p:nvSpPr>
            <p:cNvPr id="55" name="テキスト ボックス 54">
              <a:extLst>
                <a:ext uri="{FF2B5EF4-FFF2-40B4-BE49-F238E27FC236}">
                  <a16:creationId xmlns:a16="http://schemas.microsoft.com/office/drawing/2014/main" id="{16877253-64C6-465A-89A4-248BE85DC232}"/>
                </a:ext>
              </a:extLst>
            </p:cNvPr>
            <p:cNvSpPr txBox="1"/>
            <p:nvPr/>
          </p:nvSpPr>
          <p:spPr>
            <a:xfrm>
              <a:off x="5478288" y="1666138"/>
              <a:ext cx="1872208" cy="369332"/>
            </a:xfrm>
            <a:prstGeom prst="rect">
              <a:avLst/>
            </a:prstGeom>
            <a:noFill/>
          </p:spPr>
          <p:txBody>
            <a:bodyPr wrap="square" rtlCol="0">
              <a:spAutoFit/>
            </a:bodyPr>
            <a:lstStyle/>
            <a:p>
              <a:r>
                <a:rPr lang="en-US" altLang="ja-JP" dirty="0"/>
                <a:t>3039360</a:t>
              </a:r>
              <a:r>
                <a:rPr kumimoji="1" lang="ja-JP" altLang="en-US" dirty="0"/>
                <a:t>円</a:t>
              </a:r>
            </a:p>
          </p:txBody>
        </p:sp>
        <p:sp>
          <p:nvSpPr>
            <p:cNvPr id="56" name="テキスト ボックス 55">
              <a:extLst>
                <a:ext uri="{FF2B5EF4-FFF2-40B4-BE49-F238E27FC236}">
                  <a16:creationId xmlns:a16="http://schemas.microsoft.com/office/drawing/2014/main" id="{3B560E17-56FF-4CB8-A3A7-B32050D96828}"/>
                </a:ext>
              </a:extLst>
            </p:cNvPr>
            <p:cNvSpPr txBox="1"/>
            <p:nvPr/>
          </p:nvSpPr>
          <p:spPr>
            <a:xfrm>
              <a:off x="5558969" y="2274103"/>
              <a:ext cx="1872208" cy="369332"/>
            </a:xfrm>
            <a:prstGeom prst="rect">
              <a:avLst/>
            </a:prstGeom>
            <a:noFill/>
          </p:spPr>
          <p:txBody>
            <a:bodyPr wrap="square" rtlCol="0">
              <a:spAutoFit/>
            </a:bodyPr>
            <a:lstStyle/>
            <a:p>
              <a:r>
                <a:rPr kumimoji="1" lang="en-US" altLang="ja-JP" dirty="0"/>
                <a:t>5210320</a:t>
              </a:r>
              <a:r>
                <a:rPr kumimoji="1" lang="ja-JP" altLang="en-US" dirty="0"/>
                <a:t>円</a:t>
              </a:r>
            </a:p>
          </p:txBody>
        </p:sp>
        <p:sp>
          <p:nvSpPr>
            <p:cNvPr id="57" name="テキスト ボックス 56">
              <a:extLst>
                <a:ext uri="{FF2B5EF4-FFF2-40B4-BE49-F238E27FC236}">
                  <a16:creationId xmlns:a16="http://schemas.microsoft.com/office/drawing/2014/main" id="{E32B7EBC-5FD9-4F4B-8716-70FACCB19C48}"/>
                </a:ext>
              </a:extLst>
            </p:cNvPr>
            <p:cNvSpPr txBox="1"/>
            <p:nvPr/>
          </p:nvSpPr>
          <p:spPr>
            <a:xfrm>
              <a:off x="7668344" y="1228903"/>
              <a:ext cx="1080120" cy="338554"/>
            </a:xfrm>
            <a:prstGeom prst="rect">
              <a:avLst/>
            </a:prstGeom>
            <a:noFill/>
          </p:spPr>
          <p:txBody>
            <a:bodyPr wrap="square" rtlCol="0">
              <a:spAutoFit/>
            </a:bodyPr>
            <a:lstStyle/>
            <a:p>
              <a:r>
                <a:rPr kumimoji="1" lang="ja-JP" altLang="en-US" sz="1600" dirty="0"/>
                <a:t>出生</a:t>
              </a:r>
              <a:endParaRPr kumimoji="1" lang="en-US" altLang="ja-JP" sz="1600" dirty="0"/>
            </a:p>
          </p:txBody>
        </p:sp>
        <p:sp>
          <p:nvSpPr>
            <p:cNvPr id="58" name="テキスト ボックス 57">
              <a:extLst>
                <a:ext uri="{FF2B5EF4-FFF2-40B4-BE49-F238E27FC236}">
                  <a16:creationId xmlns:a16="http://schemas.microsoft.com/office/drawing/2014/main" id="{5FE10D28-4A41-471E-AFBD-F2563A0194D9}"/>
                </a:ext>
              </a:extLst>
            </p:cNvPr>
            <p:cNvSpPr txBox="1"/>
            <p:nvPr/>
          </p:nvSpPr>
          <p:spPr>
            <a:xfrm>
              <a:off x="7705268" y="1697545"/>
              <a:ext cx="1080120" cy="338554"/>
            </a:xfrm>
            <a:prstGeom prst="rect">
              <a:avLst/>
            </a:prstGeom>
            <a:noFill/>
          </p:spPr>
          <p:txBody>
            <a:bodyPr wrap="square" rtlCol="0">
              <a:spAutoFit/>
            </a:bodyPr>
            <a:lstStyle/>
            <a:p>
              <a:r>
                <a:rPr lang="en-US" altLang="ja-JP" sz="1600" dirty="0"/>
                <a:t>100</a:t>
              </a:r>
              <a:r>
                <a:rPr lang="ja-JP" altLang="en-US" sz="1600" dirty="0"/>
                <a:t>頭</a:t>
              </a:r>
              <a:endParaRPr kumimoji="1" lang="en-US" altLang="ja-JP" sz="1600" dirty="0"/>
            </a:p>
          </p:txBody>
        </p:sp>
        <p:sp>
          <p:nvSpPr>
            <p:cNvPr id="59" name="テキスト ボックス 58">
              <a:extLst>
                <a:ext uri="{FF2B5EF4-FFF2-40B4-BE49-F238E27FC236}">
                  <a16:creationId xmlns:a16="http://schemas.microsoft.com/office/drawing/2014/main" id="{1C1DF79A-B733-4473-9435-FDF7568C4B55}"/>
                </a:ext>
              </a:extLst>
            </p:cNvPr>
            <p:cNvSpPr txBox="1"/>
            <p:nvPr/>
          </p:nvSpPr>
          <p:spPr>
            <a:xfrm>
              <a:off x="7726772" y="2308267"/>
              <a:ext cx="1080120" cy="338554"/>
            </a:xfrm>
            <a:prstGeom prst="rect">
              <a:avLst/>
            </a:prstGeom>
            <a:noFill/>
          </p:spPr>
          <p:txBody>
            <a:bodyPr wrap="square" rtlCol="0">
              <a:spAutoFit/>
            </a:bodyPr>
            <a:lstStyle/>
            <a:p>
              <a:r>
                <a:rPr lang="en-US" altLang="ja-JP" sz="1600" dirty="0"/>
                <a:t>710</a:t>
              </a:r>
              <a:r>
                <a:rPr lang="ja-JP" altLang="en-US" sz="1600" dirty="0"/>
                <a:t>頭</a:t>
              </a:r>
              <a:endParaRPr kumimoji="1" lang="en-US" altLang="ja-JP" sz="1600" dirty="0"/>
            </a:p>
          </p:txBody>
        </p:sp>
      </p:grpSp>
      <p:grpSp>
        <p:nvGrpSpPr>
          <p:cNvPr id="60" name="グループ化 5">
            <a:extLst>
              <a:ext uri="{FF2B5EF4-FFF2-40B4-BE49-F238E27FC236}">
                <a16:creationId xmlns:a16="http://schemas.microsoft.com/office/drawing/2014/main" id="{46A60BA0-838F-4C3A-87E7-BE928582663F}"/>
              </a:ext>
            </a:extLst>
          </p:cNvPr>
          <p:cNvGrpSpPr>
            <a:grpSpLocks/>
          </p:cNvGrpSpPr>
          <p:nvPr/>
        </p:nvGrpSpPr>
        <p:grpSpPr bwMode="auto">
          <a:xfrm>
            <a:off x="6156176" y="5987322"/>
            <a:ext cx="2921000" cy="842962"/>
            <a:chOff x="6188773" y="5970703"/>
            <a:chExt cx="2919731" cy="842847"/>
          </a:xfrm>
        </p:grpSpPr>
        <p:pic>
          <p:nvPicPr>
            <p:cNvPr id="61" name="Picture 14" descr="image_01_cow">
              <a:extLst>
                <a:ext uri="{FF2B5EF4-FFF2-40B4-BE49-F238E27FC236}">
                  <a16:creationId xmlns:a16="http://schemas.microsoft.com/office/drawing/2014/main" id="{329EE66B-18EA-4B5E-BDBB-EBE18ACDFF31}"/>
                </a:ext>
              </a:extLst>
            </p:cNvPr>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Text Box 15">
              <a:extLst>
                <a:ext uri="{FF2B5EF4-FFF2-40B4-BE49-F238E27FC236}">
                  <a16:creationId xmlns:a16="http://schemas.microsoft.com/office/drawing/2014/main" id="{77E15424-F582-4012-BE62-E3F8B971E6AC}"/>
                </a:ext>
              </a:extLst>
            </p:cNvPr>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1502873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4139952" y="233707"/>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総括</a:t>
            </a:r>
            <a:endParaRPr lang="en-US" altLang="ja-JP" sz="2400" u="sng" dirty="0">
              <a:solidFill>
                <a:srgbClr val="4D4D4D"/>
              </a:solidFill>
              <a:latin typeface="+mj-ea"/>
              <a:ea typeface="+mj-ea"/>
            </a:endParaRPr>
          </a:p>
        </p:txBody>
      </p:sp>
      <p:sp>
        <p:nvSpPr>
          <p:cNvPr id="3" name="テキスト ボックス 2">
            <a:extLst>
              <a:ext uri="{FF2B5EF4-FFF2-40B4-BE49-F238E27FC236}">
                <a16:creationId xmlns:a16="http://schemas.microsoft.com/office/drawing/2014/main" id="{9AF06639-3F77-44F8-ABA9-DD0DFEA1C2B0}"/>
              </a:ext>
            </a:extLst>
          </p:cNvPr>
          <p:cNvSpPr txBox="1"/>
          <p:nvPr/>
        </p:nvSpPr>
        <p:spPr>
          <a:xfrm>
            <a:off x="-180528" y="649430"/>
            <a:ext cx="9397552" cy="5786199"/>
          </a:xfrm>
          <a:prstGeom prst="rect">
            <a:avLst/>
          </a:prstGeom>
          <a:noFill/>
        </p:spPr>
        <p:txBody>
          <a:bodyPr wrap="square" rtlCol="0">
            <a:spAutoFit/>
          </a:bodyPr>
          <a:lstStyle/>
          <a:p>
            <a:r>
              <a:rPr lang="ja-JP" altLang="en-US" sz="2000" dirty="0"/>
              <a:t>　〇</a:t>
            </a:r>
            <a:r>
              <a:rPr lang="ja-JP" altLang="en-US" sz="2000" u="sng" dirty="0"/>
              <a:t>乳汁免疫の利用効果</a:t>
            </a:r>
            <a:endParaRPr lang="en-US" altLang="ja-JP" u="sng" dirty="0"/>
          </a:p>
          <a:p>
            <a:r>
              <a:rPr kumimoji="1" lang="ja-JP" altLang="en-US" dirty="0"/>
              <a:t>　　・下痢症の</a:t>
            </a:r>
            <a:r>
              <a:rPr lang="ja-JP" altLang="en-US" dirty="0"/>
              <a:t>発生率の減少　　　　　　</a:t>
            </a:r>
            <a:endParaRPr lang="en-US" altLang="ja-JP" dirty="0"/>
          </a:p>
          <a:p>
            <a:r>
              <a:rPr kumimoji="1" lang="ja-JP" altLang="en-US" dirty="0"/>
              <a:t>　　　　　　　　　　　　　　　　　　　　　　　　</a:t>
            </a:r>
            <a:r>
              <a:rPr lang="ja-JP" altLang="en-US" dirty="0"/>
              <a:t> ・腸管における免疫力の向上が顕著に認められた</a:t>
            </a:r>
            <a:endParaRPr kumimoji="1" lang="en-US" altLang="ja-JP" dirty="0"/>
          </a:p>
          <a:p>
            <a:r>
              <a:rPr kumimoji="1" lang="ja-JP" altLang="en-US" dirty="0"/>
              <a:t>　　・平均治療回数の減少　　　　　　</a:t>
            </a:r>
            <a:r>
              <a:rPr lang="ja-JP" altLang="en-US" dirty="0"/>
              <a:t>　　 ・平均治療回数と死亡率の低下より、発症しても、</a:t>
            </a:r>
            <a:r>
              <a:rPr lang="ja-JP" altLang="en-US" dirty="0">
                <a:solidFill>
                  <a:srgbClr val="FF0000"/>
                </a:solidFill>
              </a:rPr>
              <a:t>重篤化</a:t>
            </a:r>
            <a:endParaRPr kumimoji="1" lang="en-US" altLang="ja-JP" dirty="0">
              <a:solidFill>
                <a:srgbClr val="FF0000"/>
              </a:solidFill>
            </a:endParaRPr>
          </a:p>
          <a:p>
            <a:r>
              <a:rPr lang="ja-JP" altLang="en-US" dirty="0">
                <a:solidFill>
                  <a:srgbClr val="FF0000"/>
                </a:solidFill>
              </a:rPr>
              <a:t>　　　　　　　　　　　　　　　　　　　　　　　　　を抑えることができる</a:t>
            </a:r>
            <a:endParaRPr lang="en-US" altLang="ja-JP" dirty="0">
              <a:solidFill>
                <a:srgbClr val="FF0000"/>
              </a:solidFill>
            </a:endParaRPr>
          </a:p>
          <a:p>
            <a:r>
              <a:rPr lang="ja-JP" altLang="en-US" dirty="0"/>
              <a:t>　　・死亡率の減少　　　　　　　　　　　　　</a:t>
            </a:r>
            <a:endParaRPr kumimoji="1" lang="en-US" altLang="ja-JP" dirty="0"/>
          </a:p>
          <a:p>
            <a:r>
              <a:rPr lang="ja-JP" altLang="en-US" dirty="0"/>
              <a:t>　</a:t>
            </a:r>
            <a:endParaRPr lang="en-US" altLang="ja-JP" dirty="0"/>
          </a:p>
          <a:p>
            <a:r>
              <a:rPr lang="ja-JP" altLang="en-US" dirty="0"/>
              <a:t>　</a:t>
            </a:r>
            <a:r>
              <a:rPr lang="ja-JP" altLang="en-US" sz="2000" dirty="0"/>
              <a:t>〇</a:t>
            </a:r>
            <a:r>
              <a:rPr lang="ja-JP" altLang="en-US" sz="2000" u="sng" dirty="0"/>
              <a:t>費用対効果について</a:t>
            </a:r>
            <a:endParaRPr lang="en-US" altLang="ja-JP" sz="2000" u="sng" dirty="0"/>
          </a:p>
          <a:p>
            <a:r>
              <a:rPr lang="ja-JP" altLang="en-US" sz="2000" dirty="0"/>
              <a:t>　　</a:t>
            </a:r>
            <a:r>
              <a:rPr lang="ja-JP" altLang="en-US" dirty="0"/>
              <a:t>・</a:t>
            </a:r>
            <a:r>
              <a:rPr lang="en-US" altLang="ja-JP" dirty="0"/>
              <a:t>F1</a:t>
            </a:r>
            <a:r>
              <a:rPr lang="ja-JP" altLang="en-US" dirty="0"/>
              <a:t>：</a:t>
            </a:r>
            <a:r>
              <a:rPr lang="en-US" altLang="ja-JP" dirty="0"/>
              <a:t>173.3</a:t>
            </a:r>
            <a:r>
              <a:rPr lang="ja-JP" altLang="en-US" dirty="0"/>
              <a:t>円</a:t>
            </a:r>
            <a:r>
              <a:rPr lang="en-US" altLang="ja-JP" dirty="0"/>
              <a:t>/</a:t>
            </a:r>
            <a:r>
              <a:rPr lang="ja-JP" altLang="en-US" dirty="0"/>
              <a:t>頭、</a:t>
            </a:r>
            <a:r>
              <a:rPr lang="en-US" altLang="ja-JP" dirty="0"/>
              <a:t>ET</a:t>
            </a:r>
            <a:r>
              <a:rPr lang="ja-JP" altLang="en-US" dirty="0"/>
              <a:t>和牛：</a:t>
            </a:r>
            <a:r>
              <a:rPr lang="en-US" altLang="ja-JP" dirty="0"/>
              <a:t>11465.2</a:t>
            </a:r>
            <a:r>
              <a:rPr lang="ja-JP" altLang="en-US" dirty="0"/>
              <a:t>円</a:t>
            </a:r>
            <a:r>
              <a:rPr lang="en-US" altLang="ja-JP" dirty="0"/>
              <a:t>/</a:t>
            </a:r>
            <a:r>
              <a:rPr lang="ja-JP" altLang="en-US" dirty="0"/>
              <a:t>頭の費用対効果が得られた</a:t>
            </a:r>
            <a:endParaRPr lang="en-US" altLang="ja-JP" dirty="0"/>
          </a:p>
          <a:p>
            <a:r>
              <a:rPr lang="ja-JP" altLang="en-US" dirty="0"/>
              <a:t>　　</a:t>
            </a:r>
            <a:endParaRPr lang="en-US" altLang="ja-JP" dirty="0"/>
          </a:p>
          <a:p>
            <a:r>
              <a:rPr lang="ja-JP" altLang="en-US" dirty="0"/>
              <a:t>　　・死亡率の低減が費用対効果に大きく影響していることから、死亡率が高い生産農家におい</a:t>
            </a:r>
            <a:endParaRPr lang="en-US" altLang="ja-JP" dirty="0"/>
          </a:p>
          <a:p>
            <a:r>
              <a:rPr lang="ja-JP" altLang="en-US" dirty="0"/>
              <a:t>　　</a:t>
            </a:r>
            <a:r>
              <a:rPr lang="ja-JP" altLang="en-US" dirty="0" err="1"/>
              <a:t>て</a:t>
            </a:r>
            <a:r>
              <a:rPr lang="ja-JP" altLang="en-US" dirty="0"/>
              <a:t>より大きな費用対効果が得られる</a:t>
            </a:r>
            <a:endParaRPr lang="en-US" altLang="ja-JP" dirty="0"/>
          </a:p>
          <a:p>
            <a:r>
              <a:rPr lang="ja-JP" altLang="en-US" dirty="0"/>
              <a:t>　　</a:t>
            </a:r>
            <a:endParaRPr lang="en-US" altLang="ja-JP" dirty="0"/>
          </a:p>
          <a:p>
            <a:r>
              <a:rPr lang="ja-JP" altLang="en-US" dirty="0"/>
              <a:t>　　・</a:t>
            </a:r>
            <a:r>
              <a:rPr lang="en-US" altLang="ja-JP" dirty="0"/>
              <a:t>H30</a:t>
            </a:r>
            <a:r>
              <a:rPr lang="ja-JP" altLang="en-US" dirty="0"/>
              <a:t>年度現在においては家畜市場のスモール価格は高騰していることから今後より大きな　</a:t>
            </a:r>
            <a:endParaRPr lang="en-US" altLang="ja-JP" dirty="0"/>
          </a:p>
          <a:p>
            <a:r>
              <a:rPr lang="ja-JP" altLang="en-US" dirty="0"/>
              <a:t>　　　費用対効果が得られる</a:t>
            </a:r>
            <a:endParaRPr lang="en-US" altLang="ja-JP" dirty="0"/>
          </a:p>
          <a:p>
            <a:r>
              <a:rPr kumimoji="1" lang="ja-JP" altLang="en-US" sz="2000" u="sng" dirty="0"/>
              <a:t>　</a:t>
            </a:r>
            <a:endParaRPr kumimoji="1" lang="en-US" altLang="ja-JP" sz="2000" u="sng" dirty="0"/>
          </a:p>
          <a:p>
            <a:r>
              <a:rPr lang="ja-JP" altLang="en-US" sz="2000" dirty="0"/>
              <a:t>　〇</a:t>
            </a:r>
            <a:r>
              <a:rPr lang="ja-JP" altLang="en-US" sz="2000" u="sng" dirty="0"/>
              <a:t>下痢症候群においては初乳の給与後、一定期間で腸管粘膜の抗体量は激減する</a:t>
            </a:r>
            <a:endParaRPr lang="en-US" altLang="ja-JP" u="sng" dirty="0"/>
          </a:p>
          <a:p>
            <a:r>
              <a:rPr lang="ja-JP" altLang="en-US" dirty="0"/>
              <a:t>　→抗体量の多いミルクを一定期間</a:t>
            </a:r>
            <a:r>
              <a:rPr lang="en-US" altLang="ja-JP" dirty="0"/>
              <a:t>(</a:t>
            </a:r>
            <a:r>
              <a:rPr lang="ja-JP" altLang="en-US" dirty="0"/>
              <a:t>下痢発症時期まで</a:t>
            </a:r>
            <a:r>
              <a:rPr lang="en-US" altLang="ja-JP" dirty="0"/>
              <a:t>)</a:t>
            </a:r>
            <a:r>
              <a:rPr lang="ja-JP" altLang="en-US" dirty="0"/>
              <a:t>給与することで、腸管粘膜における局所　</a:t>
            </a:r>
            <a:endParaRPr lang="en-US" altLang="ja-JP" dirty="0"/>
          </a:p>
          <a:p>
            <a:r>
              <a:rPr lang="ja-JP" altLang="en-US" dirty="0"/>
              <a:t>　　免疫を向上させる</a:t>
            </a:r>
            <a:r>
              <a:rPr lang="en-US" altLang="ja-JP" dirty="0"/>
              <a:t>【</a:t>
            </a:r>
            <a:r>
              <a:rPr lang="ja-JP" altLang="en-US" dirty="0">
                <a:solidFill>
                  <a:srgbClr val="FF0000"/>
                </a:solidFill>
              </a:rPr>
              <a:t>乳汁免疫</a:t>
            </a:r>
            <a:r>
              <a:rPr lang="en-US" altLang="ja-JP" dirty="0"/>
              <a:t>】</a:t>
            </a:r>
          </a:p>
          <a:p>
            <a:r>
              <a:rPr kumimoji="1" lang="ja-JP" altLang="en-US" u="sng" dirty="0"/>
              <a:t>　</a:t>
            </a:r>
          </a:p>
        </p:txBody>
      </p:sp>
      <p:sp>
        <p:nvSpPr>
          <p:cNvPr id="4" name="矢印: 右 3">
            <a:extLst>
              <a:ext uri="{FF2B5EF4-FFF2-40B4-BE49-F238E27FC236}">
                <a16:creationId xmlns:a16="http://schemas.microsoft.com/office/drawing/2014/main" id="{9BCEB670-0BF5-47A5-8841-09E822DEEFFF}"/>
              </a:ext>
            </a:extLst>
          </p:cNvPr>
          <p:cNvSpPr/>
          <p:nvPr/>
        </p:nvSpPr>
        <p:spPr bwMode="auto">
          <a:xfrm>
            <a:off x="2987824" y="1484784"/>
            <a:ext cx="432048" cy="288032"/>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grpSp>
        <p:nvGrpSpPr>
          <p:cNvPr id="5" name="グループ化 5">
            <a:extLst>
              <a:ext uri="{FF2B5EF4-FFF2-40B4-BE49-F238E27FC236}">
                <a16:creationId xmlns:a16="http://schemas.microsoft.com/office/drawing/2014/main" id="{345C55B0-F91A-46CC-BF92-D515ECF53962}"/>
              </a:ext>
            </a:extLst>
          </p:cNvPr>
          <p:cNvGrpSpPr>
            <a:grpSpLocks/>
          </p:cNvGrpSpPr>
          <p:nvPr/>
        </p:nvGrpSpPr>
        <p:grpSpPr bwMode="auto">
          <a:xfrm>
            <a:off x="6223000" y="5777557"/>
            <a:ext cx="2921000" cy="842962"/>
            <a:chOff x="6188773" y="5970703"/>
            <a:chExt cx="2919731" cy="842847"/>
          </a:xfrm>
        </p:grpSpPr>
        <p:pic>
          <p:nvPicPr>
            <p:cNvPr id="6" name="Picture 14" descr="image_01_cow">
              <a:extLst>
                <a:ext uri="{FF2B5EF4-FFF2-40B4-BE49-F238E27FC236}">
                  <a16:creationId xmlns:a16="http://schemas.microsoft.com/office/drawing/2014/main" id="{0DDE096D-77F0-4228-9B77-B47FABC5C921}"/>
                </a:ext>
              </a:extLst>
            </p:cNvPr>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5">
              <a:extLst>
                <a:ext uri="{FF2B5EF4-FFF2-40B4-BE49-F238E27FC236}">
                  <a16:creationId xmlns:a16="http://schemas.microsoft.com/office/drawing/2014/main" id="{5987906D-685E-45C5-8134-B51B89BF75FD}"/>
                </a:ext>
              </a:extLst>
            </p:cNvPr>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63729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CF3211-BB56-4D6A-A8FA-94F3E547ADB9}"/>
              </a:ext>
            </a:extLst>
          </p:cNvPr>
          <p:cNvSpPr txBox="1"/>
          <p:nvPr/>
        </p:nvSpPr>
        <p:spPr>
          <a:xfrm>
            <a:off x="3779912" y="476672"/>
            <a:ext cx="2088232" cy="523220"/>
          </a:xfrm>
          <a:prstGeom prst="rect">
            <a:avLst/>
          </a:prstGeom>
          <a:noFill/>
        </p:spPr>
        <p:txBody>
          <a:bodyPr wrap="square" rtlCol="0">
            <a:spAutoFit/>
          </a:bodyPr>
          <a:lstStyle/>
          <a:p>
            <a:r>
              <a:rPr lang="ja-JP" altLang="en-US" sz="2800" u="sng" dirty="0">
                <a:solidFill>
                  <a:srgbClr val="4D4D4D"/>
                </a:solidFill>
              </a:rPr>
              <a:t>はじめに</a:t>
            </a:r>
          </a:p>
        </p:txBody>
      </p:sp>
      <p:sp>
        <p:nvSpPr>
          <p:cNvPr id="2" name="四角形: 角を丸くする 1">
            <a:extLst>
              <a:ext uri="{FF2B5EF4-FFF2-40B4-BE49-F238E27FC236}">
                <a16:creationId xmlns:a16="http://schemas.microsoft.com/office/drawing/2014/main" id="{53A08A34-DA83-45C1-9D46-0315723AA0C9}"/>
              </a:ext>
            </a:extLst>
          </p:cNvPr>
          <p:cNvSpPr/>
          <p:nvPr/>
        </p:nvSpPr>
        <p:spPr bwMode="auto">
          <a:xfrm>
            <a:off x="1043608" y="1196752"/>
            <a:ext cx="6912768" cy="1008112"/>
          </a:xfrm>
          <a:prstGeom prst="roundRect">
            <a:avLst/>
          </a:prstGeom>
          <a:ln>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en-US" altLang="ja-JP" sz="1800" b="0" i="1" u="none" strike="noStrike" cap="none" normalizeH="0" baseline="0" dirty="0">
                <a:ln>
                  <a:noFill/>
                </a:ln>
                <a:solidFill>
                  <a:schemeClr val="tx1"/>
                </a:solidFill>
                <a:effectLst/>
                <a:latin typeface="Century" panose="02040604050505020304" pitchFamily="18" charset="0"/>
                <a:ea typeface="ＭＳ Ｐゴシック" charset="-128"/>
              </a:rPr>
              <a:t>Rotavirus</a:t>
            </a:r>
            <a:r>
              <a:rPr kumimoji="1" lang="ja-JP" altLang="en-US" sz="1800" b="0" i="0" u="none" strike="noStrike" cap="none" normalizeH="0" baseline="0" dirty="0">
                <a:ln>
                  <a:noFill/>
                </a:ln>
                <a:solidFill>
                  <a:schemeClr val="tx1"/>
                </a:solidFill>
                <a:effectLst/>
                <a:latin typeface="Arial" charset="0"/>
                <a:ea typeface="ＭＳ Ｐゴシック" charset="-128"/>
              </a:rPr>
              <a:t>および複合する細菌による下痢症は若齢期子牛の死亡事故に大きく関与し、その被害は甚大であり、日本全国多くの牧場において大きな問題の一つといえる。</a:t>
            </a:r>
          </a:p>
        </p:txBody>
      </p:sp>
      <p:sp>
        <p:nvSpPr>
          <p:cNvPr id="3" name="テキスト ボックス 2">
            <a:extLst>
              <a:ext uri="{FF2B5EF4-FFF2-40B4-BE49-F238E27FC236}">
                <a16:creationId xmlns:a16="http://schemas.microsoft.com/office/drawing/2014/main" id="{25CB5FE2-2360-4E15-B0A0-DF9467D6381B}"/>
              </a:ext>
            </a:extLst>
          </p:cNvPr>
          <p:cNvSpPr txBox="1"/>
          <p:nvPr/>
        </p:nvSpPr>
        <p:spPr>
          <a:xfrm>
            <a:off x="683568" y="2492896"/>
            <a:ext cx="8136904" cy="2031325"/>
          </a:xfrm>
          <a:prstGeom prst="rect">
            <a:avLst/>
          </a:prstGeom>
          <a:noFill/>
        </p:spPr>
        <p:txBody>
          <a:bodyPr wrap="square" rtlCol="0">
            <a:spAutoFit/>
          </a:bodyPr>
          <a:lstStyle/>
          <a:p>
            <a:r>
              <a:rPr lang="ja-JP" altLang="en-US" dirty="0"/>
              <a:t>・</a:t>
            </a:r>
            <a:r>
              <a:rPr lang="en-US" altLang="ja-JP" i="1" dirty="0">
                <a:latin typeface="Century" panose="02040604050505020304" pitchFamily="18" charset="0"/>
              </a:rPr>
              <a:t>Rotavirus</a:t>
            </a:r>
            <a:r>
              <a:rPr lang="ja-JP" altLang="en-US" dirty="0"/>
              <a:t>は子牛の下痢症の最も一般的な原因となる</a:t>
            </a:r>
            <a:endParaRPr lang="en-US" altLang="ja-JP" dirty="0"/>
          </a:p>
          <a:p>
            <a:endParaRPr lang="en-US" altLang="ja-JP" dirty="0"/>
          </a:p>
          <a:p>
            <a:r>
              <a:rPr lang="ja-JP" altLang="en-US" dirty="0"/>
              <a:t>・特に</a:t>
            </a:r>
            <a:r>
              <a:rPr lang="en-US" altLang="ja-JP" dirty="0"/>
              <a:t>A</a:t>
            </a:r>
            <a:r>
              <a:rPr lang="ja-JP" altLang="en-US" dirty="0"/>
              <a:t>群</a:t>
            </a:r>
            <a:r>
              <a:rPr lang="en-US" altLang="ja-JP" i="1" dirty="0">
                <a:latin typeface="Century" panose="02040604050505020304" pitchFamily="18" charset="0"/>
              </a:rPr>
              <a:t>Rotavirus</a:t>
            </a:r>
            <a:r>
              <a:rPr lang="ja-JP" altLang="en-US" dirty="0"/>
              <a:t>が最も多く検出され、</a:t>
            </a:r>
            <a:r>
              <a:rPr lang="en-US" altLang="ja-JP" dirty="0"/>
              <a:t>4</a:t>
            </a:r>
            <a:r>
              <a:rPr lang="ja-JP" altLang="en-US" dirty="0"/>
              <a:t>～</a:t>
            </a:r>
            <a:r>
              <a:rPr lang="en-US" altLang="ja-JP" dirty="0"/>
              <a:t>14</a:t>
            </a:r>
            <a:r>
              <a:rPr lang="ja-JP" altLang="en-US" dirty="0"/>
              <a:t>日齢前後に多く認められる</a:t>
            </a:r>
            <a:endParaRPr lang="en-US" altLang="ja-JP" dirty="0"/>
          </a:p>
          <a:p>
            <a:endParaRPr lang="en-US" altLang="ja-JP" dirty="0"/>
          </a:p>
          <a:p>
            <a:r>
              <a:rPr lang="ja-JP" altLang="en-US" dirty="0"/>
              <a:t>・この時期においては初乳を飲んでも、血中の抗体含量が激減することで子牛の局</a:t>
            </a:r>
            <a:endParaRPr lang="en-US" altLang="ja-JP" dirty="0"/>
          </a:p>
          <a:p>
            <a:r>
              <a:rPr lang="ja-JP" altLang="en-US" dirty="0"/>
              <a:t>　所防御が弱くなり、下痢を発症する。</a:t>
            </a:r>
            <a:endParaRPr lang="en-US" altLang="ja-JP" dirty="0"/>
          </a:p>
          <a:p>
            <a:endParaRPr kumimoji="1" lang="ja-JP" altLang="en-US" dirty="0"/>
          </a:p>
        </p:txBody>
      </p:sp>
      <p:sp>
        <p:nvSpPr>
          <p:cNvPr id="4" name="矢印: 下 3">
            <a:extLst>
              <a:ext uri="{FF2B5EF4-FFF2-40B4-BE49-F238E27FC236}">
                <a16:creationId xmlns:a16="http://schemas.microsoft.com/office/drawing/2014/main" id="{E2B7C613-782A-46AD-8DEB-7F5812B9BB51}"/>
              </a:ext>
            </a:extLst>
          </p:cNvPr>
          <p:cNvSpPr/>
          <p:nvPr/>
        </p:nvSpPr>
        <p:spPr bwMode="auto">
          <a:xfrm>
            <a:off x="4283968" y="4401108"/>
            <a:ext cx="720080" cy="648072"/>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sp>
        <p:nvSpPr>
          <p:cNvPr id="6" name="正方形/長方形 5">
            <a:extLst>
              <a:ext uri="{FF2B5EF4-FFF2-40B4-BE49-F238E27FC236}">
                <a16:creationId xmlns:a16="http://schemas.microsoft.com/office/drawing/2014/main" id="{5D26ECC9-2802-4D73-B32D-6969A4A21338}"/>
              </a:ext>
            </a:extLst>
          </p:cNvPr>
          <p:cNvSpPr/>
          <p:nvPr/>
        </p:nvSpPr>
        <p:spPr bwMode="auto">
          <a:xfrm>
            <a:off x="1331640" y="5085184"/>
            <a:ext cx="6624736" cy="1152128"/>
          </a:xfrm>
          <a:prstGeom prst="rect">
            <a:avLst/>
          </a:prstGeom>
          <a:ln>
            <a:solidFill>
              <a:schemeClr val="tx1"/>
            </a:solidFill>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dirty="0">
                <a:solidFill>
                  <a:schemeClr val="tx1"/>
                </a:solidFill>
                <a:latin typeface="Arial" charset="0"/>
                <a:ea typeface="ＭＳ Ｐゴシック" charset="-128"/>
              </a:rPr>
              <a:t>この時期に</a:t>
            </a:r>
            <a:r>
              <a:rPr kumimoji="1" lang="ja-JP" altLang="en-US" sz="1800" b="0" i="0" u="none" strike="noStrike" cap="none" normalizeH="0" baseline="0" dirty="0">
                <a:ln>
                  <a:noFill/>
                </a:ln>
                <a:solidFill>
                  <a:srgbClr val="FF0000"/>
                </a:solidFill>
                <a:effectLst/>
                <a:latin typeface="Arial" charset="0"/>
                <a:ea typeface="ＭＳ Ｐゴシック" charset="-128"/>
              </a:rPr>
              <a:t>抗体量の多いミルク</a:t>
            </a:r>
            <a:r>
              <a:rPr kumimoji="1" lang="ja-JP" altLang="en-US" sz="1800" b="0" i="0" u="none" strike="noStrike" cap="none" normalizeH="0" baseline="0" dirty="0">
                <a:ln>
                  <a:noFill/>
                </a:ln>
                <a:solidFill>
                  <a:schemeClr val="tx1"/>
                </a:solidFill>
                <a:effectLst/>
                <a:latin typeface="Arial" charset="0"/>
                <a:ea typeface="ＭＳ Ｐゴシック" charset="-128"/>
              </a:rPr>
              <a:t>を飲ませることで局所免疫を向上</a:t>
            </a:r>
            <a:endParaRPr kumimoji="1" lang="en-US" altLang="ja-JP" sz="1800" b="0"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en-US" altLang="ja-JP" dirty="0">
              <a:solidFill>
                <a:schemeClr val="tx1"/>
              </a:solidFill>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dirty="0">
              <a:ln>
                <a:noFill/>
              </a:ln>
              <a:solidFill>
                <a:schemeClr val="tx1"/>
              </a:solidFill>
              <a:effectLst/>
              <a:latin typeface="Arial" charset="0"/>
              <a:ea typeface="ＭＳ Ｐゴシック"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1" lang="ja-JP" altLang="en-US" sz="1800" b="0" i="0" u="none" strike="noStrike" cap="none" normalizeH="0" baseline="0" dirty="0">
                <a:ln>
                  <a:noFill/>
                </a:ln>
                <a:solidFill>
                  <a:srgbClr val="FF0000"/>
                </a:solidFill>
                <a:effectLst/>
                <a:latin typeface="Arial" charset="0"/>
                <a:ea typeface="ＭＳ Ｐゴシック" charset="-128"/>
              </a:rPr>
              <a:t>腸管粘膜における高い局所防御力を維持する</a:t>
            </a:r>
          </a:p>
        </p:txBody>
      </p:sp>
      <p:cxnSp>
        <p:nvCxnSpPr>
          <p:cNvPr id="8" name="直線矢印コネクタ 7">
            <a:extLst>
              <a:ext uri="{FF2B5EF4-FFF2-40B4-BE49-F238E27FC236}">
                <a16:creationId xmlns:a16="http://schemas.microsoft.com/office/drawing/2014/main" id="{8DE6BF86-CC89-49A6-8F39-8FCE3C8BBE1D}"/>
              </a:ext>
            </a:extLst>
          </p:cNvPr>
          <p:cNvCxnSpPr/>
          <p:nvPr/>
        </p:nvCxnSpPr>
        <p:spPr bwMode="auto">
          <a:xfrm>
            <a:off x="4499992" y="5445224"/>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 name="グループ化 5"/>
          <p:cNvGrpSpPr>
            <a:grpSpLocks/>
          </p:cNvGrpSpPr>
          <p:nvPr/>
        </p:nvGrpSpPr>
        <p:grpSpPr bwMode="auto">
          <a:xfrm>
            <a:off x="6223000" y="5777557"/>
            <a:ext cx="2921000" cy="842962"/>
            <a:chOff x="6188773" y="5970703"/>
            <a:chExt cx="2919731" cy="842847"/>
          </a:xfrm>
        </p:grpSpPr>
        <p:pic>
          <p:nvPicPr>
            <p:cNvPr id="10"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2385073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CF3211-BB56-4D6A-A8FA-94F3E547ADB9}"/>
              </a:ext>
            </a:extLst>
          </p:cNvPr>
          <p:cNvSpPr txBox="1"/>
          <p:nvPr/>
        </p:nvSpPr>
        <p:spPr>
          <a:xfrm>
            <a:off x="1547664" y="332656"/>
            <a:ext cx="8568952" cy="461665"/>
          </a:xfrm>
          <a:prstGeom prst="rect">
            <a:avLst/>
          </a:prstGeom>
          <a:noFill/>
        </p:spPr>
        <p:txBody>
          <a:bodyPr wrap="square" rtlCol="0">
            <a:spAutoFit/>
          </a:bodyPr>
          <a:lstStyle/>
          <a:p>
            <a:r>
              <a:rPr lang="ja-JP" altLang="en-US" sz="2400" u="sng" dirty="0">
                <a:solidFill>
                  <a:srgbClr val="4D4D4D"/>
                </a:solidFill>
              </a:rPr>
              <a:t>ロタウイルスに複合する若齢期下痢症候群</a:t>
            </a:r>
          </a:p>
        </p:txBody>
      </p:sp>
      <p:sp>
        <p:nvSpPr>
          <p:cNvPr id="26" name="角丸四角形 25"/>
          <p:cNvSpPr/>
          <p:nvPr/>
        </p:nvSpPr>
        <p:spPr bwMode="auto">
          <a:xfrm>
            <a:off x="2006171" y="937149"/>
            <a:ext cx="4968552" cy="576064"/>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1" lang="en-US" altLang="ja-JP" sz="2400" b="0" i="1" u="none" strike="noStrike" cap="none" normalizeH="0" baseline="0" dirty="0">
                <a:ln>
                  <a:noFill/>
                </a:ln>
                <a:solidFill>
                  <a:srgbClr val="FF0000"/>
                </a:solidFill>
                <a:effectLst/>
                <a:latin typeface="Century" panose="02040604050505020304" pitchFamily="18" charset="0"/>
                <a:ea typeface="ＭＳ Ｐゴシック" charset="-128"/>
              </a:rPr>
              <a:t>Rotavirus</a:t>
            </a:r>
            <a:r>
              <a:rPr kumimoji="1" lang="ja-JP" altLang="en-US" sz="2400" b="0" i="1" u="none" strike="noStrike" cap="none" normalizeH="0" baseline="0" dirty="0">
                <a:ln>
                  <a:noFill/>
                </a:ln>
                <a:solidFill>
                  <a:srgbClr val="FF0000"/>
                </a:solidFill>
                <a:effectLst/>
                <a:latin typeface="Century" panose="02040604050505020304" pitchFamily="18" charset="0"/>
                <a:ea typeface="ＭＳ Ｐゴシック" charset="-128"/>
              </a:rPr>
              <a:t>　</a:t>
            </a:r>
            <a:r>
              <a:rPr kumimoji="1" lang="ja-JP" altLang="en-US" sz="2400" b="0" i="0" u="none" strike="noStrike" cap="none" normalizeH="0" baseline="0" dirty="0">
                <a:ln>
                  <a:noFill/>
                </a:ln>
                <a:solidFill>
                  <a:schemeClr val="tx1">
                    <a:lumMod val="50000"/>
                  </a:schemeClr>
                </a:solidFill>
                <a:effectLst/>
                <a:latin typeface="Arial" charset="0"/>
                <a:ea typeface="ＭＳ Ｐゴシック" charset="-128"/>
              </a:rPr>
              <a:t>の存在</a:t>
            </a:r>
          </a:p>
        </p:txBody>
      </p:sp>
      <p:cxnSp>
        <p:nvCxnSpPr>
          <p:cNvPr id="28" name="直線矢印コネクタ 27"/>
          <p:cNvCxnSpPr/>
          <p:nvPr/>
        </p:nvCxnSpPr>
        <p:spPr bwMode="auto">
          <a:xfrm>
            <a:off x="4499992" y="3295757"/>
            <a:ext cx="5748" cy="45704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角丸四角形 28"/>
          <p:cNvSpPr/>
          <p:nvPr/>
        </p:nvSpPr>
        <p:spPr bwMode="auto">
          <a:xfrm>
            <a:off x="2627784" y="2446477"/>
            <a:ext cx="3744416" cy="504056"/>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1" lang="en-US" altLang="ja-JP" sz="2400" b="0" i="1" u="none" strike="noStrike" cap="none" normalizeH="0" baseline="0" dirty="0">
                <a:ln>
                  <a:noFill/>
                </a:ln>
                <a:solidFill>
                  <a:srgbClr val="FF0000"/>
                </a:solidFill>
                <a:effectLst/>
                <a:latin typeface="Century" panose="02040604050505020304" pitchFamily="18" charset="0"/>
                <a:ea typeface="ＭＳ Ｐゴシック" charset="-128"/>
              </a:rPr>
              <a:t>E.coli</a:t>
            </a:r>
            <a:r>
              <a:rPr kumimoji="1" lang="ja-JP" altLang="en-US" sz="2400" b="0" i="1" u="none" strike="noStrike" cap="none" normalizeH="0" baseline="0" dirty="0">
                <a:ln>
                  <a:noFill/>
                </a:ln>
                <a:solidFill>
                  <a:srgbClr val="FF0000"/>
                </a:solidFill>
                <a:effectLst/>
                <a:latin typeface="Century" panose="02040604050505020304" pitchFamily="18" charset="0"/>
                <a:ea typeface="ＭＳ Ｐゴシック" charset="-128"/>
              </a:rPr>
              <a:t>　</a:t>
            </a:r>
            <a:r>
              <a:rPr kumimoji="1" lang="ja-JP" altLang="en-US" sz="2400" b="0" i="0" u="none" strike="noStrike" cap="none" normalizeH="0" baseline="0" dirty="0">
                <a:ln>
                  <a:noFill/>
                </a:ln>
                <a:solidFill>
                  <a:schemeClr val="tx1">
                    <a:lumMod val="50000"/>
                  </a:schemeClr>
                </a:solidFill>
                <a:effectLst/>
                <a:latin typeface="Arial" charset="0"/>
                <a:ea typeface="ＭＳ Ｐゴシック" charset="-128"/>
              </a:rPr>
              <a:t>の増殖</a:t>
            </a:r>
            <a:endParaRPr kumimoji="1" lang="ja-JP" altLang="en-US" sz="2400" b="0" i="0" u="none" strike="noStrike" cap="none" normalizeH="0" baseline="0" dirty="0">
              <a:ln>
                <a:noFill/>
              </a:ln>
              <a:solidFill>
                <a:srgbClr val="FF0000"/>
              </a:solidFill>
              <a:effectLst/>
              <a:latin typeface="Arial" charset="0"/>
              <a:ea typeface="ＭＳ Ｐゴシック" charset="-128"/>
            </a:endParaRPr>
          </a:p>
        </p:txBody>
      </p:sp>
      <p:cxnSp>
        <p:nvCxnSpPr>
          <p:cNvPr id="31" name="直線矢印コネクタ 30"/>
          <p:cNvCxnSpPr/>
          <p:nvPr/>
        </p:nvCxnSpPr>
        <p:spPr bwMode="auto">
          <a:xfrm>
            <a:off x="4499992" y="1628800"/>
            <a:ext cx="0" cy="5040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角丸四角形 31"/>
          <p:cNvSpPr/>
          <p:nvPr/>
        </p:nvSpPr>
        <p:spPr bwMode="auto">
          <a:xfrm>
            <a:off x="1547664" y="4149080"/>
            <a:ext cx="5976664" cy="566346"/>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en-US" altLang="ja-JP" sz="2400" b="0" i="1" u="none" strike="noStrike" cap="none" normalizeH="0" baseline="0" dirty="0">
                <a:ln>
                  <a:noFill/>
                </a:ln>
                <a:solidFill>
                  <a:srgbClr val="FF0000"/>
                </a:solidFill>
                <a:effectLst/>
                <a:latin typeface="Century" panose="02040604050505020304" pitchFamily="18" charset="0"/>
                <a:ea typeface="ＭＳ Ｐゴシック" charset="-128"/>
              </a:rPr>
              <a:t>Clostridium</a:t>
            </a:r>
            <a:r>
              <a:rPr kumimoji="1" lang="ja-JP" altLang="en-US" sz="2400" b="0" i="1" u="none" strike="noStrike" cap="none" normalizeH="0" baseline="0" dirty="0">
                <a:ln>
                  <a:noFill/>
                </a:ln>
                <a:solidFill>
                  <a:srgbClr val="FF0000"/>
                </a:solidFill>
                <a:effectLst/>
                <a:latin typeface="Century" panose="02040604050505020304" pitchFamily="18" charset="0"/>
                <a:ea typeface="ＭＳ Ｐゴシック" charset="-128"/>
              </a:rPr>
              <a:t> </a:t>
            </a:r>
            <a:r>
              <a:rPr kumimoji="1" lang="en-US" altLang="ja-JP" sz="2400" b="0" i="1" u="none" strike="noStrike" cap="none" normalizeH="0" baseline="0" dirty="0">
                <a:ln>
                  <a:noFill/>
                </a:ln>
                <a:solidFill>
                  <a:srgbClr val="FF0000"/>
                </a:solidFill>
                <a:effectLst/>
                <a:latin typeface="Century" panose="02040604050505020304" pitchFamily="18" charset="0"/>
                <a:ea typeface="ＭＳ Ｐゴシック" charset="-128"/>
              </a:rPr>
              <a:t>perfringens </a:t>
            </a:r>
            <a:r>
              <a:rPr kumimoji="1" lang="ja-JP" altLang="en-US" sz="2400" b="0" i="0" u="none" strike="noStrike" cap="none" normalizeH="0" baseline="0" dirty="0">
                <a:ln>
                  <a:noFill/>
                </a:ln>
                <a:solidFill>
                  <a:schemeClr val="tx1">
                    <a:lumMod val="50000"/>
                  </a:schemeClr>
                </a:solidFill>
                <a:effectLst/>
                <a:latin typeface="Arial" charset="0"/>
                <a:ea typeface="ＭＳ Ｐゴシック" charset="-128"/>
              </a:rPr>
              <a:t>の出現及び増加</a:t>
            </a:r>
            <a:endParaRPr kumimoji="1" lang="ja-JP" altLang="en-US" sz="2400" b="0" i="0" u="none" strike="noStrike" cap="none" normalizeH="0" baseline="0" dirty="0">
              <a:ln>
                <a:noFill/>
              </a:ln>
              <a:solidFill>
                <a:srgbClr val="FF0000"/>
              </a:solidFill>
              <a:effectLst/>
              <a:latin typeface="Arial" charset="0"/>
              <a:ea typeface="ＭＳ Ｐゴシック" charset="-128"/>
            </a:endParaRPr>
          </a:p>
        </p:txBody>
      </p:sp>
      <p:sp>
        <p:nvSpPr>
          <p:cNvPr id="37" name="正方形/長方形 36"/>
          <p:cNvSpPr/>
          <p:nvPr/>
        </p:nvSpPr>
        <p:spPr bwMode="auto">
          <a:xfrm>
            <a:off x="1475656" y="5383268"/>
            <a:ext cx="6336704" cy="891803"/>
          </a:xfrm>
          <a:prstGeom prst="rect">
            <a:avLst/>
          </a:prstGeom>
          <a:ln>
            <a:solidFill>
              <a:srgbClr val="00B050"/>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dirty="0">
                <a:solidFill>
                  <a:srgbClr val="FF0000"/>
                </a:solidFill>
                <a:latin typeface="Arial" charset="0"/>
                <a:ea typeface="ＭＳ Ｐゴシック" charset="-128"/>
              </a:rPr>
              <a:t>下痢症候群</a:t>
            </a:r>
            <a:r>
              <a:rPr lang="ja-JP" altLang="en-US" dirty="0">
                <a:solidFill>
                  <a:schemeClr val="tx1"/>
                </a:solidFill>
                <a:latin typeface="Arial" charset="0"/>
                <a:ea typeface="ＭＳ Ｐゴシック" charset="-128"/>
              </a:rPr>
              <a:t>：</a:t>
            </a:r>
            <a:r>
              <a:rPr lang="en-US" altLang="ja-JP" i="1" dirty="0">
                <a:solidFill>
                  <a:schemeClr val="tx1"/>
                </a:solidFill>
                <a:latin typeface="Century" panose="02040604050505020304" pitchFamily="18" charset="0"/>
                <a:ea typeface="ＭＳ Ｐゴシック" charset="-128"/>
              </a:rPr>
              <a:t>Rotavirus</a:t>
            </a:r>
            <a:r>
              <a:rPr kumimoji="1" lang="ja-JP" altLang="en-US" sz="1800" b="0" i="0" u="none" strike="noStrike" cap="none" normalizeH="0" baseline="0" dirty="0">
                <a:ln>
                  <a:noFill/>
                </a:ln>
                <a:solidFill>
                  <a:schemeClr val="tx1"/>
                </a:solidFill>
                <a:effectLst/>
                <a:latin typeface="Arial" charset="0"/>
                <a:ea typeface="ＭＳ Ｐゴシック" charset="-128"/>
              </a:rPr>
              <a:t>存在下で、大腸菌の増殖が生じ、次に</a:t>
            </a:r>
            <a:r>
              <a:rPr kumimoji="1" lang="en-US" altLang="ja-JP" sz="1800" b="0" i="1" u="none" strike="noStrike" cap="none" normalizeH="0" baseline="0" dirty="0">
                <a:ln>
                  <a:noFill/>
                </a:ln>
                <a:solidFill>
                  <a:schemeClr val="tx1"/>
                </a:solidFill>
                <a:effectLst/>
                <a:latin typeface="Century" panose="02040604050505020304" pitchFamily="18" charset="0"/>
                <a:ea typeface="ＭＳ Ｐゴシック" charset="-128"/>
              </a:rPr>
              <a:t>Clostridium</a:t>
            </a:r>
            <a:r>
              <a:rPr kumimoji="1" lang="ja-JP" altLang="en-US" sz="1800" b="0" i="1" u="none" strike="noStrike" cap="none" normalizeH="0" baseline="0" dirty="0">
                <a:ln>
                  <a:noFill/>
                </a:ln>
                <a:solidFill>
                  <a:schemeClr val="tx1"/>
                </a:solidFill>
                <a:effectLst/>
                <a:latin typeface="Century" panose="02040604050505020304" pitchFamily="18" charset="0"/>
                <a:ea typeface="ＭＳ Ｐゴシック" charset="-128"/>
              </a:rPr>
              <a:t> </a:t>
            </a:r>
            <a:r>
              <a:rPr lang="en-US" altLang="ja-JP" i="1" dirty="0">
                <a:solidFill>
                  <a:schemeClr val="tx1"/>
                </a:solidFill>
                <a:latin typeface="Century" panose="02040604050505020304" pitchFamily="18" charset="0"/>
                <a:ea typeface="ＭＳ Ｐゴシック" charset="-128"/>
              </a:rPr>
              <a:t>p</a:t>
            </a:r>
            <a:r>
              <a:rPr kumimoji="1" lang="en-US" altLang="ja-JP" sz="1800" b="0" i="1" u="none" strike="noStrike" cap="none" normalizeH="0" baseline="0" dirty="0">
                <a:ln>
                  <a:noFill/>
                </a:ln>
                <a:solidFill>
                  <a:schemeClr val="tx1"/>
                </a:solidFill>
                <a:effectLst/>
                <a:latin typeface="Century" panose="02040604050505020304" pitchFamily="18" charset="0"/>
                <a:ea typeface="ＭＳ Ｐゴシック" charset="-128"/>
              </a:rPr>
              <a:t>erfringens</a:t>
            </a:r>
            <a:r>
              <a:rPr lang="ja-JP" altLang="en-US" dirty="0">
                <a:solidFill>
                  <a:schemeClr val="tx1"/>
                </a:solidFill>
                <a:latin typeface="Arial" charset="0"/>
                <a:ea typeface="ＭＳ Ｐゴシック" charset="-128"/>
              </a:rPr>
              <a:t>の増殖により、より重症化という病態を引き起こす</a:t>
            </a:r>
            <a:endParaRPr kumimoji="1" lang="ja-JP" altLang="en-US" sz="1800" b="0" i="0" u="none" strike="noStrike" cap="none" normalizeH="0" baseline="0" dirty="0">
              <a:ln>
                <a:noFill/>
              </a:ln>
              <a:solidFill>
                <a:schemeClr val="tx1"/>
              </a:solidFill>
              <a:effectLst/>
              <a:latin typeface="Arial" charset="0"/>
              <a:ea typeface="ＭＳ Ｐゴシック" charset="-128"/>
            </a:endParaRPr>
          </a:p>
        </p:txBody>
      </p:sp>
      <p:grpSp>
        <p:nvGrpSpPr>
          <p:cNvPr id="38" name="グループ化 5"/>
          <p:cNvGrpSpPr>
            <a:grpSpLocks/>
          </p:cNvGrpSpPr>
          <p:nvPr/>
        </p:nvGrpSpPr>
        <p:grpSpPr bwMode="auto">
          <a:xfrm>
            <a:off x="6223000" y="5777557"/>
            <a:ext cx="2921000" cy="842962"/>
            <a:chOff x="6188773" y="5970703"/>
            <a:chExt cx="2919731" cy="842847"/>
          </a:xfrm>
        </p:grpSpPr>
        <p:pic>
          <p:nvPicPr>
            <p:cNvPr id="39"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2020156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B8202F7-1E0B-43D4-A1C3-D9652D8A4D82}"/>
              </a:ext>
            </a:extLst>
          </p:cNvPr>
          <p:cNvSpPr txBox="1"/>
          <p:nvPr/>
        </p:nvSpPr>
        <p:spPr>
          <a:xfrm>
            <a:off x="3131840" y="404664"/>
            <a:ext cx="3168352" cy="461665"/>
          </a:xfrm>
          <a:prstGeom prst="rect">
            <a:avLst/>
          </a:prstGeom>
          <a:noFill/>
        </p:spPr>
        <p:txBody>
          <a:bodyPr wrap="square" rtlCol="0">
            <a:spAutoFit/>
          </a:bodyPr>
          <a:lstStyle/>
          <a:p>
            <a:r>
              <a:rPr kumimoji="1" lang="ja-JP" altLang="en-US" sz="2400" u="sng" dirty="0">
                <a:solidFill>
                  <a:srgbClr val="4D4D4D"/>
                </a:solidFill>
              </a:rPr>
              <a:t>ロタウイルス検出率</a:t>
            </a:r>
          </a:p>
        </p:txBody>
      </p:sp>
      <p:graphicFrame>
        <p:nvGraphicFramePr>
          <p:cNvPr id="2" name="表 1">
            <a:extLst>
              <a:ext uri="{FF2B5EF4-FFF2-40B4-BE49-F238E27FC236}">
                <a16:creationId xmlns:a16="http://schemas.microsoft.com/office/drawing/2014/main" id="{4EF06E00-C5E4-4DD8-AF3D-3751516754A4}"/>
              </a:ext>
            </a:extLst>
          </p:cNvPr>
          <p:cNvGraphicFramePr>
            <a:graphicFrameLocks noGrp="1"/>
          </p:cNvGraphicFramePr>
          <p:nvPr>
            <p:extLst>
              <p:ext uri="{D42A27DB-BD31-4B8C-83A1-F6EECF244321}">
                <p14:modId xmlns:p14="http://schemas.microsoft.com/office/powerpoint/2010/main" val="4011546237"/>
              </p:ext>
            </p:extLst>
          </p:nvPr>
        </p:nvGraphicFramePr>
        <p:xfrm>
          <a:off x="5436096" y="1579195"/>
          <a:ext cx="3528404" cy="934467"/>
        </p:xfrm>
        <a:graphic>
          <a:graphicData uri="http://schemas.openxmlformats.org/drawingml/2006/table">
            <a:tbl>
              <a:tblPr>
                <a:tableStyleId>{5C22544A-7EE6-4342-B048-85BDC9FD1C3A}</a:tableStyleId>
              </a:tblPr>
              <a:tblGrid>
                <a:gridCol w="1006033">
                  <a:extLst>
                    <a:ext uri="{9D8B030D-6E8A-4147-A177-3AD203B41FA5}">
                      <a16:colId xmlns:a16="http://schemas.microsoft.com/office/drawing/2014/main" val="1830239016"/>
                    </a:ext>
                  </a:extLst>
                </a:gridCol>
                <a:gridCol w="1006033">
                  <a:extLst>
                    <a:ext uri="{9D8B030D-6E8A-4147-A177-3AD203B41FA5}">
                      <a16:colId xmlns:a16="http://schemas.microsoft.com/office/drawing/2014/main" val="3807325541"/>
                    </a:ext>
                  </a:extLst>
                </a:gridCol>
                <a:gridCol w="1516338">
                  <a:extLst>
                    <a:ext uri="{9D8B030D-6E8A-4147-A177-3AD203B41FA5}">
                      <a16:colId xmlns:a16="http://schemas.microsoft.com/office/drawing/2014/main" val="3158304877"/>
                    </a:ext>
                  </a:extLst>
                </a:gridCol>
              </a:tblGrid>
              <a:tr h="311489">
                <a:tc gridSpan="2">
                  <a:txBody>
                    <a:bodyPr/>
                    <a:lstStyle/>
                    <a:p>
                      <a:pPr algn="l" fontAlgn="ctr"/>
                      <a:r>
                        <a:rPr lang="en-US" sz="1100" u="none" strike="noStrike" dirty="0">
                          <a:effectLst/>
                        </a:rPr>
                        <a:t>Rotavirus</a:t>
                      </a:r>
                      <a:r>
                        <a:rPr lang="ja-JP" altLang="en-US" sz="1100" u="none" strike="noStrike" dirty="0">
                          <a:effectLst/>
                        </a:rPr>
                        <a:t>検出頭数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hMerge="1">
                  <a:txBody>
                    <a:bodyPr/>
                    <a:lstStyle/>
                    <a:p>
                      <a:endParaRPr kumimoji="1" lang="ja-JP" altLang="en-US"/>
                    </a:p>
                  </a:txBody>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480830913"/>
                  </a:ext>
                </a:extLst>
              </a:tr>
              <a:tr h="311489">
                <a:tc>
                  <a:txBody>
                    <a:bodyPr/>
                    <a:lstStyle/>
                    <a:p>
                      <a:pPr algn="l" fontAlgn="ctr"/>
                      <a:r>
                        <a:rPr lang="ja-JP" altLang="en-US" sz="1100" u="none" strike="noStrike" dirty="0">
                          <a:effectLst/>
                        </a:rPr>
                        <a:t>陽性</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陰性</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dirty="0">
                          <a:effectLst/>
                        </a:rPr>
                        <a:t>計</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4060774829"/>
                  </a:ext>
                </a:extLst>
              </a:tr>
              <a:tr h="311489">
                <a:tc>
                  <a:txBody>
                    <a:bodyPr/>
                    <a:lstStyle/>
                    <a:p>
                      <a:pPr algn="r" fontAlgn="ctr"/>
                      <a:r>
                        <a:rPr lang="en-US" altLang="ja-JP" sz="1100" u="none" strike="noStrike" dirty="0">
                          <a:effectLst/>
                        </a:rPr>
                        <a:t>21</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45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66(</a:t>
                      </a:r>
                      <a:r>
                        <a:rPr lang="ja-JP" altLang="en-US" sz="1100" u="none" strike="noStrike" dirty="0">
                          <a:effectLst/>
                        </a:rPr>
                        <a:t>頭</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396998339"/>
                  </a:ext>
                </a:extLst>
              </a:tr>
            </a:tbl>
          </a:graphicData>
        </a:graphic>
      </p:graphicFrame>
      <p:sp>
        <p:nvSpPr>
          <p:cNvPr id="5" name="テキスト ボックス 4">
            <a:extLst>
              <a:ext uri="{FF2B5EF4-FFF2-40B4-BE49-F238E27FC236}">
                <a16:creationId xmlns:a16="http://schemas.microsoft.com/office/drawing/2014/main" id="{15914952-414A-442B-B6F4-2EDE1C84A23C}"/>
              </a:ext>
            </a:extLst>
          </p:cNvPr>
          <p:cNvSpPr txBox="1"/>
          <p:nvPr/>
        </p:nvSpPr>
        <p:spPr>
          <a:xfrm>
            <a:off x="5256082" y="1141607"/>
            <a:ext cx="3888432" cy="369332"/>
          </a:xfrm>
          <a:prstGeom prst="rect">
            <a:avLst/>
          </a:prstGeom>
          <a:noFill/>
        </p:spPr>
        <p:txBody>
          <a:bodyPr wrap="square" rtlCol="0">
            <a:spAutoFit/>
          </a:bodyPr>
          <a:lstStyle/>
          <a:p>
            <a:r>
              <a:rPr kumimoji="1" lang="ja-JP" altLang="en-US" dirty="0"/>
              <a:t>・</a:t>
            </a:r>
            <a:r>
              <a:rPr kumimoji="1" lang="en-US" altLang="ja-JP" dirty="0"/>
              <a:t>H25</a:t>
            </a:r>
            <a:r>
              <a:rPr kumimoji="1" lang="ja-JP" altLang="en-US" dirty="0"/>
              <a:t>～</a:t>
            </a:r>
            <a:r>
              <a:rPr kumimoji="1" lang="en-US" altLang="ja-JP" dirty="0"/>
              <a:t>H29</a:t>
            </a:r>
            <a:r>
              <a:rPr lang="ja-JP" altLang="en-US" dirty="0"/>
              <a:t>年度の</a:t>
            </a:r>
            <a:r>
              <a:rPr lang="en-US" altLang="ja-JP" i="1" dirty="0">
                <a:latin typeface="Century" panose="02040604050505020304" pitchFamily="18" charset="0"/>
              </a:rPr>
              <a:t>Rotavirus</a:t>
            </a:r>
            <a:r>
              <a:rPr lang="ja-JP" altLang="en-US" dirty="0"/>
              <a:t>検出率</a:t>
            </a:r>
            <a:endParaRPr kumimoji="1" lang="ja-JP" altLang="en-US" dirty="0"/>
          </a:p>
        </p:txBody>
      </p:sp>
      <p:cxnSp>
        <p:nvCxnSpPr>
          <p:cNvPr id="7" name="直線矢印コネクタ 6">
            <a:extLst>
              <a:ext uri="{FF2B5EF4-FFF2-40B4-BE49-F238E27FC236}">
                <a16:creationId xmlns:a16="http://schemas.microsoft.com/office/drawing/2014/main" id="{53843282-5A0E-46BF-B8B8-E626309C553A}"/>
              </a:ext>
            </a:extLst>
          </p:cNvPr>
          <p:cNvCxnSpPr/>
          <p:nvPr/>
        </p:nvCxnSpPr>
        <p:spPr bwMode="auto">
          <a:xfrm>
            <a:off x="6323566" y="2492896"/>
            <a:ext cx="0" cy="43368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a:extLst>
              <a:ext uri="{FF2B5EF4-FFF2-40B4-BE49-F238E27FC236}">
                <a16:creationId xmlns:a16="http://schemas.microsoft.com/office/drawing/2014/main" id="{BBDA2933-FD8B-416F-AA9B-BB3365920A5F}"/>
              </a:ext>
            </a:extLst>
          </p:cNvPr>
          <p:cNvSpPr txBox="1"/>
          <p:nvPr/>
        </p:nvSpPr>
        <p:spPr>
          <a:xfrm>
            <a:off x="5076056" y="3044083"/>
            <a:ext cx="4335337" cy="1200329"/>
          </a:xfrm>
          <a:prstGeom prst="rect">
            <a:avLst/>
          </a:prstGeom>
          <a:noFill/>
        </p:spPr>
        <p:txBody>
          <a:bodyPr wrap="square" rtlCol="0">
            <a:spAutoFit/>
          </a:bodyPr>
          <a:lstStyle/>
          <a:p>
            <a:r>
              <a:rPr kumimoji="1" lang="ja-JP" altLang="en-US" dirty="0"/>
              <a:t>・陽性率</a:t>
            </a:r>
            <a:r>
              <a:rPr lang="en-US" altLang="ja-JP" dirty="0"/>
              <a:t>31.8</a:t>
            </a:r>
            <a:r>
              <a:rPr lang="ja-JP" altLang="en-US" dirty="0"/>
              <a:t>％</a:t>
            </a:r>
            <a:endParaRPr kumimoji="1" lang="en-US" altLang="ja-JP" dirty="0"/>
          </a:p>
          <a:p>
            <a:endParaRPr kumimoji="1" lang="en-US" altLang="ja-JP" dirty="0"/>
          </a:p>
          <a:p>
            <a:r>
              <a:rPr kumimoji="1" lang="ja-JP" altLang="en-US" dirty="0"/>
              <a:t>・陽性牛</a:t>
            </a:r>
            <a:r>
              <a:rPr kumimoji="1" lang="en-US" altLang="ja-JP" dirty="0"/>
              <a:t>21</a:t>
            </a:r>
            <a:r>
              <a:rPr kumimoji="1" lang="ja-JP" altLang="en-US" dirty="0"/>
              <a:t>頭中</a:t>
            </a:r>
            <a:r>
              <a:rPr kumimoji="1" lang="en-US" altLang="ja-JP" dirty="0"/>
              <a:t>15</a:t>
            </a:r>
            <a:r>
              <a:rPr kumimoji="1" lang="ja-JP" altLang="en-US" dirty="0"/>
              <a:t>頭で</a:t>
            </a:r>
            <a:endParaRPr kumimoji="1" lang="en-US" altLang="ja-JP" dirty="0"/>
          </a:p>
          <a:p>
            <a:r>
              <a:rPr kumimoji="1" lang="en-US" altLang="ja-JP" i="1" dirty="0">
                <a:latin typeface="Century" panose="02040604050505020304" pitchFamily="18" charset="0"/>
              </a:rPr>
              <a:t>Clostridium</a:t>
            </a:r>
            <a:r>
              <a:rPr kumimoji="1" lang="ja-JP" altLang="en-US" i="1" dirty="0">
                <a:latin typeface="Century" panose="02040604050505020304" pitchFamily="18" charset="0"/>
              </a:rPr>
              <a:t>　</a:t>
            </a:r>
            <a:r>
              <a:rPr kumimoji="1" lang="en-US" altLang="ja-JP" i="1" dirty="0">
                <a:latin typeface="Century" panose="02040604050505020304" pitchFamily="18" charset="0"/>
              </a:rPr>
              <a:t>perfringens</a:t>
            </a:r>
            <a:r>
              <a:rPr kumimoji="1" lang="ja-JP" altLang="en-US" dirty="0"/>
              <a:t>陽性</a:t>
            </a:r>
          </a:p>
        </p:txBody>
      </p:sp>
      <p:grpSp>
        <p:nvGrpSpPr>
          <p:cNvPr id="9" name="グループ化 5">
            <a:extLst>
              <a:ext uri="{FF2B5EF4-FFF2-40B4-BE49-F238E27FC236}">
                <a16:creationId xmlns:a16="http://schemas.microsoft.com/office/drawing/2014/main" id="{B6DA6EB0-5477-4EB6-A9DC-12061AD3C488}"/>
              </a:ext>
            </a:extLst>
          </p:cNvPr>
          <p:cNvGrpSpPr>
            <a:grpSpLocks/>
          </p:cNvGrpSpPr>
          <p:nvPr/>
        </p:nvGrpSpPr>
        <p:grpSpPr bwMode="auto">
          <a:xfrm>
            <a:off x="6223000" y="5777557"/>
            <a:ext cx="2921000" cy="842962"/>
            <a:chOff x="6188773" y="5970703"/>
            <a:chExt cx="2919731" cy="842847"/>
          </a:xfrm>
        </p:grpSpPr>
        <p:pic>
          <p:nvPicPr>
            <p:cNvPr id="10" name="Picture 14" descr="image_01_cow">
              <a:extLst>
                <a:ext uri="{FF2B5EF4-FFF2-40B4-BE49-F238E27FC236}">
                  <a16:creationId xmlns:a16="http://schemas.microsoft.com/office/drawing/2014/main" id="{E0311692-A34C-41D2-9DE4-EF9B3DEF7005}"/>
                </a:ext>
              </a:extLst>
            </p:cNvPr>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5">
              <a:extLst>
                <a:ext uri="{FF2B5EF4-FFF2-40B4-BE49-F238E27FC236}">
                  <a16:creationId xmlns:a16="http://schemas.microsoft.com/office/drawing/2014/main" id="{27920C6D-7F36-4981-A4BA-0B372C7D60F0}"/>
                </a:ext>
              </a:extLst>
            </p:cNvPr>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graphicFrame>
        <p:nvGraphicFramePr>
          <p:cNvPr id="12" name="グラフ 11">
            <a:extLst>
              <a:ext uri="{FF2B5EF4-FFF2-40B4-BE49-F238E27FC236}">
                <a16:creationId xmlns:a16="http://schemas.microsoft.com/office/drawing/2014/main" id="{FD525BDC-ACCD-4D7C-B66C-83039295A421}"/>
              </a:ext>
            </a:extLst>
          </p:cNvPr>
          <p:cNvGraphicFramePr>
            <a:graphicFrameLocks/>
          </p:cNvGraphicFramePr>
          <p:nvPr>
            <p:extLst>
              <p:ext uri="{D42A27DB-BD31-4B8C-83A1-F6EECF244321}">
                <p14:modId xmlns:p14="http://schemas.microsoft.com/office/powerpoint/2010/main" val="3319336966"/>
              </p:ext>
            </p:extLst>
          </p:nvPr>
        </p:nvGraphicFramePr>
        <p:xfrm>
          <a:off x="305962" y="1740163"/>
          <a:ext cx="3905995" cy="4510800"/>
        </p:xfrm>
        <a:graphic>
          <a:graphicData uri="http://schemas.openxmlformats.org/drawingml/2006/chart">
            <c:chart xmlns:c="http://schemas.openxmlformats.org/drawingml/2006/chart" xmlns:r="http://schemas.openxmlformats.org/officeDocument/2006/relationships" r:id="rId4"/>
          </a:graphicData>
        </a:graphic>
      </p:graphicFrame>
      <p:cxnSp>
        <p:nvCxnSpPr>
          <p:cNvPr id="17" name="直線コネクタ 16">
            <a:extLst>
              <a:ext uri="{FF2B5EF4-FFF2-40B4-BE49-F238E27FC236}">
                <a16:creationId xmlns:a16="http://schemas.microsoft.com/office/drawing/2014/main" id="{E74EA2A6-C381-4B26-A9E1-C49C636F6522}"/>
              </a:ext>
            </a:extLst>
          </p:cNvPr>
          <p:cNvCxnSpPr>
            <a:cxnSpLocks/>
          </p:cNvCxnSpPr>
          <p:nvPr/>
        </p:nvCxnSpPr>
        <p:spPr bwMode="auto">
          <a:xfrm>
            <a:off x="4716016" y="1196752"/>
            <a:ext cx="0" cy="5054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a:extLst>
              <a:ext uri="{FF2B5EF4-FFF2-40B4-BE49-F238E27FC236}">
                <a16:creationId xmlns:a16="http://schemas.microsoft.com/office/drawing/2014/main" id="{878BEAA9-1E83-45F3-9050-11730C47A446}"/>
              </a:ext>
            </a:extLst>
          </p:cNvPr>
          <p:cNvSpPr txBox="1"/>
          <p:nvPr/>
        </p:nvSpPr>
        <p:spPr>
          <a:xfrm>
            <a:off x="104662" y="1121680"/>
            <a:ext cx="2232239" cy="369332"/>
          </a:xfrm>
          <a:prstGeom prst="rect">
            <a:avLst/>
          </a:prstGeom>
          <a:noFill/>
        </p:spPr>
        <p:txBody>
          <a:bodyPr wrap="square" rtlCol="0">
            <a:spAutoFit/>
          </a:bodyPr>
          <a:lstStyle/>
          <a:p>
            <a:r>
              <a:rPr kumimoji="1" lang="ja-JP" altLang="en-US" dirty="0"/>
              <a:t>・総菌数と大腸菌数</a:t>
            </a:r>
          </a:p>
        </p:txBody>
      </p:sp>
      <p:sp>
        <p:nvSpPr>
          <p:cNvPr id="21" name="四角形: 角を丸くする 20">
            <a:extLst>
              <a:ext uri="{FF2B5EF4-FFF2-40B4-BE49-F238E27FC236}">
                <a16:creationId xmlns:a16="http://schemas.microsoft.com/office/drawing/2014/main" id="{D6980FA3-0354-4828-B94B-9DF1EA87DCAF}"/>
              </a:ext>
            </a:extLst>
          </p:cNvPr>
          <p:cNvSpPr/>
          <p:nvPr/>
        </p:nvSpPr>
        <p:spPr bwMode="auto">
          <a:xfrm>
            <a:off x="4860032" y="4572706"/>
            <a:ext cx="4176461" cy="1063257"/>
          </a:xfrm>
          <a:prstGeom prst="roundRect">
            <a:avLst/>
          </a:prstGeom>
          <a:ln>
            <a:solidFill>
              <a:schemeClr val="tx1"/>
            </a:solidFill>
            <a:headEnd type="none" w="sm" len="sm"/>
            <a:tailEnd type="none" w="sm" len="sm"/>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ja-JP" altLang="en-US" dirty="0">
                <a:solidFill>
                  <a:schemeClr val="tx1"/>
                </a:solidFill>
                <a:latin typeface="Arial" charset="0"/>
                <a:ea typeface="ＭＳ Ｐゴシック" charset="-128"/>
              </a:rPr>
              <a:t>高確率で</a:t>
            </a:r>
            <a:r>
              <a:rPr lang="en-US" altLang="ja-JP" i="1" dirty="0">
                <a:solidFill>
                  <a:schemeClr val="tx1"/>
                </a:solidFill>
                <a:latin typeface="Century" panose="02040604050505020304" pitchFamily="18" charset="0"/>
                <a:ea typeface="ＭＳ Ｐゴシック" charset="-128"/>
              </a:rPr>
              <a:t>Rotavirus</a:t>
            </a:r>
            <a:r>
              <a:rPr lang="ja-JP" altLang="en-US" dirty="0" err="1">
                <a:solidFill>
                  <a:schemeClr val="tx1"/>
                </a:solidFill>
                <a:latin typeface="Arial" charset="0"/>
                <a:ea typeface="ＭＳ Ｐゴシック" charset="-128"/>
              </a:rPr>
              <a:t>が検</a:t>
            </a:r>
            <a:r>
              <a:rPr lang="ja-JP" altLang="en-US" dirty="0">
                <a:solidFill>
                  <a:schemeClr val="tx1"/>
                </a:solidFill>
                <a:latin typeface="Arial" charset="0"/>
                <a:ea typeface="ＭＳ Ｐゴシック" charset="-128"/>
              </a:rPr>
              <a:t>出され、陽性牛において</a:t>
            </a:r>
            <a:r>
              <a:rPr lang="en-US" altLang="ja-JP" i="1" dirty="0">
                <a:solidFill>
                  <a:srgbClr val="FF0000"/>
                </a:solidFill>
                <a:latin typeface="Century" panose="02040604050505020304" pitchFamily="18" charset="0"/>
              </a:rPr>
              <a:t>Clostridium</a:t>
            </a:r>
            <a:r>
              <a:rPr lang="ja-JP" altLang="en-US" i="1" dirty="0">
                <a:solidFill>
                  <a:srgbClr val="FF0000"/>
                </a:solidFill>
                <a:latin typeface="Century" panose="02040604050505020304" pitchFamily="18" charset="0"/>
              </a:rPr>
              <a:t>　</a:t>
            </a:r>
            <a:r>
              <a:rPr lang="en-US" altLang="ja-JP" i="1" dirty="0">
                <a:solidFill>
                  <a:srgbClr val="FF0000"/>
                </a:solidFill>
                <a:latin typeface="Century" panose="02040604050505020304" pitchFamily="18" charset="0"/>
              </a:rPr>
              <a:t>perfringens</a:t>
            </a:r>
            <a:r>
              <a:rPr lang="ja-JP" altLang="en-US" dirty="0"/>
              <a:t>が有意に分離された</a:t>
            </a:r>
            <a:endParaRPr kumimoji="1" lang="ja-JP" altLang="en-US" sz="1800" b="0" i="0" u="none" strike="noStrike" cap="none" normalizeH="0" baseline="0" dirty="0">
              <a:ln>
                <a:noFill/>
              </a:ln>
              <a:solidFill>
                <a:schemeClr val="tx1"/>
              </a:solidFill>
              <a:effectLst/>
              <a:latin typeface="Arial" charset="0"/>
              <a:ea typeface="ＭＳ Ｐゴシック" charset="-128"/>
            </a:endParaRPr>
          </a:p>
        </p:txBody>
      </p:sp>
      <p:sp>
        <p:nvSpPr>
          <p:cNvPr id="14" name="テキスト ボックス 5">
            <a:extLst>
              <a:ext uri="{FF2B5EF4-FFF2-40B4-BE49-F238E27FC236}">
                <a16:creationId xmlns:a16="http://schemas.microsoft.com/office/drawing/2014/main" id="{DD06A56C-8012-40C2-9DD6-CBFF68C6B4F1}"/>
              </a:ext>
            </a:extLst>
          </p:cNvPr>
          <p:cNvSpPr txBox="1">
            <a:spLocks noChangeArrowheads="1"/>
          </p:cNvSpPr>
          <p:nvPr/>
        </p:nvSpPr>
        <p:spPr bwMode="auto">
          <a:xfrm>
            <a:off x="0" y="1510939"/>
            <a:ext cx="8937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200" dirty="0">
                <a:latin typeface="+mj-ea"/>
                <a:ea typeface="+mj-ea"/>
              </a:rPr>
              <a:t>(</a:t>
            </a:r>
            <a:r>
              <a:rPr lang="en-US" altLang="ja-JP" sz="1200" dirty="0" err="1">
                <a:latin typeface="+mj-ea"/>
                <a:ea typeface="+mj-ea"/>
              </a:rPr>
              <a:t>logCFU</a:t>
            </a:r>
            <a:r>
              <a:rPr lang="en-US" altLang="ja-JP" sz="1200" dirty="0">
                <a:latin typeface="+mj-ea"/>
                <a:ea typeface="+mj-ea"/>
              </a:rPr>
              <a:t>/g)</a:t>
            </a:r>
            <a:endParaRPr lang="ja-JP" altLang="en-US" sz="2000" dirty="0">
              <a:latin typeface="+mj-ea"/>
              <a:ea typeface="+mj-ea"/>
            </a:endParaRPr>
          </a:p>
        </p:txBody>
      </p:sp>
    </p:spTree>
    <p:extLst>
      <p:ext uri="{BB962C8B-B14F-4D97-AF65-F5344CB8AC3E}">
        <p14:creationId xmlns:p14="http://schemas.microsoft.com/office/powerpoint/2010/main" val="59625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0D144A44-E0A6-4507-B5EE-A121F4061E90}"/>
              </a:ext>
            </a:extLst>
          </p:cNvPr>
          <p:cNvSpPr txBox="1">
            <a:spLocks/>
          </p:cNvSpPr>
          <p:nvPr/>
        </p:nvSpPr>
        <p:spPr>
          <a:xfrm>
            <a:off x="228600" y="414338"/>
            <a:ext cx="8686800" cy="1143000"/>
          </a:xfrm>
          <a:prstGeom prst="rect">
            <a:avLst/>
          </a:prstGeom>
        </p:spPr>
        <p:txBody>
          <a:bodyPr/>
          <a:lstStyle/>
          <a:p>
            <a:pPr algn="ctr">
              <a:defRPr/>
            </a:pPr>
            <a:r>
              <a:rPr lang="ja-JP" altLang="en-US" sz="2800" u="sng" dirty="0">
                <a:solidFill>
                  <a:srgbClr val="4D4D4D"/>
                </a:solidFill>
                <a:latin typeface="+mj-lt"/>
                <a:ea typeface="+mj-ea"/>
                <a:cs typeface="+mj-cs"/>
              </a:rPr>
              <a:t>出生後の子牛の腸管粘膜の構造</a:t>
            </a:r>
          </a:p>
        </p:txBody>
      </p:sp>
      <p:grpSp>
        <p:nvGrpSpPr>
          <p:cNvPr id="4" name="グループ化 3"/>
          <p:cNvGrpSpPr/>
          <p:nvPr/>
        </p:nvGrpSpPr>
        <p:grpSpPr>
          <a:xfrm>
            <a:off x="833762" y="1297782"/>
            <a:ext cx="3135312" cy="4968875"/>
            <a:chOff x="827088" y="1196975"/>
            <a:chExt cx="3135312" cy="4968875"/>
          </a:xfrm>
        </p:grpSpPr>
        <p:sp>
          <p:nvSpPr>
            <p:cNvPr id="5" name="WordArt 49"/>
            <p:cNvSpPr>
              <a:spLocks noChangeAspect="1" noChangeArrowheads="1" noChangeShapeType="1" noTextEdit="1"/>
            </p:cNvSpPr>
            <p:nvPr/>
          </p:nvSpPr>
          <p:spPr bwMode="auto">
            <a:xfrm rot="5400000">
              <a:off x="3315494" y="2453482"/>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 name="AutoShape 9"/>
            <p:cNvSpPr>
              <a:spLocks noChangeAspect="1" noChangeArrowheads="1"/>
            </p:cNvSpPr>
            <p:nvPr/>
          </p:nvSpPr>
          <p:spPr bwMode="auto">
            <a:xfrm>
              <a:off x="1619250" y="4724400"/>
              <a:ext cx="539750" cy="487363"/>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7" name="角丸四角形 6">
              <a:extLst>
                <a:ext uri="{FF2B5EF4-FFF2-40B4-BE49-F238E27FC236}">
                  <a16:creationId xmlns:a16="http://schemas.microsoft.com/office/drawing/2014/main" id="{33BBA017-ECD6-42D8-AA89-FD97DD336550}"/>
                </a:ext>
              </a:extLst>
            </p:cNvPr>
            <p:cNvSpPr/>
            <p:nvPr/>
          </p:nvSpPr>
          <p:spPr>
            <a:xfrm>
              <a:off x="2339975" y="2276475"/>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8" name="角丸四角形 7">
              <a:extLst>
                <a:ext uri="{FF2B5EF4-FFF2-40B4-BE49-F238E27FC236}">
                  <a16:creationId xmlns:a16="http://schemas.microsoft.com/office/drawing/2014/main" id="{E85E2204-C3D6-40A6-9FF5-B71ED2DDCD28}"/>
                </a:ext>
              </a:extLst>
            </p:cNvPr>
            <p:cNvSpPr/>
            <p:nvPr/>
          </p:nvSpPr>
          <p:spPr>
            <a:xfrm>
              <a:off x="2339975" y="3738563"/>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9" name="角丸四角形 8">
              <a:extLst>
                <a:ext uri="{FF2B5EF4-FFF2-40B4-BE49-F238E27FC236}">
                  <a16:creationId xmlns:a16="http://schemas.microsoft.com/office/drawing/2014/main" id="{F1F6F851-E3D2-429D-B71F-A69918479A79}"/>
                </a:ext>
              </a:extLst>
            </p:cNvPr>
            <p:cNvSpPr/>
            <p:nvPr/>
          </p:nvSpPr>
          <p:spPr>
            <a:xfrm>
              <a:off x="2339975" y="5251450"/>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0" name="WordArt 49"/>
            <p:cNvSpPr>
              <a:spLocks noChangeAspect="1" noChangeArrowheads="1" noChangeShapeType="1" noTextEdit="1"/>
            </p:cNvSpPr>
            <p:nvPr/>
          </p:nvSpPr>
          <p:spPr bwMode="auto">
            <a:xfrm rot="5400000">
              <a:off x="2739231" y="3245644"/>
              <a:ext cx="454025" cy="388938"/>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1" name="WordArt 49"/>
            <p:cNvSpPr>
              <a:spLocks noChangeAspect="1" noChangeArrowheads="1" noChangeShapeType="1" noTextEdit="1"/>
            </p:cNvSpPr>
            <p:nvPr/>
          </p:nvSpPr>
          <p:spPr bwMode="auto">
            <a:xfrm rot="5400000">
              <a:off x="2667794" y="5333207"/>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2" name="WordArt 49"/>
            <p:cNvSpPr>
              <a:spLocks noChangeAspect="1" noChangeArrowheads="1" noChangeShapeType="1" noTextEdit="1"/>
            </p:cNvSpPr>
            <p:nvPr/>
          </p:nvSpPr>
          <p:spPr bwMode="auto">
            <a:xfrm rot="5400000">
              <a:off x="1743674" y="3994093"/>
              <a:ext cx="454025" cy="388938"/>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13" name="WordArt 49"/>
            <p:cNvSpPr>
              <a:spLocks noChangeAspect="1" noChangeArrowheads="1" noChangeShapeType="1" noTextEdit="1"/>
            </p:cNvSpPr>
            <p:nvPr/>
          </p:nvSpPr>
          <p:spPr bwMode="auto">
            <a:xfrm rot="5400000">
              <a:off x="1370806" y="5477669"/>
              <a:ext cx="454025" cy="388938"/>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4" name="WordArt 49"/>
            <p:cNvSpPr>
              <a:spLocks noChangeAspect="1" noChangeArrowheads="1" noChangeShapeType="1" noTextEdit="1"/>
            </p:cNvSpPr>
            <p:nvPr/>
          </p:nvSpPr>
          <p:spPr bwMode="auto">
            <a:xfrm rot="5400000">
              <a:off x="1629569" y="3245644"/>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15" name="AutoShape 9"/>
            <p:cNvSpPr>
              <a:spLocks noChangeAspect="1" noChangeArrowheads="1"/>
            </p:cNvSpPr>
            <p:nvPr/>
          </p:nvSpPr>
          <p:spPr bwMode="auto">
            <a:xfrm>
              <a:off x="2843213" y="4724400"/>
              <a:ext cx="541337" cy="487363"/>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grpSp>
          <p:nvGrpSpPr>
            <p:cNvPr id="16" name="グループ化 33"/>
            <p:cNvGrpSpPr>
              <a:grpSpLocks noChangeAspect="1"/>
            </p:cNvGrpSpPr>
            <p:nvPr/>
          </p:nvGrpSpPr>
          <p:grpSpPr bwMode="auto">
            <a:xfrm>
              <a:off x="3492500" y="3716338"/>
              <a:ext cx="469900" cy="444500"/>
              <a:chOff x="269317" y="5157192"/>
              <a:chExt cx="1044526" cy="987263"/>
            </a:xfrm>
          </p:grpSpPr>
          <p:sp>
            <p:nvSpPr>
              <p:cNvPr id="26" name="WordArt 49"/>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7" name="WordArt 49"/>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8" name="WordArt 49"/>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9" name="WordArt 49"/>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30" name="WordArt 49"/>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17" name="グループ化 39"/>
            <p:cNvGrpSpPr>
              <a:grpSpLocks noChangeAspect="1"/>
            </p:cNvGrpSpPr>
            <p:nvPr/>
          </p:nvGrpSpPr>
          <p:grpSpPr bwMode="auto">
            <a:xfrm>
              <a:off x="2700338" y="4221163"/>
              <a:ext cx="469900" cy="444500"/>
              <a:chOff x="269317" y="5157192"/>
              <a:chExt cx="1044526" cy="987263"/>
            </a:xfrm>
          </p:grpSpPr>
          <p:sp>
            <p:nvSpPr>
              <p:cNvPr id="21" name="WordArt 49"/>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2" name="WordArt 49"/>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3" name="WordArt 49"/>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4" name="WordArt 49"/>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25" name="WordArt 49"/>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sp>
          <p:nvSpPr>
            <p:cNvPr id="18" name="AutoShape 9"/>
            <p:cNvSpPr>
              <a:spLocks noChangeAspect="1" noChangeArrowheads="1"/>
            </p:cNvSpPr>
            <p:nvPr/>
          </p:nvSpPr>
          <p:spPr bwMode="auto">
            <a:xfrm>
              <a:off x="827088" y="2781300"/>
              <a:ext cx="541337"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19" name="右矢印 18">
              <a:extLst>
                <a:ext uri="{FF2B5EF4-FFF2-40B4-BE49-F238E27FC236}">
                  <a16:creationId xmlns:a16="http://schemas.microsoft.com/office/drawing/2014/main" id="{6D7005D9-CA32-4DEA-8F02-DF2949A8E1E8}"/>
                </a:ext>
              </a:extLst>
            </p:cNvPr>
            <p:cNvSpPr/>
            <p:nvPr/>
          </p:nvSpPr>
          <p:spPr>
            <a:xfrm>
              <a:off x="2124075" y="1844675"/>
              <a:ext cx="576263"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0" name="テキスト ボックス 68"/>
            <p:cNvSpPr txBox="1">
              <a:spLocks noChangeArrowheads="1"/>
            </p:cNvSpPr>
            <p:nvPr/>
          </p:nvSpPr>
          <p:spPr bwMode="auto">
            <a:xfrm>
              <a:off x="900113" y="1196975"/>
              <a:ext cx="29543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Arial" panose="020B0604020202020204" pitchFamily="34" charset="0"/>
                </a:rPr>
                <a:t>生後直後の腸管粘膜</a:t>
              </a:r>
            </a:p>
          </p:txBody>
        </p:sp>
      </p:grpSp>
      <p:grpSp>
        <p:nvGrpSpPr>
          <p:cNvPr id="31" name="グループ化 30"/>
          <p:cNvGrpSpPr/>
          <p:nvPr/>
        </p:nvGrpSpPr>
        <p:grpSpPr>
          <a:xfrm>
            <a:off x="5580112" y="1853973"/>
            <a:ext cx="1727200" cy="4056063"/>
            <a:chOff x="5508625" y="1727200"/>
            <a:chExt cx="1727200" cy="4056063"/>
          </a:xfrm>
        </p:grpSpPr>
        <p:sp>
          <p:nvSpPr>
            <p:cNvPr id="32" name="角丸四角形 31">
              <a:extLst>
                <a:ext uri="{FF2B5EF4-FFF2-40B4-BE49-F238E27FC236}">
                  <a16:creationId xmlns:a16="http://schemas.microsoft.com/office/drawing/2014/main" id="{41488FB1-7F1E-4E3A-AE03-F92498B1F69B}"/>
                </a:ext>
              </a:extLst>
            </p:cNvPr>
            <p:cNvSpPr/>
            <p:nvPr/>
          </p:nvSpPr>
          <p:spPr>
            <a:xfrm>
              <a:off x="6588125" y="2659063"/>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3" name="角丸四角形 32">
              <a:extLst>
                <a:ext uri="{FF2B5EF4-FFF2-40B4-BE49-F238E27FC236}">
                  <a16:creationId xmlns:a16="http://schemas.microsoft.com/office/drawing/2014/main" id="{EAC142CC-E8FD-46EF-8E65-26521B51C448}"/>
                </a:ext>
              </a:extLst>
            </p:cNvPr>
            <p:cNvSpPr/>
            <p:nvPr/>
          </p:nvSpPr>
          <p:spPr>
            <a:xfrm>
              <a:off x="6588125" y="3738563"/>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4" name="角丸四角形 33">
              <a:extLst>
                <a:ext uri="{FF2B5EF4-FFF2-40B4-BE49-F238E27FC236}">
                  <a16:creationId xmlns:a16="http://schemas.microsoft.com/office/drawing/2014/main" id="{2452CFC1-FED5-4237-8C15-665C85C6F22F}"/>
                </a:ext>
              </a:extLst>
            </p:cNvPr>
            <p:cNvSpPr/>
            <p:nvPr/>
          </p:nvSpPr>
          <p:spPr>
            <a:xfrm>
              <a:off x="6588125" y="4868863"/>
              <a:ext cx="215900" cy="914400"/>
            </a:xfrm>
            <a:prstGeom prst="round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5" name="WordArt 49"/>
            <p:cNvSpPr>
              <a:spLocks noChangeAspect="1" noChangeArrowheads="1" noChangeShapeType="1" noTextEdit="1"/>
            </p:cNvSpPr>
            <p:nvPr/>
          </p:nvSpPr>
          <p:spPr bwMode="auto">
            <a:xfrm rot="5400000">
              <a:off x="6052344" y="3317082"/>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36" name="WordArt 49"/>
            <p:cNvSpPr>
              <a:spLocks noChangeAspect="1" noChangeArrowheads="1" noChangeShapeType="1" noTextEdit="1"/>
            </p:cNvSpPr>
            <p:nvPr/>
          </p:nvSpPr>
          <p:spPr bwMode="auto">
            <a:xfrm rot="5400000">
              <a:off x="6123781" y="5333207"/>
              <a:ext cx="454025" cy="388938"/>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nvGrpSpPr>
            <p:cNvPr id="37" name="グループ化 48"/>
            <p:cNvGrpSpPr>
              <a:grpSpLocks noChangeAspect="1"/>
            </p:cNvGrpSpPr>
            <p:nvPr/>
          </p:nvGrpSpPr>
          <p:grpSpPr bwMode="auto">
            <a:xfrm>
              <a:off x="5867400" y="2708275"/>
              <a:ext cx="471488" cy="444500"/>
              <a:chOff x="269317" y="5157192"/>
              <a:chExt cx="1044526" cy="987263"/>
            </a:xfrm>
          </p:grpSpPr>
          <p:sp>
            <p:nvSpPr>
              <p:cNvPr id="49" name="WordArt 49"/>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50" name="WordArt 49"/>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51" name="WordArt 49"/>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52" name="WordArt 49"/>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53" name="WordArt 49"/>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grpSp>
        <p:grpSp>
          <p:nvGrpSpPr>
            <p:cNvPr id="38" name="グループ化 54"/>
            <p:cNvGrpSpPr>
              <a:grpSpLocks noChangeAspect="1"/>
            </p:cNvGrpSpPr>
            <p:nvPr/>
          </p:nvGrpSpPr>
          <p:grpSpPr bwMode="auto">
            <a:xfrm>
              <a:off x="6011863" y="4724400"/>
              <a:ext cx="469900" cy="444500"/>
              <a:chOff x="269317" y="5157192"/>
              <a:chExt cx="1044526" cy="987263"/>
            </a:xfrm>
          </p:grpSpPr>
          <p:sp>
            <p:nvSpPr>
              <p:cNvPr id="44" name="WordArt 49"/>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45" name="WordArt 49"/>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46" name="WordArt 49"/>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47" name="WordArt 49"/>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48" name="WordArt 49"/>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sp>
          <p:nvSpPr>
            <p:cNvPr id="39" name="AutoShape 9"/>
            <p:cNvSpPr>
              <a:spLocks noChangeAspect="1" noChangeArrowheads="1"/>
            </p:cNvSpPr>
            <p:nvPr/>
          </p:nvSpPr>
          <p:spPr bwMode="auto">
            <a:xfrm>
              <a:off x="5867400" y="3716338"/>
              <a:ext cx="541338" cy="487362"/>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40" name="AutoShape 9"/>
            <p:cNvSpPr>
              <a:spLocks noChangeAspect="1" noChangeArrowheads="1"/>
            </p:cNvSpPr>
            <p:nvPr/>
          </p:nvSpPr>
          <p:spPr bwMode="auto">
            <a:xfrm>
              <a:off x="5508625" y="5229225"/>
              <a:ext cx="539750"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41" name="右矢印 40">
              <a:extLst>
                <a:ext uri="{FF2B5EF4-FFF2-40B4-BE49-F238E27FC236}">
                  <a16:creationId xmlns:a16="http://schemas.microsoft.com/office/drawing/2014/main" id="{21538733-CAD9-408C-8822-80CEE32D9DFC}"/>
                </a:ext>
              </a:extLst>
            </p:cNvPr>
            <p:cNvSpPr/>
            <p:nvPr/>
          </p:nvSpPr>
          <p:spPr>
            <a:xfrm>
              <a:off x="6372225" y="1844675"/>
              <a:ext cx="720725"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42" name="十字形 41">
              <a:extLst>
                <a:ext uri="{FF2B5EF4-FFF2-40B4-BE49-F238E27FC236}">
                  <a16:creationId xmlns:a16="http://schemas.microsoft.com/office/drawing/2014/main" id="{C502D158-5416-4DE5-8C81-8CBF42195A01}"/>
                </a:ext>
              </a:extLst>
            </p:cNvPr>
            <p:cNvSpPr>
              <a:spLocks noChangeAspect="1"/>
            </p:cNvSpPr>
            <p:nvPr/>
          </p:nvSpPr>
          <p:spPr>
            <a:xfrm rot="18900000">
              <a:off x="6407150" y="1727200"/>
              <a:ext cx="514350" cy="514350"/>
            </a:xfrm>
            <a:prstGeom prst="plus">
              <a:avLst>
                <a:gd name="adj" fmla="val 3975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43" name="テキスト ボックス 67"/>
            <p:cNvSpPr txBox="1">
              <a:spLocks noChangeArrowheads="1"/>
            </p:cNvSpPr>
            <p:nvPr/>
          </p:nvSpPr>
          <p:spPr bwMode="auto">
            <a:xfrm>
              <a:off x="6121400" y="2266950"/>
              <a:ext cx="1114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rgbClr val="FF0000"/>
                  </a:solidFill>
                  <a:latin typeface="Arial" panose="020B0604020202020204" pitchFamily="34" charset="0"/>
                </a:rPr>
                <a:t>通過不能</a:t>
              </a:r>
            </a:p>
          </p:txBody>
        </p:sp>
      </p:grpSp>
      <p:sp>
        <p:nvSpPr>
          <p:cNvPr id="54" name="テキスト ボックス 69"/>
          <p:cNvSpPr txBox="1">
            <a:spLocks noChangeArrowheads="1"/>
          </p:cNvSpPr>
          <p:nvPr/>
        </p:nvSpPr>
        <p:spPr bwMode="auto">
          <a:xfrm>
            <a:off x="5217368" y="1035616"/>
            <a:ext cx="3036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2400" b="1" dirty="0">
                <a:latin typeface="Arial" panose="020B0604020202020204" pitchFamily="34" charset="0"/>
              </a:rPr>
              <a:t>出生</a:t>
            </a:r>
            <a:r>
              <a:rPr lang="en-US" altLang="ja-JP" sz="2400" b="1" dirty="0">
                <a:latin typeface="Arial" panose="020B0604020202020204" pitchFamily="34" charset="0"/>
              </a:rPr>
              <a:t>24</a:t>
            </a:r>
            <a:r>
              <a:rPr lang="ja-JP" altLang="en-US" sz="2400" b="1" dirty="0">
                <a:latin typeface="Arial" panose="020B0604020202020204" pitchFamily="34" charset="0"/>
              </a:rPr>
              <a:t>～</a:t>
            </a:r>
            <a:r>
              <a:rPr lang="en-US" altLang="ja-JP" sz="2400" b="1" dirty="0">
                <a:latin typeface="Arial" panose="020B0604020202020204" pitchFamily="34" charset="0"/>
              </a:rPr>
              <a:t>36</a:t>
            </a:r>
            <a:r>
              <a:rPr lang="ja-JP" altLang="en-US" sz="2400" b="1" dirty="0">
                <a:latin typeface="Arial" panose="020B0604020202020204" pitchFamily="34" charset="0"/>
              </a:rPr>
              <a:t>時間後の</a:t>
            </a:r>
            <a:endParaRPr lang="en-US" altLang="ja-JP" sz="2400" b="1" dirty="0">
              <a:latin typeface="Arial" panose="020B0604020202020204" pitchFamily="34" charset="0"/>
            </a:endParaRPr>
          </a:p>
          <a:p>
            <a:pPr algn="ctr" eaLnBrk="1" hangingPunct="1">
              <a:spcBef>
                <a:spcPct val="0"/>
              </a:spcBef>
              <a:buFontTx/>
              <a:buNone/>
            </a:pPr>
            <a:r>
              <a:rPr lang="ja-JP" altLang="en-US" sz="2400" b="1" dirty="0">
                <a:latin typeface="Arial" panose="020B0604020202020204" pitchFamily="34" charset="0"/>
              </a:rPr>
              <a:t>腸管粘膜</a:t>
            </a:r>
          </a:p>
        </p:txBody>
      </p:sp>
      <p:cxnSp>
        <p:nvCxnSpPr>
          <p:cNvPr id="55" name="直線コネクタ 54"/>
          <p:cNvCxnSpPr/>
          <p:nvPr/>
        </p:nvCxnSpPr>
        <p:spPr bwMode="auto">
          <a:xfrm>
            <a:off x="4572000" y="1196752"/>
            <a:ext cx="0" cy="52565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グループ化 5"/>
          <p:cNvGrpSpPr>
            <a:grpSpLocks/>
          </p:cNvGrpSpPr>
          <p:nvPr/>
        </p:nvGrpSpPr>
        <p:grpSpPr bwMode="auto">
          <a:xfrm>
            <a:off x="6223000" y="5777557"/>
            <a:ext cx="2921000" cy="842962"/>
            <a:chOff x="6188773" y="5970703"/>
            <a:chExt cx="2919731" cy="842847"/>
          </a:xfrm>
        </p:grpSpPr>
        <p:pic>
          <p:nvPicPr>
            <p:cNvPr id="57"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sp>
        <p:nvSpPr>
          <p:cNvPr id="2" name="テキスト ボックス 1">
            <a:extLst>
              <a:ext uri="{FF2B5EF4-FFF2-40B4-BE49-F238E27FC236}">
                <a16:creationId xmlns:a16="http://schemas.microsoft.com/office/drawing/2014/main" id="{8D8E56AA-9DD5-4B1B-AAA9-7DE860B5C354}"/>
              </a:ext>
            </a:extLst>
          </p:cNvPr>
          <p:cNvSpPr txBox="1"/>
          <p:nvPr/>
        </p:nvSpPr>
        <p:spPr>
          <a:xfrm>
            <a:off x="758370" y="1905278"/>
            <a:ext cx="1167367" cy="369332"/>
          </a:xfrm>
          <a:prstGeom prst="rect">
            <a:avLst/>
          </a:prstGeom>
          <a:noFill/>
        </p:spPr>
        <p:txBody>
          <a:bodyPr wrap="square" rtlCol="0">
            <a:spAutoFit/>
          </a:bodyPr>
          <a:lstStyle/>
          <a:p>
            <a:r>
              <a:rPr kumimoji="1" lang="ja-JP" altLang="en-US" dirty="0"/>
              <a:t>腸管粘膜</a:t>
            </a:r>
          </a:p>
        </p:txBody>
      </p:sp>
      <p:sp>
        <p:nvSpPr>
          <p:cNvPr id="59" name="テキスト ボックス 58">
            <a:extLst>
              <a:ext uri="{FF2B5EF4-FFF2-40B4-BE49-F238E27FC236}">
                <a16:creationId xmlns:a16="http://schemas.microsoft.com/office/drawing/2014/main" id="{1C1640FC-A858-4368-A8BC-081D3820E7BA}"/>
              </a:ext>
            </a:extLst>
          </p:cNvPr>
          <p:cNvSpPr txBox="1"/>
          <p:nvPr/>
        </p:nvSpPr>
        <p:spPr>
          <a:xfrm>
            <a:off x="2986020" y="1902848"/>
            <a:ext cx="1242093" cy="369332"/>
          </a:xfrm>
          <a:prstGeom prst="rect">
            <a:avLst/>
          </a:prstGeom>
          <a:noFill/>
        </p:spPr>
        <p:txBody>
          <a:bodyPr wrap="square" rtlCol="0">
            <a:spAutoFit/>
          </a:bodyPr>
          <a:lstStyle/>
          <a:p>
            <a:r>
              <a:rPr kumimoji="1" lang="ja-JP" altLang="en-US" dirty="0"/>
              <a:t>体液・血液</a:t>
            </a:r>
          </a:p>
        </p:txBody>
      </p:sp>
      <p:sp>
        <p:nvSpPr>
          <p:cNvPr id="60" name="テキスト ボックス 59">
            <a:extLst>
              <a:ext uri="{FF2B5EF4-FFF2-40B4-BE49-F238E27FC236}">
                <a16:creationId xmlns:a16="http://schemas.microsoft.com/office/drawing/2014/main" id="{4855B7FA-48AA-4243-8122-2AAD4C5B7CB6}"/>
              </a:ext>
            </a:extLst>
          </p:cNvPr>
          <p:cNvSpPr txBox="1"/>
          <p:nvPr/>
        </p:nvSpPr>
        <p:spPr>
          <a:xfrm>
            <a:off x="5120469" y="1921522"/>
            <a:ext cx="1167367" cy="369332"/>
          </a:xfrm>
          <a:prstGeom prst="rect">
            <a:avLst/>
          </a:prstGeom>
          <a:noFill/>
        </p:spPr>
        <p:txBody>
          <a:bodyPr wrap="square" rtlCol="0">
            <a:spAutoFit/>
          </a:bodyPr>
          <a:lstStyle/>
          <a:p>
            <a:r>
              <a:rPr kumimoji="1" lang="ja-JP" altLang="en-US" dirty="0"/>
              <a:t>腸管粘膜</a:t>
            </a:r>
          </a:p>
        </p:txBody>
      </p:sp>
      <p:sp>
        <p:nvSpPr>
          <p:cNvPr id="61" name="テキスト ボックス 60">
            <a:extLst>
              <a:ext uri="{FF2B5EF4-FFF2-40B4-BE49-F238E27FC236}">
                <a16:creationId xmlns:a16="http://schemas.microsoft.com/office/drawing/2014/main" id="{66171BCE-8D28-4653-B1EF-EC0DCF130DE4}"/>
              </a:ext>
            </a:extLst>
          </p:cNvPr>
          <p:cNvSpPr txBox="1"/>
          <p:nvPr/>
        </p:nvSpPr>
        <p:spPr>
          <a:xfrm>
            <a:off x="7397262" y="1916690"/>
            <a:ext cx="1242093" cy="369332"/>
          </a:xfrm>
          <a:prstGeom prst="rect">
            <a:avLst/>
          </a:prstGeom>
          <a:noFill/>
        </p:spPr>
        <p:txBody>
          <a:bodyPr wrap="square" rtlCol="0">
            <a:spAutoFit/>
          </a:bodyPr>
          <a:lstStyle/>
          <a:p>
            <a:r>
              <a:rPr kumimoji="1" lang="ja-JP" altLang="en-US" dirty="0"/>
              <a:t>体液・血液</a:t>
            </a:r>
          </a:p>
        </p:txBody>
      </p:sp>
    </p:spTree>
    <p:extLst>
      <p:ext uri="{BB962C8B-B14F-4D97-AF65-F5344CB8AC3E}">
        <p14:creationId xmlns:p14="http://schemas.microsoft.com/office/powerpoint/2010/main" val="42533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グループ化 5"/>
          <p:cNvGrpSpPr>
            <a:grpSpLocks/>
          </p:cNvGrpSpPr>
          <p:nvPr/>
        </p:nvGrpSpPr>
        <p:grpSpPr bwMode="auto">
          <a:xfrm>
            <a:off x="6223000" y="5777557"/>
            <a:ext cx="2921000" cy="842962"/>
            <a:chOff x="6188773" y="5970703"/>
            <a:chExt cx="2919731" cy="842847"/>
          </a:xfrm>
        </p:grpSpPr>
        <p:pic>
          <p:nvPicPr>
            <p:cNvPr id="51"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株</a:t>
              </a:r>
              <a:r>
                <a:rPr lang="en-US" altLang="ja-JP" sz="1800" i="1">
                  <a:latin typeface="Arial" panose="020B0604020202020204" pitchFamily="34" charset="0"/>
                  <a:ea typeface="MS UI Gothic" panose="020B0600070205080204" pitchFamily="50" charset="-128"/>
                </a:rPr>
                <a:t>)</a:t>
              </a:r>
              <a:r>
                <a:rPr lang="ja-JP" altLang="en-US" sz="1800" i="1">
                  <a:latin typeface="Arial" panose="020B0604020202020204" pitchFamily="34" charset="0"/>
                  <a:ea typeface="MS UI Gothic" panose="020B0600070205080204" pitchFamily="50" charset="-128"/>
                </a:rPr>
                <a:t>益田大動物診療所</a:t>
              </a:r>
            </a:p>
          </p:txBody>
        </p:sp>
      </p:grpSp>
      <p:sp>
        <p:nvSpPr>
          <p:cNvPr id="53" name="テキスト ボックス 5">
            <a:extLst>
              <a:ext uri="{FF2B5EF4-FFF2-40B4-BE49-F238E27FC236}">
                <a16:creationId xmlns:a16="http://schemas.microsoft.com/office/drawing/2014/main" id="{42DCFDED-2046-4303-AA54-A718DF68ED40}"/>
              </a:ext>
            </a:extLst>
          </p:cNvPr>
          <p:cNvSpPr txBox="1">
            <a:spLocks noChangeArrowheads="1"/>
          </p:cNvSpPr>
          <p:nvPr/>
        </p:nvSpPr>
        <p:spPr bwMode="auto">
          <a:xfrm>
            <a:off x="1369192" y="1144233"/>
            <a:ext cx="62896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400" dirty="0">
                <a:latin typeface="+mj-ea"/>
                <a:ea typeface="+mj-ea"/>
              </a:rPr>
              <a:t>≪腸管粘膜≫　　　　　　　　　　　≪体液・血液≫</a:t>
            </a:r>
          </a:p>
        </p:txBody>
      </p:sp>
      <p:pic>
        <p:nvPicPr>
          <p:cNvPr id="54" name="Picture 2">
            <a:extLst>
              <a:ext uri="{FF2B5EF4-FFF2-40B4-BE49-F238E27FC236}">
                <a16:creationId xmlns:a16="http://schemas.microsoft.com/office/drawing/2014/main" id="{A5A0030D-38D3-4118-8E58-251CFCF318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1793875"/>
            <a:ext cx="574675"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5" name="グループ化 54">
            <a:extLst>
              <a:ext uri="{FF2B5EF4-FFF2-40B4-BE49-F238E27FC236}">
                <a16:creationId xmlns:a16="http://schemas.microsoft.com/office/drawing/2014/main" id="{A002A494-48A1-4C9D-B127-1F28DC462049}"/>
              </a:ext>
            </a:extLst>
          </p:cNvPr>
          <p:cNvGrpSpPr/>
          <p:nvPr/>
        </p:nvGrpSpPr>
        <p:grpSpPr>
          <a:xfrm>
            <a:off x="5219700" y="2636838"/>
            <a:ext cx="2471738" cy="2460625"/>
            <a:chOff x="5219700" y="2636838"/>
            <a:chExt cx="2471738" cy="2460625"/>
          </a:xfrm>
        </p:grpSpPr>
        <p:sp>
          <p:nvSpPr>
            <p:cNvPr id="56" name="WordArt 49">
              <a:extLst>
                <a:ext uri="{FF2B5EF4-FFF2-40B4-BE49-F238E27FC236}">
                  <a16:creationId xmlns:a16="http://schemas.microsoft.com/office/drawing/2014/main" id="{0680C9FB-0059-4A8F-A8CD-4DDA58614E7B}"/>
                </a:ext>
              </a:extLst>
            </p:cNvPr>
            <p:cNvSpPr>
              <a:spLocks noChangeAspect="1" noChangeArrowheads="1" noChangeShapeType="1" noTextEdit="1"/>
            </p:cNvSpPr>
            <p:nvPr/>
          </p:nvSpPr>
          <p:spPr bwMode="auto">
            <a:xfrm rot="16200000">
              <a:off x="6201569" y="3383757"/>
              <a:ext cx="363537"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nvGrpSpPr>
            <p:cNvPr id="57" name="グループ化 19">
              <a:extLst>
                <a:ext uri="{FF2B5EF4-FFF2-40B4-BE49-F238E27FC236}">
                  <a16:creationId xmlns:a16="http://schemas.microsoft.com/office/drawing/2014/main" id="{1555F34F-1903-4E4F-AF88-15F9FC1071F9}"/>
                </a:ext>
              </a:extLst>
            </p:cNvPr>
            <p:cNvGrpSpPr>
              <a:grpSpLocks noChangeAspect="1"/>
            </p:cNvGrpSpPr>
            <p:nvPr/>
          </p:nvGrpSpPr>
          <p:grpSpPr bwMode="auto">
            <a:xfrm>
              <a:off x="6732588" y="3357563"/>
              <a:ext cx="469900" cy="444500"/>
              <a:chOff x="269317" y="5157192"/>
              <a:chExt cx="1044526" cy="987263"/>
            </a:xfrm>
          </p:grpSpPr>
          <p:sp>
            <p:nvSpPr>
              <p:cNvPr id="86" name="WordArt 49">
                <a:extLst>
                  <a:ext uri="{FF2B5EF4-FFF2-40B4-BE49-F238E27FC236}">
                    <a16:creationId xmlns:a16="http://schemas.microsoft.com/office/drawing/2014/main" id="{CC331AEF-89F2-4376-969D-33489D25AE68}"/>
                  </a:ext>
                </a:extLst>
              </p:cNvPr>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7" name="WordArt 49">
                <a:extLst>
                  <a:ext uri="{FF2B5EF4-FFF2-40B4-BE49-F238E27FC236}">
                    <a16:creationId xmlns:a16="http://schemas.microsoft.com/office/drawing/2014/main" id="{512D4F39-DF97-42F7-9E61-E456DE2DA54F}"/>
                  </a:ext>
                </a:extLst>
              </p:cNvPr>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8" name="WordArt 49">
                <a:extLst>
                  <a:ext uri="{FF2B5EF4-FFF2-40B4-BE49-F238E27FC236}">
                    <a16:creationId xmlns:a16="http://schemas.microsoft.com/office/drawing/2014/main" id="{745E5826-8A3B-4805-9B27-91066A06B6D7}"/>
                  </a:ext>
                </a:extLst>
              </p:cNvPr>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9" name="WordArt 49">
                <a:extLst>
                  <a:ext uri="{FF2B5EF4-FFF2-40B4-BE49-F238E27FC236}">
                    <a16:creationId xmlns:a16="http://schemas.microsoft.com/office/drawing/2014/main" id="{3990380E-8C94-4DCA-A824-24B91FA2FF9E}"/>
                  </a:ext>
                </a:extLst>
              </p:cNvPr>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90" name="WordArt 49">
                <a:extLst>
                  <a:ext uri="{FF2B5EF4-FFF2-40B4-BE49-F238E27FC236}">
                    <a16:creationId xmlns:a16="http://schemas.microsoft.com/office/drawing/2014/main" id="{4C6D5707-5F6B-4D21-ADFB-CF608DADA8D2}"/>
                  </a:ext>
                </a:extLst>
              </p:cNvPr>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58" name="グループ化 19">
              <a:extLst>
                <a:ext uri="{FF2B5EF4-FFF2-40B4-BE49-F238E27FC236}">
                  <a16:creationId xmlns:a16="http://schemas.microsoft.com/office/drawing/2014/main" id="{A57741EC-D881-4921-9803-CA233F955E7C}"/>
                </a:ext>
              </a:extLst>
            </p:cNvPr>
            <p:cNvGrpSpPr>
              <a:grpSpLocks noChangeAspect="1"/>
            </p:cNvGrpSpPr>
            <p:nvPr/>
          </p:nvGrpSpPr>
          <p:grpSpPr bwMode="auto">
            <a:xfrm>
              <a:off x="5580063" y="4652963"/>
              <a:ext cx="469900" cy="444500"/>
              <a:chOff x="269317" y="5157192"/>
              <a:chExt cx="1044526" cy="987263"/>
            </a:xfrm>
          </p:grpSpPr>
          <p:sp>
            <p:nvSpPr>
              <p:cNvPr id="81" name="WordArt 49">
                <a:extLst>
                  <a:ext uri="{FF2B5EF4-FFF2-40B4-BE49-F238E27FC236}">
                    <a16:creationId xmlns:a16="http://schemas.microsoft.com/office/drawing/2014/main" id="{6A11152E-8398-437D-862E-9CB0E7F0107E}"/>
                  </a:ext>
                </a:extLst>
              </p:cNvPr>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2" name="WordArt 49">
                <a:extLst>
                  <a:ext uri="{FF2B5EF4-FFF2-40B4-BE49-F238E27FC236}">
                    <a16:creationId xmlns:a16="http://schemas.microsoft.com/office/drawing/2014/main" id="{38FC4330-DB93-488A-B102-68D55164B301}"/>
                  </a:ext>
                </a:extLst>
              </p:cNvPr>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3" name="WordArt 49">
                <a:extLst>
                  <a:ext uri="{FF2B5EF4-FFF2-40B4-BE49-F238E27FC236}">
                    <a16:creationId xmlns:a16="http://schemas.microsoft.com/office/drawing/2014/main" id="{0818A9AD-C77B-4869-B5C9-C9B538E5B575}"/>
                  </a:ext>
                </a:extLst>
              </p:cNvPr>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4" name="WordArt 49">
                <a:extLst>
                  <a:ext uri="{FF2B5EF4-FFF2-40B4-BE49-F238E27FC236}">
                    <a16:creationId xmlns:a16="http://schemas.microsoft.com/office/drawing/2014/main" id="{BDE1B062-A915-46B9-99F4-B8EE8134048B}"/>
                  </a:ext>
                </a:extLst>
              </p:cNvPr>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5" name="WordArt 49">
                <a:extLst>
                  <a:ext uri="{FF2B5EF4-FFF2-40B4-BE49-F238E27FC236}">
                    <a16:creationId xmlns:a16="http://schemas.microsoft.com/office/drawing/2014/main" id="{E9D65A8D-0621-4238-B270-8A040D455BF4}"/>
                  </a:ext>
                </a:extLst>
              </p:cNvPr>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59" name="グループ化 19">
              <a:extLst>
                <a:ext uri="{FF2B5EF4-FFF2-40B4-BE49-F238E27FC236}">
                  <a16:creationId xmlns:a16="http://schemas.microsoft.com/office/drawing/2014/main" id="{F3B567A0-F3DF-48BA-A651-288238561C79}"/>
                </a:ext>
              </a:extLst>
            </p:cNvPr>
            <p:cNvGrpSpPr>
              <a:grpSpLocks noChangeAspect="1"/>
            </p:cNvGrpSpPr>
            <p:nvPr/>
          </p:nvGrpSpPr>
          <p:grpSpPr bwMode="auto">
            <a:xfrm>
              <a:off x="6804025" y="4292600"/>
              <a:ext cx="469900" cy="444500"/>
              <a:chOff x="269317" y="5157192"/>
              <a:chExt cx="1044526" cy="987263"/>
            </a:xfrm>
          </p:grpSpPr>
          <p:sp>
            <p:nvSpPr>
              <p:cNvPr id="76" name="WordArt 49">
                <a:extLst>
                  <a:ext uri="{FF2B5EF4-FFF2-40B4-BE49-F238E27FC236}">
                    <a16:creationId xmlns:a16="http://schemas.microsoft.com/office/drawing/2014/main" id="{AE38CD48-416C-4372-AB36-117C6A4D02C0}"/>
                  </a:ext>
                </a:extLst>
              </p:cNvPr>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7" name="WordArt 49">
                <a:extLst>
                  <a:ext uri="{FF2B5EF4-FFF2-40B4-BE49-F238E27FC236}">
                    <a16:creationId xmlns:a16="http://schemas.microsoft.com/office/drawing/2014/main" id="{5180CD6E-9948-49E8-B78E-AED368E3C7FF}"/>
                  </a:ext>
                </a:extLst>
              </p:cNvPr>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8" name="WordArt 49">
                <a:extLst>
                  <a:ext uri="{FF2B5EF4-FFF2-40B4-BE49-F238E27FC236}">
                    <a16:creationId xmlns:a16="http://schemas.microsoft.com/office/drawing/2014/main" id="{6342A0F7-4D06-4392-A471-EB12820BDFF8}"/>
                  </a:ext>
                </a:extLst>
              </p:cNvPr>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9" name="WordArt 49">
                <a:extLst>
                  <a:ext uri="{FF2B5EF4-FFF2-40B4-BE49-F238E27FC236}">
                    <a16:creationId xmlns:a16="http://schemas.microsoft.com/office/drawing/2014/main" id="{A5CAEBF4-BC50-4674-82A4-F97ECE6A20C2}"/>
                  </a:ext>
                </a:extLst>
              </p:cNvPr>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80" name="WordArt 49">
                <a:extLst>
                  <a:ext uri="{FF2B5EF4-FFF2-40B4-BE49-F238E27FC236}">
                    <a16:creationId xmlns:a16="http://schemas.microsoft.com/office/drawing/2014/main" id="{BFD42497-CDB5-4827-9FDA-51E3AE24C863}"/>
                  </a:ext>
                </a:extLst>
              </p:cNvPr>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60" name="グループ化 19">
              <a:extLst>
                <a:ext uri="{FF2B5EF4-FFF2-40B4-BE49-F238E27FC236}">
                  <a16:creationId xmlns:a16="http://schemas.microsoft.com/office/drawing/2014/main" id="{C904C804-C5FA-4089-BFC2-2F9A6733BD69}"/>
                </a:ext>
              </a:extLst>
            </p:cNvPr>
            <p:cNvGrpSpPr>
              <a:grpSpLocks noChangeAspect="1"/>
            </p:cNvGrpSpPr>
            <p:nvPr/>
          </p:nvGrpSpPr>
          <p:grpSpPr bwMode="auto">
            <a:xfrm>
              <a:off x="5364163" y="2636838"/>
              <a:ext cx="469900" cy="444500"/>
              <a:chOff x="269317" y="5157192"/>
              <a:chExt cx="1044526" cy="987263"/>
            </a:xfrm>
          </p:grpSpPr>
          <p:sp>
            <p:nvSpPr>
              <p:cNvPr id="71" name="WordArt 49">
                <a:extLst>
                  <a:ext uri="{FF2B5EF4-FFF2-40B4-BE49-F238E27FC236}">
                    <a16:creationId xmlns:a16="http://schemas.microsoft.com/office/drawing/2014/main" id="{553648C9-3ACD-42B9-98E3-5D779550C978}"/>
                  </a:ext>
                </a:extLst>
              </p:cNvPr>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2" name="WordArt 49">
                <a:extLst>
                  <a:ext uri="{FF2B5EF4-FFF2-40B4-BE49-F238E27FC236}">
                    <a16:creationId xmlns:a16="http://schemas.microsoft.com/office/drawing/2014/main" id="{3C515724-8215-4006-9345-69F8F93A7554}"/>
                  </a:ext>
                </a:extLst>
              </p:cNvPr>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3" name="WordArt 49">
                <a:extLst>
                  <a:ext uri="{FF2B5EF4-FFF2-40B4-BE49-F238E27FC236}">
                    <a16:creationId xmlns:a16="http://schemas.microsoft.com/office/drawing/2014/main" id="{57C98D73-C1D7-4A41-BC6A-090D19A15388}"/>
                  </a:ext>
                </a:extLst>
              </p:cNvPr>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4" name="WordArt 49">
                <a:extLst>
                  <a:ext uri="{FF2B5EF4-FFF2-40B4-BE49-F238E27FC236}">
                    <a16:creationId xmlns:a16="http://schemas.microsoft.com/office/drawing/2014/main" id="{5266AA3F-DFF4-4B9D-B96F-4BCBAD10FBEE}"/>
                  </a:ext>
                </a:extLst>
              </p:cNvPr>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5" name="WordArt 49">
                <a:extLst>
                  <a:ext uri="{FF2B5EF4-FFF2-40B4-BE49-F238E27FC236}">
                    <a16:creationId xmlns:a16="http://schemas.microsoft.com/office/drawing/2014/main" id="{6A01473E-AA07-4FF3-A9C9-5581B759D543}"/>
                  </a:ext>
                </a:extLst>
              </p:cNvPr>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61" name="グループ化 19">
              <a:extLst>
                <a:ext uri="{FF2B5EF4-FFF2-40B4-BE49-F238E27FC236}">
                  <a16:creationId xmlns:a16="http://schemas.microsoft.com/office/drawing/2014/main" id="{992ACFC4-603C-4E3C-9F87-A3600EB02C04}"/>
                </a:ext>
              </a:extLst>
            </p:cNvPr>
            <p:cNvGrpSpPr>
              <a:grpSpLocks noChangeAspect="1"/>
            </p:cNvGrpSpPr>
            <p:nvPr/>
          </p:nvGrpSpPr>
          <p:grpSpPr bwMode="auto">
            <a:xfrm>
              <a:off x="6588125" y="2636838"/>
              <a:ext cx="469900" cy="444500"/>
              <a:chOff x="269317" y="5157192"/>
              <a:chExt cx="1044526" cy="987263"/>
            </a:xfrm>
          </p:grpSpPr>
          <p:sp>
            <p:nvSpPr>
              <p:cNvPr id="66" name="WordArt 49">
                <a:extLst>
                  <a:ext uri="{FF2B5EF4-FFF2-40B4-BE49-F238E27FC236}">
                    <a16:creationId xmlns:a16="http://schemas.microsoft.com/office/drawing/2014/main" id="{20FAE0DF-F527-405A-91E6-EF0B4742CC30}"/>
                  </a:ext>
                </a:extLst>
              </p:cNvPr>
              <p:cNvSpPr>
                <a:spLocks noChangeArrowheads="1" noChangeShapeType="1" noTextEdit="1"/>
              </p:cNvSpPr>
              <p:nvPr/>
            </p:nvSpPr>
            <p:spPr bwMode="auto">
              <a:xfrm rot="4560000">
                <a:off x="846324" y="5381684"/>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7" name="WordArt 49">
                <a:extLst>
                  <a:ext uri="{FF2B5EF4-FFF2-40B4-BE49-F238E27FC236}">
                    <a16:creationId xmlns:a16="http://schemas.microsoft.com/office/drawing/2014/main" id="{C869C296-05A6-4E2D-B346-755F1B3F4DCC}"/>
                  </a:ext>
                </a:extLst>
              </p:cNvPr>
              <p:cNvSpPr>
                <a:spLocks noChangeArrowheads="1" noChangeShapeType="1" noTextEdit="1"/>
              </p:cNvSpPr>
              <p:nvPr/>
            </p:nvSpPr>
            <p:spPr bwMode="auto">
              <a:xfrm rot="9120000">
                <a:off x="683467"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8" name="WordArt 49">
                <a:extLst>
                  <a:ext uri="{FF2B5EF4-FFF2-40B4-BE49-F238E27FC236}">
                    <a16:creationId xmlns:a16="http://schemas.microsoft.com/office/drawing/2014/main" id="{991D5BD8-66C3-4EA0-BD63-A77E0F5666FC}"/>
                  </a:ext>
                </a:extLst>
              </p:cNvPr>
              <p:cNvSpPr>
                <a:spLocks noChangeArrowheads="1" noChangeShapeType="1" noTextEdit="1"/>
              </p:cNvSpPr>
              <p:nvPr/>
            </p:nvSpPr>
            <p:spPr bwMode="auto">
              <a:xfrm rot="-9120000">
                <a:off x="395435" y="5712655"/>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9" name="WordArt 49">
                <a:extLst>
                  <a:ext uri="{FF2B5EF4-FFF2-40B4-BE49-F238E27FC236}">
                    <a16:creationId xmlns:a16="http://schemas.microsoft.com/office/drawing/2014/main" id="{0CD3C8D7-FF3B-49FE-A174-7900083F8028}"/>
                  </a:ext>
                </a:extLst>
              </p:cNvPr>
              <p:cNvSpPr>
                <a:spLocks noChangeArrowheads="1" noChangeShapeType="1" noTextEdit="1"/>
              </p:cNvSpPr>
              <p:nvPr/>
            </p:nvSpPr>
            <p:spPr bwMode="auto">
              <a:xfrm rot="-4560000">
                <a:off x="233598" y="5404048"/>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70" name="WordArt 49">
                <a:extLst>
                  <a:ext uri="{FF2B5EF4-FFF2-40B4-BE49-F238E27FC236}">
                    <a16:creationId xmlns:a16="http://schemas.microsoft.com/office/drawing/2014/main" id="{440FFAAE-A11F-4511-984F-8D9EA2D91338}"/>
                  </a:ext>
                </a:extLst>
              </p:cNvPr>
              <p:cNvSpPr>
                <a:spLocks noChangeArrowheads="1" noChangeShapeType="1" noTextEdit="1"/>
              </p:cNvSpPr>
              <p:nvPr/>
            </p:nvSpPr>
            <p:spPr bwMode="auto">
              <a:xfrm>
                <a:off x="539552" y="5157192"/>
                <a:ext cx="503238" cy="43180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sp>
          <p:nvSpPr>
            <p:cNvPr id="62" name="WordArt 49">
              <a:extLst>
                <a:ext uri="{FF2B5EF4-FFF2-40B4-BE49-F238E27FC236}">
                  <a16:creationId xmlns:a16="http://schemas.microsoft.com/office/drawing/2014/main" id="{5CDBE93E-65CF-4368-AB63-94A6D8896B6F}"/>
                </a:ext>
              </a:extLst>
            </p:cNvPr>
            <p:cNvSpPr>
              <a:spLocks noChangeAspect="1" noChangeArrowheads="1" noChangeShapeType="1" noTextEdit="1"/>
            </p:cNvSpPr>
            <p:nvPr/>
          </p:nvSpPr>
          <p:spPr bwMode="auto">
            <a:xfrm rot="16200000">
              <a:off x="6201569" y="4391819"/>
              <a:ext cx="363538"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3" name="WordArt 49">
              <a:extLst>
                <a:ext uri="{FF2B5EF4-FFF2-40B4-BE49-F238E27FC236}">
                  <a16:creationId xmlns:a16="http://schemas.microsoft.com/office/drawing/2014/main" id="{1C7A3DC9-E33D-4177-863C-5F2555213B70}"/>
                </a:ext>
              </a:extLst>
            </p:cNvPr>
            <p:cNvSpPr>
              <a:spLocks noChangeAspect="1" noChangeArrowheads="1" noChangeShapeType="1" noTextEdit="1"/>
            </p:cNvSpPr>
            <p:nvPr/>
          </p:nvSpPr>
          <p:spPr bwMode="auto">
            <a:xfrm rot="16200000">
              <a:off x="5193506" y="4175919"/>
              <a:ext cx="363538"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4" name="WordArt 49">
              <a:extLst>
                <a:ext uri="{FF2B5EF4-FFF2-40B4-BE49-F238E27FC236}">
                  <a16:creationId xmlns:a16="http://schemas.microsoft.com/office/drawing/2014/main" id="{B88AC994-70AD-44A8-A17F-C62690A5B06F}"/>
                </a:ext>
              </a:extLst>
            </p:cNvPr>
            <p:cNvSpPr>
              <a:spLocks noChangeAspect="1" noChangeArrowheads="1" noChangeShapeType="1" noTextEdit="1"/>
            </p:cNvSpPr>
            <p:nvPr/>
          </p:nvSpPr>
          <p:spPr bwMode="auto">
            <a:xfrm rot="16200000">
              <a:off x="7354094" y="2878932"/>
              <a:ext cx="363537"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65" name="WordArt 49">
              <a:extLst>
                <a:ext uri="{FF2B5EF4-FFF2-40B4-BE49-F238E27FC236}">
                  <a16:creationId xmlns:a16="http://schemas.microsoft.com/office/drawing/2014/main" id="{0DF73451-C20F-4192-ABBA-9FB856F23C71}"/>
                </a:ext>
              </a:extLst>
            </p:cNvPr>
            <p:cNvSpPr>
              <a:spLocks noChangeAspect="1" noChangeArrowheads="1" noChangeShapeType="1" noTextEdit="1"/>
            </p:cNvSpPr>
            <p:nvPr/>
          </p:nvSpPr>
          <p:spPr bwMode="auto">
            <a:xfrm rot="16200000">
              <a:off x="5409406" y="3239294"/>
              <a:ext cx="363538"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92" name="グループ化 91">
            <a:extLst>
              <a:ext uri="{FF2B5EF4-FFF2-40B4-BE49-F238E27FC236}">
                <a16:creationId xmlns:a16="http://schemas.microsoft.com/office/drawing/2014/main" id="{B3BEE7DC-E87B-425E-8CED-6EF318F04818}"/>
              </a:ext>
            </a:extLst>
          </p:cNvPr>
          <p:cNvGrpSpPr/>
          <p:nvPr/>
        </p:nvGrpSpPr>
        <p:grpSpPr>
          <a:xfrm>
            <a:off x="5066503" y="5458068"/>
            <a:ext cx="3545494" cy="504825"/>
            <a:chOff x="5021238" y="5513402"/>
            <a:chExt cx="3960812" cy="504825"/>
          </a:xfrm>
        </p:grpSpPr>
        <p:sp>
          <p:nvSpPr>
            <p:cNvPr id="93" name="角丸四角形 77">
              <a:extLst>
                <a:ext uri="{FF2B5EF4-FFF2-40B4-BE49-F238E27FC236}">
                  <a16:creationId xmlns:a16="http://schemas.microsoft.com/office/drawing/2014/main" id="{6013BA36-AB6B-4CE7-B49F-4D6EF3604E4D}"/>
                </a:ext>
              </a:extLst>
            </p:cNvPr>
            <p:cNvSpPr/>
            <p:nvPr/>
          </p:nvSpPr>
          <p:spPr>
            <a:xfrm>
              <a:off x="5021238" y="5513402"/>
              <a:ext cx="3960812" cy="504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mj-ea"/>
                  <a:ea typeface="+mj-ea"/>
                </a:rPr>
                <a:t>　と　　、　　   は特異的関係</a:t>
              </a:r>
              <a:endParaRPr lang="en-US" altLang="ja-JP" dirty="0">
                <a:solidFill>
                  <a:schemeClr val="tx1"/>
                </a:solidFill>
                <a:latin typeface="+mj-ea"/>
                <a:ea typeface="+mj-ea"/>
              </a:endParaRPr>
            </a:p>
          </p:txBody>
        </p:sp>
        <p:sp>
          <p:nvSpPr>
            <p:cNvPr id="94" name="AutoShape 9">
              <a:extLst>
                <a:ext uri="{FF2B5EF4-FFF2-40B4-BE49-F238E27FC236}">
                  <a16:creationId xmlns:a16="http://schemas.microsoft.com/office/drawing/2014/main" id="{A2E58667-1A76-4FD2-A211-100E884744F1}"/>
                </a:ext>
              </a:extLst>
            </p:cNvPr>
            <p:cNvSpPr>
              <a:spLocks noChangeAspect="1" noChangeArrowheads="1"/>
            </p:cNvSpPr>
            <p:nvPr/>
          </p:nvSpPr>
          <p:spPr bwMode="auto">
            <a:xfrm>
              <a:off x="5187551" y="5587718"/>
              <a:ext cx="406400" cy="360362"/>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95" name="WordArt 49">
              <a:extLst>
                <a:ext uri="{FF2B5EF4-FFF2-40B4-BE49-F238E27FC236}">
                  <a16:creationId xmlns:a16="http://schemas.microsoft.com/office/drawing/2014/main" id="{4849A8A8-5B91-4D23-8087-E3663BE591B9}"/>
                </a:ext>
              </a:extLst>
            </p:cNvPr>
            <p:cNvSpPr>
              <a:spLocks noChangeAspect="1" noChangeArrowheads="1" noChangeShapeType="1" noTextEdit="1"/>
            </p:cNvSpPr>
            <p:nvPr/>
          </p:nvSpPr>
          <p:spPr bwMode="auto">
            <a:xfrm>
              <a:off x="5950339" y="5644921"/>
              <a:ext cx="311150" cy="265112"/>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grpSp>
          <p:nvGrpSpPr>
            <p:cNvPr id="96" name="グループ化 73">
              <a:extLst>
                <a:ext uri="{FF2B5EF4-FFF2-40B4-BE49-F238E27FC236}">
                  <a16:creationId xmlns:a16="http://schemas.microsoft.com/office/drawing/2014/main" id="{62DE0F7B-85F8-49C0-AE50-E8F6B6B351AE}"/>
                </a:ext>
              </a:extLst>
            </p:cNvPr>
            <p:cNvGrpSpPr>
              <a:grpSpLocks noChangeAspect="1"/>
            </p:cNvGrpSpPr>
            <p:nvPr/>
          </p:nvGrpSpPr>
          <p:grpSpPr bwMode="auto">
            <a:xfrm>
              <a:off x="6460769" y="5654981"/>
              <a:ext cx="416451" cy="280311"/>
              <a:chOff x="2444852" y="4618986"/>
              <a:chExt cx="839050" cy="564570"/>
            </a:xfrm>
          </p:grpSpPr>
          <p:sp>
            <p:nvSpPr>
              <p:cNvPr id="97" name="WordArt 49">
                <a:extLst>
                  <a:ext uri="{FF2B5EF4-FFF2-40B4-BE49-F238E27FC236}">
                    <a16:creationId xmlns:a16="http://schemas.microsoft.com/office/drawing/2014/main" id="{81F61EF7-AF9C-4F7F-B8BA-412E5FA60245}"/>
                  </a:ext>
                </a:extLst>
              </p:cNvPr>
              <p:cNvSpPr>
                <a:spLocks noChangeAspect="1" noChangeArrowheads="1" noChangeShapeType="1" noTextEdit="1"/>
              </p:cNvSpPr>
              <p:nvPr/>
            </p:nvSpPr>
            <p:spPr bwMode="auto">
              <a:xfrm rot="3600000">
                <a:off x="2862421" y="4730970"/>
                <a:ext cx="454025" cy="388936"/>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sp>
            <p:nvSpPr>
              <p:cNvPr id="98" name="WordArt 49">
                <a:extLst>
                  <a:ext uri="{FF2B5EF4-FFF2-40B4-BE49-F238E27FC236}">
                    <a16:creationId xmlns:a16="http://schemas.microsoft.com/office/drawing/2014/main" id="{DE950B08-D513-4609-A685-F6993C86AA8D}"/>
                  </a:ext>
                </a:extLst>
              </p:cNvPr>
              <p:cNvSpPr>
                <a:spLocks noChangeAspect="1" noChangeArrowheads="1" noChangeShapeType="1" noTextEdit="1"/>
              </p:cNvSpPr>
              <p:nvPr/>
            </p:nvSpPr>
            <p:spPr bwMode="auto">
              <a:xfrm rot="18000000">
                <a:off x="2404383" y="4659455"/>
                <a:ext cx="564570" cy="483631"/>
              </a:xfrm>
              <a:prstGeom prst="rect">
                <a:avLst/>
              </a:prstGeom>
            </p:spPr>
            <p:txBody>
              <a:bodyPr wrap="none" fromWordArt="1">
                <a:prstTxWarp prst="textPlain">
                  <a:avLst>
                    <a:gd name="adj" fmla="val 50000"/>
                  </a:avLst>
                </a:prstTxWarp>
              </a:bodyPr>
              <a:lstStyle/>
              <a:p>
                <a:pPr algn="ctr"/>
                <a:r>
                  <a:rPr lang="en-US" altLang="ja-JP" sz="3600" b="1" kern="10" normalizeH="1" dirty="0">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dirty="0">
                  <a:ln w="9525">
                    <a:solidFill>
                      <a:srgbClr val="000000"/>
                    </a:solidFill>
                    <a:round/>
                    <a:headEnd/>
                    <a:tailEnd/>
                  </a:ln>
                  <a:solidFill>
                    <a:srgbClr val="FFFF00"/>
                  </a:solidFill>
                  <a:latin typeface="ＭＳ Ｐゴシック" panose="020B0600070205080204" pitchFamily="50" charset="-128"/>
                </a:endParaRPr>
              </a:p>
            </p:txBody>
          </p:sp>
        </p:grpSp>
      </p:grpSp>
      <p:sp>
        <p:nvSpPr>
          <p:cNvPr id="99" name="角丸四角形 103">
            <a:extLst>
              <a:ext uri="{FF2B5EF4-FFF2-40B4-BE49-F238E27FC236}">
                <a16:creationId xmlns:a16="http://schemas.microsoft.com/office/drawing/2014/main" id="{F11691FF-520C-473B-A678-9E387941566F}"/>
              </a:ext>
            </a:extLst>
          </p:cNvPr>
          <p:cNvSpPr/>
          <p:nvPr/>
        </p:nvSpPr>
        <p:spPr>
          <a:xfrm>
            <a:off x="4451011" y="3683689"/>
            <a:ext cx="914400" cy="360362"/>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mj-ea"/>
                <a:ea typeface="+mj-ea"/>
              </a:rPr>
              <a:t>移行</a:t>
            </a:r>
          </a:p>
        </p:txBody>
      </p:sp>
      <p:sp>
        <p:nvSpPr>
          <p:cNvPr id="100" name="左矢印 69">
            <a:extLst>
              <a:ext uri="{FF2B5EF4-FFF2-40B4-BE49-F238E27FC236}">
                <a16:creationId xmlns:a16="http://schemas.microsoft.com/office/drawing/2014/main" id="{1EDCC18C-7365-4955-91E8-67EBAA182723}"/>
              </a:ext>
            </a:extLst>
          </p:cNvPr>
          <p:cNvSpPr/>
          <p:nvPr/>
        </p:nvSpPr>
        <p:spPr>
          <a:xfrm>
            <a:off x="4572000" y="3284538"/>
            <a:ext cx="612775" cy="287337"/>
          </a:xfrm>
          <a:prstGeom prst="leftArrow">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grpSp>
        <p:nvGrpSpPr>
          <p:cNvPr id="101" name="グループ化 100">
            <a:extLst>
              <a:ext uri="{FF2B5EF4-FFF2-40B4-BE49-F238E27FC236}">
                <a16:creationId xmlns:a16="http://schemas.microsoft.com/office/drawing/2014/main" id="{A256E37B-6914-429C-A77F-391C71F6B1B1}"/>
              </a:ext>
            </a:extLst>
          </p:cNvPr>
          <p:cNvGrpSpPr/>
          <p:nvPr/>
        </p:nvGrpSpPr>
        <p:grpSpPr>
          <a:xfrm>
            <a:off x="1228057" y="2492374"/>
            <a:ext cx="2951163" cy="3314700"/>
            <a:chOff x="1476375" y="2565400"/>
            <a:chExt cx="2951163" cy="3314700"/>
          </a:xfrm>
        </p:grpSpPr>
        <p:sp>
          <p:nvSpPr>
            <p:cNvPr id="102" name="AutoShape 9">
              <a:extLst>
                <a:ext uri="{FF2B5EF4-FFF2-40B4-BE49-F238E27FC236}">
                  <a16:creationId xmlns:a16="http://schemas.microsoft.com/office/drawing/2014/main" id="{55DB1DFE-6A7A-42C2-9B29-824218C3120F}"/>
                </a:ext>
              </a:extLst>
            </p:cNvPr>
            <p:cNvSpPr>
              <a:spLocks noChangeAspect="1" noChangeArrowheads="1"/>
            </p:cNvSpPr>
            <p:nvPr/>
          </p:nvSpPr>
          <p:spPr bwMode="auto">
            <a:xfrm>
              <a:off x="1476375" y="2852738"/>
              <a:ext cx="541338"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grpSp>
          <p:nvGrpSpPr>
            <p:cNvPr id="103" name="グループ化 16">
              <a:extLst>
                <a:ext uri="{FF2B5EF4-FFF2-40B4-BE49-F238E27FC236}">
                  <a16:creationId xmlns:a16="http://schemas.microsoft.com/office/drawing/2014/main" id="{5EF0C240-7E4D-42DB-B917-F4779A7A4C8B}"/>
                </a:ext>
              </a:extLst>
            </p:cNvPr>
            <p:cNvGrpSpPr>
              <a:grpSpLocks noChangeAspect="1"/>
            </p:cNvGrpSpPr>
            <p:nvPr/>
          </p:nvGrpSpPr>
          <p:grpSpPr bwMode="auto">
            <a:xfrm rot="16200000">
              <a:off x="4061619" y="4718844"/>
              <a:ext cx="458788" cy="273050"/>
              <a:chOff x="2007378" y="4631159"/>
              <a:chExt cx="764422" cy="454025"/>
            </a:xfrm>
          </p:grpSpPr>
          <p:sp>
            <p:nvSpPr>
              <p:cNvPr id="139" name="WordArt 49">
                <a:extLst>
                  <a:ext uri="{FF2B5EF4-FFF2-40B4-BE49-F238E27FC236}">
                    <a16:creationId xmlns:a16="http://schemas.microsoft.com/office/drawing/2014/main" id="{0EA72451-D357-4D1D-B4CA-249E1F99DE63}"/>
                  </a:ext>
                </a:extLst>
              </p:cNvPr>
              <p:cNvSpPr>
                <a:spLocks noChangeAspect="1" noChangeArrowheads="1" noChangeShapeType="1" noTextEdit="1"/>
              </p:cNvSpPr>
              <p:nvPr/>
            </p:nvSpPr>
            <p:spPr bwMode="auto">
              <a:xfrm rot="3600000">
                <a:off x="2350319"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40" name="WordArt 49">
                <a:extLst>
                  <a:ext uri="{FF2B5EF4-FFF2-40B4-BE49-F238E27FC236}">
                    <a16:creationId xmlns:a16="http://schemas.microsoft.com/office/drawing/2014/main" id="{D462E88E-32ED-4C71-9C87-B52450E82647}"/>
                  </a:ext>
                </a:extLst>
              </p:cNvPr>
              <p:cNvSpPr>
                <a:spLocks noChangeAspect="1" noChangeArrowheads="1" noChangeShapeType="1" noTextEdit="1"/>
              </p:cNvSpPr>
              <p:nvPr/>
            </p:nvSpPr>
            <p:spPr bwMode="auto">
              <a:xfrm rot="-3600000">
                <a:off x="1974834"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104" name="グループ化 49">
              <a:extLst>
                <a:ext uri="{FF2B5EF4-FFF2-40B4-BE49-F238E27FC236}">
                  <a16:creationId xmlns:a16="http://schemas.microsoft.com/office/drawing/2014/main" id="{BDE1664F-DDA5-4364-9511-3E69D4623C5A}"/>
                </a:ext>
              </a:extLst>
            </p:cNvPr>
            <p:cNvGrpSpPr>
              <a:grpSpLocks noChangeAspect="1"/>
            </p:cNvGrpSpPr>
            <p:nvPr/>
          </p:nvGrpSpPr>
          <p:grpSpPr bwMode="auto">
            <a:xfrm rot="16200000">
              <a:off x="2822575" y="4386263"/>
              <a:ext cx="458788" cy="271462"/>
              <a:chOff x="2007378" y="4631159"/>
              <a:chExt cx="764422" cy="454025"/>
            </a:xfrm>
          </p:grpSpPr>
          <p:sp>
            <p:nvSpPr>
              <p:cNvPr id="137" name="WordArt 49">
                <a:extLst>
                  <a:ext uri="{FF2B5EF4-FFF2-40B4-BE49-F238E27FC236}">
                    <a16:creationId xmlns:a16="http://schemas.microsoft.com/office/drawing/2014/main" id="{D3E7EF29-1D92-4F20-9E75-A96DFB78C941}"/>
                  </a:ext>
                </a:extLst>
              </p:cNvPr>
              <p:cNvSpPr>
                <a:spLocks noChangeAspect="1" noChangeArrowheads="1" noChangeShapeType="1" noTextEdit="1"/>
              </p:cNvSpPr>
              <p:nvPr/>
            </p:nvSpPr>
            <p:spPr bwMode="auto">
              <a:xfrm rot="3600000">
                <a:off x="2350319"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38" name="WordArt 49">
                <a:extLst>
                  <a:ext uri="{FF2B5EF4-FFF2-40B4-BE49-F238E27FC236}">
                    <a16:creationId xmlns:a16="http://schemas.microsoft.com/office/drawing/2014/main" id="{35EB5AA1-F80F-49B2-BF3A-940FFA902530}"/>
                  </a:ext>
                </a:extLst>
              </p:cNvPr>
              <p:cNvSpPr>
                <a:spLocks noChangeAspect="1" noChangeArrowheads="1" noChangeShapeType="1" noTextEdit="1"/>
              </p:cNvSpPr>
              <p:nvPr/>
            </p:nvSpPr>
            <p:spPr bwMode="auto">
              <a:xfrm rot="-3600000">
                <a:off x="1974834"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105" name="グループ化 52">
              <a:extLst>
                <a:ext uri="{FF2B5EF4-FFF2-40B4-BE49-F238E27FC236}">
                  <a16:creationId xmlns:a16="http://schemas.microsoft.com/office/drawing/2014/main" id="{B1A719EF-8F77-42D4-9C32-6094686B2B49}"/>
                </a:ext>
              </a:extLst>
            </p:cNvPr>
            <p:cNvGrpSpPr>
              <a:grpSpLocks noChangeAspect="1"/>
            </p:cNvGrpSpPr>
            <p:nvPr/>
          </p:nvGrpSpPr>
          <p:grpSpPr bwMode="auto">
            <a:xfrm rot="16200000">
              <a:off x="3990181" y="3710782"/>
              <a:ext cx="458787" cy="273050"/>
              <a:chOff x="2007378" y="4631159"/>
              <a:chExt cx="764422" cy="454025"/>
            </a:xfrm>
          </p:grpSpPr>
          <p:sp>
            <p:nvSpPr>
              <p:cNvPr id="135" name="WordArt 49">
                <a:extLst>
                  <a:ext uri="{FF2B5EF4-FFF2-40B4-BE49-F238E27FC236}">
                    <a16:creationId xmlns:a16="http://schemas.microsoft.com/office/drawing/2014/main" id="{2A7507B8-2092-4ADE-BE51-BA67E8E8FB5F}"/>
                  </a:ext>
                </a:extLst>
              </p:cNvPr>
              <p:cNvSpPr>
                <a:spLocks noChangeAspect="1" noChangeArrowheads="1" noChangeShapeType="1" noTextEdit="1"/>
              </p:cNvSpPr>
              <p:nvPr/>
            </p:nvSpPr>
            <p:spPr bwMode="auto">
              <a:xfrm rot="3600000">
                <a:off x="2350319"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36" name="WordArt 49">
                <a:extLst>
                  <a:ext uri="{FF2B5EF4-FFF2-40B4-BE49-F238E27FC236}">
                    <a16:creationId xmlns:a16="http://schemas.microsoft.com/office/drawing/2014/main" id="{A88F2CC9-729C-46DA-92E7-E252A25F149F}"/>
                  </a:ext>
                </a:extLst>
              </p:cNvPr>
              <p:cNvSpPr>
                <a:spLocks noChangeAspect="1" noChangeArrowheads="1" noChangeShapeType="1" noTextEdit="1"/>
              </p:cNvSpPr>
              <p:nvPr/>
            </p:nvSpPr>
            <p:spPr bwMode="auto">
              <a:xfrm rot="-3600000">
                <a:off x="1974834"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grpSp>
          <p:nvGrpSpPr>
            <p:cNvPr id="106" name="グループ化 58">
              <a:extLst>
                <a:ext uri="{FF2B5EF4-FFF2-40B4-BE49-F238E27FC236}">
                  <a16:creationId xmlns:a16="http://schemas.microsoft.com/office/drawing/2014/main" id="{B0293A47-34FF-42AC-B378-B1BC868D5692}"/>
                </a:ext>
              </a:extLst>
            </p:cNvPr>
            <p:cNvGrpSpPr>
              <a:grpSpLocks noChangeAspect="1"/>
            </p:cNvGrpSpPr>
            <p:nvPr/>
          </p:nvGrpSpPr>
          <p:grpSpPr bwMode="auto">
            <a:xfrm rot="16200000">
              <a:off x="3326606" y="3017044"/>
              <a:ext cx="458788" cy="273050"/>
              <a:chOff x="2007378" y="4631159"/>
              <a:chExt cx="764422" cy="454025"/>
            </a:xfrm>
          </p:grpSpPr>
          <p:sp>
            <p:nvSpPr>
              <p:cNvPr id="133" name="WordArt 49">
                <a:extLst>
                  <a:ext uri="{FF2B5EF4-FFF2-40B4-BE49-F238E27FC236}">
                    <a16:creationId xmlns:a16="http://schemas.microsoft.com/office/drawing/2014/main" id="{193A15BF-77FF-42FE-9362-FAA451FEABBA}"/>
                  </a:ext>
                </a:extLst>
              </p:cNvPr>
              <p:cNvSpPr>
                <a:spLocks noChangeAspect="1" noChangeArrowheads="1" noChangeShapeType="1" noTextEdit="1"/>
              </p:cNvSpPr>
              <p:nvPr/>
            </p:nvSpPr>
            <p:spPr bwMode="auto">
              <a:xfrm rot="3600000">
                <a:off x="2350319"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34" name="WordArt 49">
                <a:extLst>
                  <a:ext uri="{FF2B5EF4-FFF2-40B4-BE49-F238E27FC236}">
                    <a16:creationId xmlns:a16="http://schemas.microsoft.com/office/drawing/2014/main" id="{AC67A1A3-0C49-4025-AF43-B7B71EBFA15B}"/>
                  </a:ext>
                </a:extLst>
              </p:cNvPr>
              <p:cNvSpPr>
                <a:spLocks noChangeAspect="1" noChangeArrowheads="1" noChangeShapeType="1" noTextEdit="1"/>
              </p:cNvSpPr>
              <p:nvPr/>
            </p:nvSpPr>
            <p:spPr bwMode="auto">
              <a:xfrm rot="-3600000">
                <a:off x="1974834"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sp>
          <p:nvSpPr>
            <p:cNvPr id="107" name="AutoShape 9">
              <a:extLst>
                <a:ext uri="{FF2B5EF4-FFF2-40B4-BE49-F238E27FC236}">
                  <a16:creationId xmlns:a16="http://schemas.microsoft.com/office/drawing/2014/main" id="{B0A9F481-BC44-49DB-9F40-C03C345E4B28}"/>
                </a:ext>
              </a:extLst>
            </p:cNvPr>
            <p:cNvSpPr>
              <a:spLocks noChangeAspect="1" noChangeArrowheads="1"/>
            </p:cNvSpPr>
            <p:nvPr/>
          </p:nvSpPr>
          <p:spPr bwMode="auto">
            <a:xfrm>
              <a:off x="3203575" y="4797425"/>
              <a:ext cx="541338"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108" name="AutoShape 9">
              <a:extLst>
                <a:ext uri="{FF2B5EF4-FFF2-40B4-BE49-F238E27FC236}">
                  <a16:creationId xmlns:a16="http://schemas.microsoft.com/office/drawing/2014/main" id="{03816F1D-6F19-47B5-9082-6C6DA77A39AD}"/>
                </a:ext>
              </a:extLst>
            </p:cNvPr>
            <p:cNvSpPr>
              <a:spLocks noChangeAspect="1" noChangeArrowheads="1"/>
            </p:cNvSpPr>
            <p:nvPr/>
          </p:nvSpPr>
          <p:spPr bwMode="auto">
            <a:xfrm>
              <a:off x="2555875" y="3860800"/>
              <a:ext cx="541338"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sp>
          <p:nvSpPr>
            <p:cNvPr id="109" name="AutoShape 9">
              <a:extLst>
                <a:ext uri="{FF2B5EF4-FFF2-40B4-BE49-F238E27FC236}">
                  <a16:creationId xmlns:a16="http://schemas.microsoft.com/office/drawing/2014/main" id="{32341890-9F14-438F-9FBB-5C6942AF7C84}"/>
                </a:ext>
              </a:extLst>
            </p:cNvPr>
            <p:cNvSpPr>
              <a:spLocks noChangeAspect="1" noChangeArrowheads="1"/>
            </p:cNvSpPr>
            <p:nvPr/>
          </p:nvSpPr>
          <p:spPr bwMode="auto">
            <a:xfrm>
              <a:off x="1619250" y="4292600"/>
              <a:ext cx="541338" cy="485775"/>
            </a:xfrm>
            <a:prstGeom prst="star16">
              <a:avLst>
                <a:gd name="adj" fmla="val 37500"/>
              </a:avLst>
            </a:prstGeom>
            <a:solidFill>
              <a:srgbClr val="FF3399"/>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2400">
                <a:solidFill>
                  <a:srgbClr val="000000"/>
                </a:solidFill>
                <a:latin typeface="Arial" panose="020B0604020202020204" pitchFamily="34" charset="0"/>
              </a:endParaRPr>
            </a:p>
          </p:txBody>
        </p:sp>
        <p:grpSp>
          <p:nvGrpSpPr>
            <p:cNvPr id="110" name="グループ化 64">
              <a:extLst>
                <a:ext uri="{FF2B5EF4-FFF2-40B4-BE49-F238E27FC236}">
                  <a16:creationId xmlns:a16="http://schemas.microsoft.com/office/drawing/2014/main" id="{E12FA4E1-2F8B-41B8-B76A-AC08A7469741}"/>
                </a:ext>
              </a:extLst>
            </p:cNvPr>
            <p:cNvGrpSpPr>
              <a:grpSpLocks noChangeAspect="1"/>
            </p:cNvGrpSpPr>
            <p:nvPr/>
          </p:nvGrpSpPr>
          <p:grpSpPr bwMode="auto">
            <a:xfrm rot="16200000">
              <a:off x="1742281" y="5106194"/>
              <a:ext cx="458788" cy="273050"/>
              <a:chOff x="2007378" y="4631159"/>
              <a:chExt cx="764422" cy="454025"/>
            </a:xfrm>
          </p:grpSpPr>
          <p:sp>
            <p:nvSpPr>
              <p:cNvPr id="131" name="WordArt 49">
                <a:extLst>
                  <a:ext uri="{FF2B5EF4-FFF2-40B4-BE49-F238E27FC236}">
                    <a16:creationId xmlns:a16="http://schemas.microsoft.com/office/drawing/2014/main" id="{662052AB-2BAA-4252-A327-EB98D3025D89}"/>
                  </a:ext>
                </a:extLst>
              </p:cNvPr>
              <p:cNvSpPr>
                <a:spLocks noChangeAspect="1" noChangeArrowheads="1" noChangeShapeType="1" noTextEdit="1"/>
              </p:cNvSpPr>
              <p:nvPr/>
            </p:nvSpPr>
            <p:spPr bwMode="auto">
              <a:xfrm rot="3600000">
                <a:off x="2350319"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sp>
            <p:nvSpPr>
              <p:cNvPr id="132" name="WordArt 49">
                <a:extLst>
                  <a:ext uri="{FF2B5EF4-FFF2-40B4-BE49-F238E27FC236}">
                    <a16:creationId xmlns:a16="http://schemas.microsoft.com/office/drawing/2014/main" id="{53F21AD6-4115-4F43-97C5-34AD7BB0258D}"/>
                  </a:ext>
                </a:extLst>
              </p:cNvPr>
              <p:cNvSpPr>
                <a:spLocks noChangeAspect="1" noChangeArrowheads="1" noChangeShapeType="1" noTextEdit="1"/>
              </p:cNvSpPr>
              <p:nvPr/>
            </p:nvSpPr>
            <p:spPr bwMode="auto">
              <a:xfrm rot="-3600000">
                <a:off x="1974834" y="4663703"/>
                <a:ext cx="454025" cy="388937"/>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sp>
          <p:nvSpPr>
            <p:cNvPr id="111" name="WordArt 49">
              <a:extLst>
                <a:ext uri="{FF2B5EF4-FFF2-40B4-BE49-F238E27FC236}">
                  <a16:creationId xmlns:a16="http://schemas.microsoft.com/office/drawing/2014/main" id="{53958433-AE53-4F93-A9B6-1876B9E6E6EE}"/>
                </a:ext>
              </a:extLst>
            </p:cNvPr>
            <p:cNvSpPr>
              <a:spLocks noChangeAspect="1" noChangeArrowheads="1" noChangeShapeType="1" noTextEdit="1"/>
            </p:cNvSpPr>
            <p:nvPr/>
          </p:nvSpPr>
          <p:spPr bwMode="auto">
            <a:xfrm rot="16200000">
              <a:off x="2097881" y="4391819"/>
              <a:ext cx="363538"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pic>
          <p:nvPicPr>
            <p:cNvPr id="112" name="Picture 2">
              <a:extLst>
                <a:ext uri="{FF2B5EF4-FFF2-40B4-BE49-F238E27FC236}">
                  <a16:creationId xmlns:a16="http://schemas.microsoft.com/office/drawing/2014/main" id="{8D89BF2F-2919-43EB-8558-9629ED09C0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300" y="2565400"/>
              <a:ext cx="34131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3" name="グループ化 58">
              <a:extLst>
                <a:ext uri="{FF2B5EF4-FFF2-40B4-BE49-F238E27FC236}">
                  <a16:creationId xmlns:a16="http://schemas.microsoft.com/office/drawing/2014/main" id="{F626DE02-CDB3-4239-8675-6E30A48D5D7F}"/>
                </a:ext>
              </a:extLst>
            </p:cNvPr>
            <p:cNvGrpSpPr>
              <a:grpSpLocks noChangeAspect="1"/>
            </p:cNvGrpSpPr>
            <p:nvPr/>
          </p:nvGrpSpPr>
          <p:grpSpPr bwMode="auto">
            <a:xfrm rot="16200000">
              <a:off x="3991769" y="3072606"/>
              <a:ext cx="476250" cy="325438"/>
              <a:chOff x="5876528" y="2983140"/>
              <a:chExt cx="626758" cy="426056"/>
            </a:xfrm>
          </p:grpSpPr>
          <p:pic>
            <p:nvPicPr>
              <p:cNvPr id="129" name="Picture 2">
                <a:extLst>
                  <a:ext uri="{FF2B5EF4-FFF2-40B4-BE49-F238E27FC236}">
                    <a16:creationId xmlns:a16="http://schemas.microsoft.com/office/drawing/2014/main" id="{DEF8B371-4303-423F-828A-D9EC8E560B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000000">
                <a:off x="6162291" y="2983140"/>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Picture 2">
                <a:extLst>
                  <a:ext uri="{FF2B5EF4-FFF2-40B4-BE49-F238E27FC236}">
                    <a16:creationId xmlns:a16="http://schemas.microsoft.com/office/drawing/2014/main" id="{50CC0A18-F72D-4950-88B5-1259043E2B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00000">
                <a:off x="5876528" y="3005336"/>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4" name="グループ化 58">
              <a:extLst>
                <a:ext uri="{FF2B5EF4-FFF2-40B4-BE49-F238E27FC236}">
                  <a16:creationId xmlns:a16="http://schemas.microsoft.com/office/drawing/2014/main" id="{B07DD27F-176B-4AF1-8C9E-B7630245F3F8}"/>
                </a:ext>
              </a:extLst>
            </p:cNvPr>
            <p:cNvGrpSpPr>
              <a:grpSpLocks noChangeAspect="1"/>
            </p:cNvGrpSpPr>
            <p:nvPr/>
          </p:nvGrpSpPr>
          <p:grpSpPr bwMode="auto">
            <a:xfrm rot="16200000">
              <a:off x="3990975" y="4152900"/>
              <a:ext cx="477838" cy="325438"/>
              <a:chOff x="5876528" y="2983140"/>
              <a:chExt cx="626758" cy="426056"/>
            </a:xfrm>
          </p:grpSpPr>
          <p:pic>
            <p:nvPicPr>
              <p:cNvPr id="127" name="Picture 2">
                <a:extLst>
                  <a:ext uri="{FF2B5EF4-FFF2-40B4-BE49-F238E27FC236}">
                    <a16:creationId xmlns:a16="http://schemas.microsoft.com/office/drawing/2014/main" id="{5E8F5B9A-08A4-46F1-87AA-1ACD67D8F6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000000">
                <a:off x="6162291" y="2983140"/>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 name="Picture 2">
                <a:extLst>
                  <a:ext uri="{FF2B5EF4-FFF2-40B4-BE49-F238E27FC236}">
                    <a16:creationId xmlns:a16="http://schemas.microsoft.com/office/drawing/2014/main" id="{AC558EFF-8B43-47B4-B7B8-A24D0E3606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00000">
                <a:off x="5876528" y="3005336"/>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15" name="Picture 2">
              <a:extLst>
                <a:ext uri="{FF2B5EF4-FFF2-40B4-BE49-F238E27FC236}">
                  <a16:creationId xmlns:a16="http://schemas.microsoft.com/office/drawing/2014/main" id="{9526054A-97C0-4ADF-A6B1-6DA9E4E56B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4788" y="5084763"/>
              <a:ext cx="341312"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WordArt 49">
              <a:extLst>
                <a:ext uri="{FF2B5EF4-FFF2-40B4-BE49-F238E27FC236}">
                  <a16:creationId xmlns:a16="http://schemas.microsoft.com/office/drawing/2014/main" id="{CF6D1280-3ABB-45A2-B3C2-CB2010D1EA9F}"/>
                </a:ext>
              </a:extLst>
            </p:cNvPr>
            <p:cNvSpPr>
              <a:spLocks noChangeAspect="1" noChangeArrowheads="1" noChangeShapeType="1" noTextEdit="1"/>
            </p:cNvSpPr>
            <p:nvPr/>
          </p:nvSpPr>
          <p:spPr bwMode="auto">
            <a:xfrm rot="16200000">
              <a:off x="4018756" y="5542757"/>
              <a:ext cx="363537" cy="311150"/>
            </a:xfrm>
            <a:prstGeom prst="rect">
              <a:avLst/>
            </a:prstGeom>
          </p:spPr>
          <p:txBody>
            <a:bodyPr wrap="none" fromWordArt="1">
              <a:prstTxWarp prst="textPlain">
                <a:avLst>
                  <a:gd name="adj" fmla="val 50000"/>
                </a:avLst>
              </a:prstTxWarp>
            </a:bodyPr>
            <a:lstStyle/>
            <a:p>
              <a:pPr algn="ctr"/>
              <a:r>
                <a:rPr lang="en-US" altLang="ja-JP" sz="3600" b="1" kern="10" normalizeH="1">
                  <a:ln w="9525">
                    <a:solidFill>
                      <a:srgbClr val="000000"/>
                    </a:solidFill>
                    <a:round/>
                    <a:headEnd/>
                    <a:tailEnd/>
                  </a:ln>
                  <a:solidFill>
                    <a:srgbClr val="FFFF00"/>
                  </a:solidFill>
                  <a:latin typeface="ＭＳ Ｐゴシック" panose="020B0600070205080204" pitchFamily="50" charset="-128"/>
                </a:rPr>
                <a:t>Y</a:t>
              </a:r>
              <a:endParaRPr lang="ja-JP" altLang="en-US" sz="3600" b="1" kern="10" normalizeH="1">
                <a:ln w="9525">
                  <a:solidFill>
                    <a:srgbClr val="000000"/>
                  </a:solidFill>
                  <a:round/>
                  <a:headEnd/>
                  <a:tailEnd/>
                </a:ln>
                <a:solidFill>
                  <a:srgbClr val="FFFF00"/>
                </a:solidFill>
                <a:latin typeface="ＭＳ Ｐゴシック" panose="020B0600070205080204" pitchFamily="50" charset="-128"/>
              </a:endParaRPr>
            </a:p>
          </p:txBody>
        </p:sp>
        <p:grpSp>
          <p:nvGrpSpPr>
            <p:cNvPr id="117" name="グループ化 58">
              <a:extLst>
                <a:ext uri="{FF2B5EF4-FFF2-40B4-BE49-F238E27FC236}">
                  <a16:creationId xmlns:a16="http://schemas.microsoft.com/office/drawing/2014/main" id="{A9F17A21-500B-4DA3-B271-E61291627482}"/>
                </a:ext>
              </a:extLst>
            </p:cNvPr>
            <p:cNvGrpSpPr>
              <a:grpSpLocks noChangeAspect="1"/>
            </p:cNvGrpSpPr>
            <p:nvPr/>
          </p:nvGrpSpPr>
          <p:grpSpPr bwMode="auto">
            <a:xfrm rot="16200000">
              <a:off x="2767013" y="5305425"/>
              <a:ext cx="476250" cy="323850"/>
              <a:chOff x="5876528" y="2983140"/>
              <a:chExt cx="626758" cy="426056"/>
            </a:xfrm>
          </p:grpSpPr>
          <p:pic>
            <p:nvPicPr>
              <p:cNvPr id="125" name="Picture 2">
                <a:extLst>
                  <a:ext uri="{FF2B5EF4-FFF2-40B4-BE49-F238E27FC236}">
                    <a16:creationId xmlns:a16="http://schemas.microsoft.com/office/drawing/2014/main" id="{EB27483B-5D1F-4401-8B24-C2FBEBB3306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000000">
                <a:off x="6162291" y="2983140"/>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 name="Picture 2">
                <a:extLst>
                  <a:ext uri="{FF2B5EF4-FFF2-40B4-BE49-F238E27FC236}">
                    <a16:creationId xmlns:a16="http://schemas.microsoft.com/office/drawing/2014/main" id="{C9E5F344-F3EB-4701-AD71-C8CF67B61A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00000">
                <a:off x="5876528" y="3005336"/>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8" name="グループ化 58">
              <a:extLst>
                <a:ext uri="{FF2B5EF4-FFF2-40B4-BE49-F238E27FC236}">
                  <a16:creationId xmlns:a16="http://schemas.microsoft.com/office/drawing/2014/main" id="{23221458-2317-49C2-8A62-E8CB1C1B8299}"/>
                </a:ext>
              </a:extLst>
            </p:cNvPr>
            <p:cNvGrpSpPr>
              <a:grpSpLocks noChangeAspect="1"/>
            </p:cNvGrpSpPr>
            <p:nvPr/>
          </p:nvGrpSpPr>
          <p:grpSpPr bwMode="auto">
            <a:xfrm rot="16200000">
              <a:off x="2047081" y="2785269"/>
              <a:ext cx="477838" cy="323850"/>
              <a:chOff x="5876528" y="2983140"/>
              <a:chExt cx="626758" cy="426056"/>
            </a:xfrm>
          </p:grpSpPr>
          <p:pic>
            <p:nvPicPr>
              <p:cNvPr id="123" name="Picture 2">
                <a:extLst>
                  <a:ext uri="{FF2B5EF4-FFF2-40B4-BE49-F238E27FC236}">
                    <a16:creationId xmlns:a16="http://schemas.microsoft.com/office/drawing/2014/main" id="{0DCF5895-6000-4475-B85C-5497C86282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000000">
                <a:off x="6162291" y="2983140"/>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 name="Picture 2">
                <a:extLst>
                  <a:ext uri="{FF2B5EF4-FFF2-40B4-BE49-F238E27FC236}">
                    <a16:creationId xmlns:a16="http://schemas.microsoft.com/office/drawing/2014/main" id="{550885F7-D611-4569-B01D-F0C85B5078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00000">
                <a:off x="5876528" y="3005336"/>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19" name="グループ化 58">
              <a:extLst>
                <a:ext uri="{FF2B5EF4-FFF2-40B4-BE49-F238E27FC236}">
                  <a16:creationId xmlns:a16="http://schemas.microsoft.com/office/drawing/2014/main" id="{126B7C0D-043F-44BB-B011-FB01973BCB2A}"/>
                </a:ext>
              </a:extLst>
            </p:cNvPr>
            <p:cNvGrpSpPr>
              <a:grpSpLocks noChangeAspect="1"/>
            </p:cNvGrpSpPr>
            <p:nvPr/>
          </p:nvGrpSpPr>
          <p:grpSpPr bwMode="auto">
            <a:xfrm rot="16200000">
              <a:off x="3342481" y="3937794"/>
              <a:ext cx="477838" cy="323850"/>
              <a:chOff x="5876528" y="2983140"/>
              <a:chExt cx="626758" cy="426056"/>
            </a:xfrm>
          </p:grpSpPr>
          <p:pic>
            <p:nvPicPr>
              <p:cNvPr id="121" name="Picture 2">
                <a:extLst>
                  <a:ext uri="{FF2B5EF4-FFF2-40B4-BE49-F238E27FC236}">
                    <a16:creationId xmlns:a16="http://schemas.microsoft.com/office/drawing/2014/main" id="{3F7DF491-0B40-420F-8FCB-2FAF299BB0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9000000">
                <a:off x="6162291" y="2983140"/>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2">
                <a:extLst>
                  <a:ext uri="{FF2B5EF4-FFF2-40B4-BE49-F238E27FC236}">
                    <a16:creationId xmlns:a16="http://schemas.microsoft.com/office/drawing/2014/main" id="{38193767-2B24-403E-A000-09EAA72A63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00000">
                <a:off x="5876528" y="3005336"/>
                <a:ext cx="340995" cy="40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0" name="Picture 2">
              <a:extLst>
                <a:ext uri="{FF2B5EF4-FFF2-40B4-BE49-F238E27FC236}">
                  <a16:creationId xmlns:a16="http://schemas.microsoft.com/office/drawing/2014/main" id="{C1EC4C38-7C2B-411A-A82C-AA9DDAF98F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1775" y="2924175"/>
              <a:ext cx="34131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1" name="グループ化 104">
            <a:extLst>
              <a:ext uri="{FF2B5EF4-FFF2-40B4-BE49-F238E27FC236}">
                <a16:creationId xmlns:a16="http://schemas.microsoft.com/office/drawing/2014/main" id="{324A1249-5E45-4C13-BF01-3200DF5DEE58}"/>
              </a:ext>
            </a:extLst>
          </p:cNvPr>
          <p:cNvGrpSpPr>
            <a:grpSpLocks/>
          </p:cNvGrpSpPr>
          <p:nvPr/>
        </p:nvGrpSpPr>
        <p:grpSpPr bwMode="auto">
          <a:xfrm>
            <a:off x="1158187" y="1606959"/>
            <a:ext cx="2346325" cy="1033463"/>
            <a:chOff x="1403350" y="1651000"/>
            <a:chExt cx="2346325" cy="1033463"/>
          </a:xfrm>
        </p:grpSpPr>
        <p:sp>
          <p:nvSpPr>
            <p:cNvPr id="142" name="左矢印 99">
              <a:extLst>
                <a:ext uri="{FF2B5EF4-FFF2-40B4-BE49-F238E27FC236}">
                  <a16:creationId xmlns:a16="http://schemas.microsoft.com/office/drawing/2014/main" id="{651FDBD6-FD1D-487B-8B14-BD0D56DC4B6A}"/>
                </a:ext>
              </a:extLst>
            </p:cNvPr>
            <p:cNvSpPr/>
            <p:nvPr/>
          </p:nvSpPr>
          <p:spPr>
            <a:xfrm rot="13500000">
              <a:off x="3300413" y="2235200"/>
              <a:ext cx="611188" cy="287337"/>
            </a:xfrm>
            <a:prstGeom prst="leftArrow">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43" name="角丸四角形 48">
              <a:extLst>
                <a:ext uri="{FF2B5EF4-FFF2-40B4-BE49-F238E27FC236}">
                  <a16:creationId xmlns:a16="http://schemas.microsoft.com/office/drawing/2014/main" id="{3BD702A2-E785-4D48-B0EA-A67F43F04D36}"/>
                </a:ext>
              </a:extLst>
            </p:cNvPr>
            <p:cNvSpPr/>
            <p:nvPr/>
          </p:nvSpPr>
          <p:spPr>
            <a:xfrm>
              <a:off x="1403350" y="1651000"/>
              <a:ext cx="2016125" cy="914400"/>
            </a:xfrm>
            <a:prstGeom prst="roundRect">
              <a:avLst/>
            </a:prstGeom>
            <a:solidFill>
              <a:srgbClr val="FFCCCC"/>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mj-ea"/>
                  <a:ea typeface="+mj-ea"/>
                </a:rPr>
                <a:t>抗体を有する</a:t>
              </a:r>
              <a:endParaRPr lang="en-US" altLang="ja-JP" dirty="0">
                <a:solidFill>
                  <a:schemeClr val="tx1"/>
                </a:solidFill>
                <a:latin typeface="+mj-ea"/>
                <a:ea typeface="+mj-ea"/>
              </a:endParaRPr>
            </a:p>
            <a:p>
              <a:pPr algn="ctr" eaLnBrk="1" hangingPunct="1">
                <a:defRPr/>
              </a:pPr>
              <a:r>
                <a:rPr lang="ja-JP" altLang="en-US" dirty="0">
                  <a:solidFill>
                    <a:schemeClr val="tx1"/>
                  </a:solidFill>
                  <a:latin typeface="+mj-ea"/>
                  <a:ea typeface="+mj-ea"/>
                </a:rPr>
                <a:t>乳汁の給与</a:t>
              </a:r>
            </a:p>
          </p:txBody>
        </p:sp>
      </p:grpSp>
      <p:sp>
        <p:nvSpPr>
          <p:cNvPr id="144" name="角丸四角形 100">
            <a:extLst>
              <a:ext uri="{FF2B5EF4-FFF2-40B4-BE49-F238E27FC236}">
                <a16:creationId xmlns:a16="http://schemas.microsoft.com/office/drawing/2014/main" id="{24E4E156-D833-4850-9F25-C5FB878FB0C2}"/>
              </a:ext>
            </a:extLst>
          </p:cNvPr>
          <p:cNvSpPr/>
          <p:nvPr/>
        </p:nvSpPr>
        <p:spPr>
          <a:xfrm>
            <a:off x="35495" y="3337778"/>
            <a:ext cx="2245751" cy="832584"/>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mj-ea"/>
                <a:ea typeface="+mj-ea"/>
              </a:rPr>
              <a:t>ロタウイルス等</a:t>
            </a:r>
            <a:endParaRPr lang="en-US" altLang="ja-JP" dirty="0">
              <a:solidFill>
                <a:schemeClr val="tx1"/>
              </a:solidFill>
              <a:latin typeface="+mj-ea"/>
              <a:ea typeface="+mj-ea"/>
            </a:endParaRPr>
          </a:p>
          <a:p>
            <a:pPr algn="ctr" eaLnBrk="1" hangingPunct="1">
              <a:defRPr/>
            </a:pPr>
            <a:r>
              <a:rPr lang="ja-JP" altLang="en-US" dirty="0">
                <a:solidFill>
                  <a:schemeClr val="tx1"/>
                </a:solidFill>
                <a:latin typeface="+mj-ea"/>
                <a:ea typeface="+mj-ea"/>
              </a:rPr>
              <a:t>大量のウイルス</a:t>
            </a:r>
          </a:p>
        </p:txBody>
      </p:sp>
      <p:sp>
        <p:nvSpPr>
          <p:cNvPr id="145" name="タイトル 3">
            <a:extLst>
              <a:ext uri="{FF2B5EF4-FFF2-40B4-BE49-F238E27FC236}">
                <a16:creationId xmlns:a16="http://schemas.microsoft.com/office/drawing/2014/main" id="{AF16C354-4874-4337-AB53-FDAC9F8B7D84}"/>
              </a:ext>
            </a:extLst>
          </p:cNvPr>
          <p:cNvSpPr txBox="1">
            <a:spLocks/>
          </p:cNvSpPr>
          <p:nvPr/>
        </p:nvSpPr>
        <p:spPr bwMode="auto">
          <a:xfrm>
            <a:off x="457200" y="95864"/>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rgbClr val="B2B2B2"/>
                </a:solidFill>
                <a:latin typeface="+mj-lt"/>
                <a:ea typeface="+mj-ea"/>
                <a:cs typeface="+mj-cs"/>
              </a:defRPr>
            </a:lvl1pPr>
            <a:lvl2pPr algn="l" rtl="0" eaLnBrk="1" fontAlgn="base" hangingPunct="1">
              <a:spcBef>
                <a:spcPct val="0"/>
              </a:spcBef>
              <a:spcAft>
                <a:spcPct val="0"/>
              </a:spcAft>
              <a:defRPr kumimoji="1" sz="3600">
                <a:solidFill>
                  <a:srgbClr val="B2B2B2"/>
                </a:solidFill>
                <a:latin typeface="Verdana" pitchFamily="34" charset="0"/>
                <a:ea typeface="ＭＳ Ｐゴシック" charset="-128"/>
              </a:defRPr>
            </a:lvl2pPr>
            <a:lvl3pPr algn="l" rtl="0" eaLnBrk="1" fontAlgn="base" hangingPunct="1">
              <a:spcBef>
                <a:spcPct val="0"/>
              </a:spcBef>
              <a:spcAft>
                <a:spcPct val="0"/>
              </a:spcAft>
              <a:defRPr kumimoji="1" sz="3600">
                <a:solidFill>
                  <a:srgbClr val="B2B2B2"/>
                </a:solidFill>
                <a:latin typeface="Verdana" pitchFamily="34" charset="0"/>
                <a:ea typeface="ＭＳ Ｐゴシック" charset="-128"/>
              </a:defRPr>
            </a:lvl3pPr>
            <a:lvl4pPr algn="l" rtl="0" eaLnBrk="1" fontAlgn="base" hangingPunct="1">
              <a:spcBef>
                <a:spcPct val="0"/>
              </a:spcBef>
              <a:spcAft>
                <a:spcPct val="0"/>
              </a:spcAft>
              <a:defRPr kumimoji="1" sz="3600">
                <a:solidFill>
                  <a:srgbClr val="B2B2B2"/>
                </a:solidFill>
                <a:latin typeface="Verdana" pitchFamily="34" charset="0"/>
                <a:ea typeface="ＭＳ Ｐゴシック" charset="-128"/>
              </a:defRPr>
            </a:lvl4pPr>
            <a:lvl5pPr algn="l" rtl="0" eaLnBrk="1" fontAlgn="base" hangingPunct="1">
              <a:spcBef>
                <a:spcPct val="0"/>
              </a:spcBef>
              <a:spcAft>
                <a:spcPct val="0"/>
              </a:spcAft>
              <a:defRPr kumimoji="1" sz="3600">
                <a:solidFill>
                  <a:srgbClr val="B2B2B2"/>
                </a:solidFill>
                <a:latin typeface="Verdana" pitchFamily="34" charset="0"/>
                <a:ea typeface="ＭＳ Ｐゴシック" charset="-128"/>
              </a:defRPr>
            </a:lvl5pPr>
            <a:lvl6pPr marL="457197" algn="l" rtl="0" eaLnBrk="1" fontAlgn="base" hangingPunct="1">
              <a:spcBef>
                <a:spcPct val="0"/>
              </a:spcBef>
              <a:spcAft>
                <a:spcPct val="0"/>
              </a:spcAft>
              <a:defRPr kumimoji="1" sz="3600">
                <a:solidFill>
                  <a:srgbClr val="B2B2B2"/>
                </a:solidFill>
                <a:latin typeface="Verdana" pitchFamily="34" charset="0"/>
                <a:ea typeface="ＭＳ Ｐゴシック" charset="-128"/>
              </a:defRPr>
            </a:lvl6pPr>
            <a:lvl7pPr marL="914395" algn="l" rtl="0" eaLnBrk="1" fontAlgn="base" hangingPunct="1">
              <a:spcBef>
                <a:spcPct val="0"/>
              </a:spcBef>
              <a:spcAft>
                <a:spcPct val="0"/>
              </a:spcAft>
              <a:defRPr kumimoji="1" sz="3600">
                <a:solidFill>
                  <a:srgbClr val="B2B2B2"/>
                </a:solidFill>
                <a:latin typeface="Verdana" pitchFamily="34" charset="0"/>
                <a:ea typeface="ＭＳ Ｐゴシック" charset="-128"/>
              </a:defRPr>
            </a:lvl7pPr>
            <a:lvl8pPr marL="1371592" algn="l" rtl="0" eaLnBrk="1" fontAlgn="base" hangingPunct="1">
              <a:spcBef>
                <a:spcPct val="0"/>
              </a:spcBef>
              <a:spcAft>
                <a:spcPct val="0"/>
              </a:spcAft>
              <a:defRPr kumimoji="1" sz="3600">
                <a:solidFill>
                  <a:srgbClr val="B2B2B2"/>
                </a:solidFill>
                <a:latin typeface="Verdana" pitchFamily="34" charset="0"/>
                <a:ea typeface="ＭＳ Ｐゴシック" charset="-128"/>
              </a:defRPr>
            </a:lvl8pPr>
            <a:lvl9pPr marL="1828789" algn="l" rtl="0" eaLnBrk="1" fontAlgn="base" hangingPunct="1">
              <a:spcBef>
                <a:spcPct val="0"/>
              </a:spcBef>
              <a:spcAft>
                <a:spcPct val="0"/>
              </a:spcAft>
              <a:defRPr kumimoji="1" sz="3600">
                <a:solidFill>
                  <a:srgbClr val="B2B2B2"/>
                </a:solidFill>
                <a:latin typeface="Verdana" pitchFamily="34" charset="0"/>
                <a:ea typeface="ＭＳ Ｐゴシック" charset="-128"/>
              </a:defRPr>
            </a:lvl9pPr>
          </a:lstStyle>
          <a:p>
            <a:pPr>
              <a:defRPr/>
            </a:pPr>
            <a:r>
              <a:rPr lang="ja-JP" altLang="en-US" sz="3200" kern="0" dirty="0">
                <a:solidFill>
                  <a:srgbClr val="FF5050"/>
                </a:solidFill>
                <a:latin typeface="+mj-ea"/>
              </a:rPr>
              <a:t>≪乳汁免疫≫</a:t>
            </a:r>
            <a:r>
              <a:rPr lang="ja-JP" altLang="en-US" sz="3200" kern="0" dirty="0">
                <a:latin typeface="+mj-ea"/>
              </a:rPr>
              <a:t>　＋　</a:t>
            </a:r>
            <a:r>
              <a:rPr lang="ja-JP" altLang="en-US" sz="3200" kern="0" dirty="0">
                <a:solidFill>
                  <a:srgbClr val="FFC000"/>
                </a:solidFill>
                <a:latin typeface="+mj-ea"/>
              </a:rPr>
              <a:t>≪初乳免疫≫</a:t>
            </a:r>
          </a:p>
        </p:txBody>
      </p:sp>
    </p:spTree>
    <p:extLst>
      <p:ext uri="{BB962C8B-B14F-4D97-AF65-F5344CB8AC3E}">
        <p14:creationId xmlns:p14="http://schemas.microsoft.com/office/powerpoint/2010/main" val="3673817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2483768" y="404664"/>
            <a:ext cx="56435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乳汁免疫を利用した下痢対策</a:t>
            </a:r>
            <a:endParaRPr lang="en-US" altLang="ja-JP" sz="2400" u="sng" dirty="0">
              <a:solidFill>
                <a:srgbClr val="4D4D4D"/>
              </a:solidFill>
              <a:latin typeface="+mj-ea"/>
              <a:ea typeface="+mj-ea"/>
            </a:endParaRPr>
          </a:p>
          <a:p>
            <a:pPr>
              <a:spcBef>
                <a:spcPct val="0"/>
              </a:spcBef>
              <a:buFontTx/>
              <a:buNone/>
              <a:defRPr/>
            </a:pPr>
            <a:r>
              <a:rPr lang="ja-JP" altLang="en-US" sz="2400" dirty="0">
                <a:solidFill>
                  <a:srgbClr val="4D4D4D"/>
                </a:solidFill>
                <a:latin typeface="+mj-ea"/>
                <a:ea typeface="+mj-ea"/>
              </a:rPr>
              <a:t>　　　　　試験</a:t>
            </a:r>
            <a:r>
              <a:rPr lang="en-US" altLang="ja-JP" sz="2400" dirty="0">
                <a:solidFill>
                  <a:srgbClr val="4D4D4D"/>
                </a:solidFill>
                <a:latin typeface="+mj-ea"/>
                <a:ea typeface="+mj-ea"/>
              </a:rPr>
              <a:t>(1)</a:t>
            </a:r>
            <a:r>
              <a:rPr lang="ja-JP" altLang="en-US" sz="2400" dirty="0">
                <a:solidFill>
                  <a:srgbClr val="4D4D4D"/>
                </a:solidFill>
                <a:latin typeface="+mj-ea"/>
                <a:ea typeface="+mj-ea"/>
              </a:rPr>
              <a:t>：</a:t>
            </a:r>
            <a:r>
              <a:rPr lang="en-US" altLang="ja-JP" sz="2400" dirty="0">
                <a:solidFill>
                  <a:srgbClr val="4D4D4D"/>
                </a:solidFill>
                <a:latin typeface="+mj-ea"/>
                <a:ea typeface="+mj-ea"/>
              </a:rPr>
              <a:t>F1</a:t>
            </a:r>
            <a:r>
              <a:rPr lang="ja-JP" altLang="en-US" sz="2400" dirty="0">
                <a:solidFill>
                  <a:srgbClr val="4D4D4D"/>
                </a:solidFill>
                <a:latin typeface="+mj-ea"/>
                <a:ea typeface="+mj-ea"/>
              </a:rPr>
              <a:t>子牛</a:t>
            </a:r>
          </a:p>
        </p:txBody>
      </p:sp>
      <p:sp>
        <p:nvSpPr>
          <p:cNvPr id="3" name="正方形/長方形 2">
            <a:extLst>
              <a:ext uri="{FF2B5EF4-FFF2-40B4-BE49-F238E27FC236}">
                <a16:creationId xmlns:a16="http://schemas.microsoft.com/office/drawing/2014/main" id="{E5A4B022-91F6-4AC8-8491-A470CAB8255C}"/>
              </a:ext>
            </a:extLst>
          </p:cNvPr>
          <p:cNvSpPr/>
          <p:nvPr/>
        </p:nvSpPr>
        <p:spPr>
          <a:xfrm>
            <a:off x="248726" y="1230110"/>
            <a:ext cx="10596563" cy="1015663"/>
          </a:xfrm>
          <a:prstGeom prst="rect">
            <a:avLst/>
          </a:prstGeom>
        </p:spPr>
        <p:txBody>
          <a:bodyPr>
            <a:spAutoFit/>
          </a:bodyPr>
          <a:lstStyle/>
          <a:p>
            <a:pPr>
              <a:defRPr/>
            </a:pPr>
            <a:r>
              <a:rPr lang="ja-JP" altLang="en-US" sz="2000" dirty="0">
                <a:latin typeface="+mj-ea"/>
                <a:ea typeface="+mj-ea"/>
              </a:rPr>
              <a:t>〇試験区：</a:t>
            </a:r>
            <a:r>
              <a:rPr lang="en-US" altLang="ja-JP" sz="2000" dirty="0">
                <a:latin typeface="+mj-ea"/>
                <a:ea typeface="+mj-ea"/>
              </a:rPr>
              <a:t>2017</a:t>
            </a:r>
            <a:r>
              <a:rPr lang="ja-JP" altLang="en-US" sz="2000" dirty="0">
                <a:latin typeface="+mj-ea"/>
                <a:ea typeface="+mj-ea"/>
              </a:rPr>
              <a:t>年</a:t>
            </a:r>
            <a:r>
              <a:rPr lang="en-US" altLang="ja-JP" sz="2000" dirty="0">
                <a:latin typeface="+mj-ea"/>
                <a:ea typeface="+mj-ea"/>
              </a:rPr>
              <a:t>4</a:t>
            </a:r>
            <a:r>
              <a:rPr lang="ja-JP" altLang="en-US" sz="2000" dirty="0">
                <a:latin typeface="+mj-ea"/>
                <a:ea typeface="+mj-ea"/>
              </a:rPr>
              <a:t>月～</a:t>
            </a:r>
            <a:r>
              <a:rPr lang="en-US" altLang="ja-JP" sz="2000" dirty="0">
                <a:latin typeface="+mj-ea"/>
                <a:ea typeface="+mj-ea"/>
              </a:rPr>
              <a:t>2018</a:t>
            </a:r>
            <a:r>
              <a:rPr lang="ja-JP" altLang="en-US" sz="2000" dirty="0">
                <a:latin typeface="+mj-ea"/>
                <a:ea typeface="+mj-ea"/>
              </a:rPr>
              <a:t>年</a:t>
            </a:r>
            <a:r>
              <a:rPr lang="en-US" altLang="ja-JP" sz="2000" dirty="0">
                <a:latin typeface="+mj-ea"/>
                <a:ea typeface="+mj-ea"/>
              </a:rPr>
              <a:t>3</a:t>
            </a:r>
            <a:r>
              <a:rPr lang="ja-JP" altLang="en-US" sz="2000" dirty="0">
                <a:latin typeface="+mj-ea"/>
                <a:ea typeface="+mj-ea"/>
              </a:rPr>
              <a:t>月</a:t>
            </a:r>
            <a:r>
              <a:rPr lang="en-US" altLang="ja-JP" sz="2000" dirty="0">
                <a:latin typeface="+mj-ea"/>
                <a:ea typeface="+mj-ea"/>
              </a:rPr>
              <a:t>(H28</a:t>
            </a:r>
            <a:r>
              <a:rPr lang="ja-JP" altLang="en-US" sz="2000" dirty="0">
                <a:latin typeface="+mj-ea"/>
                <a:ea typeface="+mj-ea"/>
              </a:rPr>
              <a:t>年度</a:t>
            </a:r>
            <a:r>
              <a:rPr lang="en-US" altLang="ja-JP" sz="2000" dirty="0">
                <a:latin typeface="+mj-ea"/>
                <a:ea typeface="+mj-ea"/>
              </a:rPr>
              <a:t>)</a:t>
            </a:r>
            <a:r>
              <a:rPr lang="ja-JP" altLang="en-US" sz="2000" dirty="0">
                <a:latin typeface="+mj-ea"/>
                <a:ea typeface="+mj-ea"/>
              </a:rPr>
              <a:t>に出生した</a:t>
            </a:r>
            <a:r>
              <a:rPr lang="en-US" altLang="ja-JP" sz="2000" dirty="0">
                <a:latin typeface="+mj-ea"/>
                <a:ea typeface="+mj-ea"/>
              </a:rPr>
              <a:t>F1</a:t>
            </a:r>
            <a:r>
              <a:rPr lang="ja-JP" altLang="en-US" sz="2000" dirty="0">
                <a:latin typeface="+mj-ea"/>
                <a:ea typeface="+mj-ea"/>
              </a:rPr>
              <a:t>子牛の下痢発生状況</a:t>
            </a:r>
            <a:endParaRPr lang="en-US" altLang="ja-JP" sz="2000" dirty="0">
              <a:latin typeface="+mj-ea"/>
              <a:ea typeface="+mj-ea"/>
            </a:endParaRPr>
          </a:p>
          <a:p>
            <a:pPr>
              <a:defRPr/>
            </a:pPr>
            <a:r>
              <a:rPr lang="ja-JP" altLang="en-US" sz="2000" dirty="0">
                <a:latin typeface="+mj-ea"/>
                <a:ea typeface="+mj-ea"/>
              </a:rPr>
              <a:t>　　　　　　　</a:t>
            </a:r>
            <a:r>
              <a:rPr lang="en-US" altLang="ja-JP" sz="2000" dirty="0">
                <a:latin typeface="+mj-ea"/>
                <a:ea typeface="+mj-ea"/>
              </a:rPr>
              <a:t>(</a:t>
            </a:r>
            <a:r>
              <a:rPr lang="ja-JP" altLang="en-US" sz="2000" dirty="0">
                <a:latin typeface="+mj-ea"/>
                <a:ea typeface="+mj-ea"/>
              </a:rPr>
              <a:t>発生率、平均治療回数</a:t>
            </a:r>
            <a:r>
              <a:rPr lang="en-US" altLang="ja-JP" sz="2000" dirty="0">
                <a:latin typeface="+mj-ea"/>
                <a:ea typeface="+mj-ea"/>
              </a:rPr>
              <a:t>)</a:t>
            </a:r>
          </a:p>
          <a:p>
            <a:pPr>
              <a:defRPr/>
            </a:pPr>
            <a:r>
              <a:rPr lang="ja-JP" altLang="en-US" sz="2000" dirty="0">
                <a:latin typeface="+mj-ea"/>
                <a:ea typeface="+mj-ea"/>
              </a:rPr>
              <a:t>　　　　　　　・生後</a:t>
            </a:r>
            <a:r>
              <a:rPr lang="en-US" altLang="ja-JP" sz="2000" dirty="0">
                <a:latin typeface="+mj-ea"/>
                <a:ea typeface="+mj-ea"/>
              </a:rPr>
              <a:t>3</a:t>
            </a:r>
            <a:r>
              <a:rPr lang="ja-JP" altLang="en-US" sz="2000" dirty="0">
                <a:latin typeface="+mj-ea"/>
                <a:ea typeface="+mj-ea"/>
              </a:rPr>
              <a:t>日～</a:t>
            </a:r>
            <a:r>
              <a:rPr lang="en-US" altLang="ja-JP" sz="2000" dirty="0">
                <a:latin typeface="+mj-ea"/>
                <a:ea typeface="+mj-ea"/>
              </a:rPr>
              <a:t>14</a:t>
            </a:r>
            <a:r>
              <a:rPr lang="ja-JP" altLang="en-US" sz="2000" dirty="0">
                <a:latin typeface="+mj-ea"/>
                <a:ea typeface="+mj-ea"/>
              </a:rPr>
              <a:t>日まで給与、</a:t>
            </a:r>
            <a:r>
              <a:rPr lang="en-US" altLang="ja-JP" sz="2000" dirty="0">
                <a:latin typeface="+mj-ea"/>
                <a:ea typeface="+mj-ea"/>
              </a:rPr>
              <a:t>1</a:t>
            </a:r>
            <a:r>
              <a:rPr lang="ja-JP" altLang="en-US" sz="2000" dirty="0">
                <a:latin typeface="+mj-ea"/>
                <a:ea typeface="+mj-ea"/>
              </a:rPr>
              <a:t>回</a:t>
            </a:r>
            <a:r>
              <a:rPr lang="en-US" altLang="ja-JP" sz="2000" dirty="0">
                <a:latin typeface="+mj-ea"/>
                <a:ea typeface="+mj-ea"/>
              </a:rPr>
              <a:t>25g×2/</a:t>
            </a:r>
            <a:r>
              <a:rPr lang="ja-JP" altLang="en-US" sz="2000" dirty="0">
                <a:latin typeface="+mj-ea"/>
                <a:ea typeface="+mj-ea"/>
              </a:rPr>
              <a:t>日、ヘッドスタート使用総量</a:t>
            </a:r>
            <a:r>
              <a:rPr lang="en-US" altLang="ja-JP" sz="2000" dirty="0">
                <a:latin typeface="+mj-ea"/>
                <a:ea typeface="+mj-ea"/>
              </a:rPr>
              <a:t>600</a:t>
            </a:r>
            <a:r>
              <a:rPr lang="ja-JP" altLang="en-US" sz="2000" dirty="0">
                <a:latin typeface="+mj-ea"/>
                <a:ea typeface="+mj-ea"/>
              </a:rPr>
              <a:t>ｇ</a:t>
            </a:r>
          </a:p>
        </p:txBody>
      </p:sp>
      <p:graphicFrame>
        <p:nvGraphicFramePr>
          <p:cNvPr id="4" name="表 3">
            <a:extLst>
              <a:ext uri="{FF2B5EF4-FFF2-40B4-BE49-F238E27FC236}">
                <a16:creationId xmlns:a16="http://schemas.microsoft.com/office/drawing/2014/main" id="{5396921A-2DF2-4A85-9609-2DEDB595274A}"/>
              </a:ext>
            </a:extLst>
          </p:cNvPr>
          <p:cNvGraphicFramePr>
            <a:graphicFrameLocks noGrp="1"/>
          </p:cNvGraphicFramePr>
          <p:nvPr>
            <p:extLst>
              <p:ext uri="{D42A27DB-BD31-4B8C-83A1-F6EECF244321}">
                <p14:modId xmlns:p14="http://schemas.microsoft.com/office/powerpoint/2010/main" val="4125141169"/>
              </p:ext>
            </p:extLst>
          </p:nvPr>
        </p:nvGraphicFramePr>
        <p:xfrm>
          <a:off x="849324" y="2717323"/>
          <a:ext cx="7615239" cy="258763"/>
        </p:xfrm>
        <a:graphic>
          <a:graphicData uri="http://schemas.openxmlformats.org/drawingml/2006/table">
            <a:tbl>
              <a:tblPr firstRow="1" bandRow="1">
                <a:tableStyleId>{5940675A-B579-460E-94D1-54222C63F5DA}</a:tableStyleId>
              </a:tblPr>
              <a:tblGrid>
                <a:gridCol w="919140">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3672407">
                  <a:extLst>
                    <a:ext uri="{9D8B030D-6E8A-4147-A177-3AD203B41FA5}">
                      <a16:colId xmlns:a16="http://schemas.microsoft.com/office/drawing/2014/main" val="20003"/>
                    </a:ext>
                  </a:extLst>
                </a:gridCol>
                <a:gridCol w="1151484">
                  <a:extLst>
                    <a:ext uri="{9D8B030D-6E8A-4147-A177-3AD203B41FA5}">
                      <a16:colId xmlns:a16="http://schemas.microsoft.com/office/drawing/2014/main" val="20004"/>
                    </a:ext>
                  </a:extLst>
                </a:gridCol>
              </a:tblGrid>
              <a:tr h="127672">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31091">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946" marB="45946">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テキスト ボックス 5">
            <a:extLst>
              <a:ext uri="{FF2B5EF4-FFF2-40B4-BE49-F238E27FC236}">
                <a16:creationId xmlns:a16="http://schemas.microsoft.com/office/drawing/2014/main" id="{20F6FA15-CEE0-424D-BDCE-9E89E4C0DD12}"/>
              </a:ext>
            </a:extLst>
          </p:cNvPr>
          <p:cNvSpPr txBox="1">
            <a:spLocks noChangeArrowheads="1"/>
          </p:cNvSpPr>
          <p:nvPr/>
        </p:nvSpPr>
        <p:spPr bwMode="auto">
          <a:xfrm>
            <a:off x="539552" y="2326190"/>
            <a:ext cx="7251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800" dirty="0">
                <a:latin typeface="+mj-ea"/>
                <a:ea typeface="+mj-ea"/>
              </a:rPr>
              <a:t>0</a:t>
            </a:r>
            <a:r>
              <a:rPr lang="ja-JP" altLang="en-US" sz="1800" dirty="0">
                <a:latin typeface="+mj-ea"/>
                <a:ea typeface="+mj-ea"/>
              </a:rPr>
              <a:t>日　　　　</a:t>
            </a:r>
            <a:r>
              <a:rPr lang="en-US" altLang="ja-JP" sz="1800" dirty="0">
                <a:latin typeface="+mj-ea"/>
                <a:ea typeface="+mj-ea"/>
              </a:rPr>
              <a:t>1</a:t>
            </a:r>
            <a:r>
              <a:rPr lang="ja-JP" altLang="en-US" sz="1800" dirty="0">
                <a:latin typeface="+mj-ea"/>
                <a:ea typeface="+mj-ea"/>
              </a:rPr>
              <a:t>日         </a:t>
            </a:r>
            <a:r>
              <a:rPr lang="en-US" altLang="ja-JP" sz="1800" dirty="0">
                <a:latin typeface="+mj-ea"/>
                <a:ea typeface="+mj-ea"/>
              </a:rPr>
              <a:t>2</a:t>
            </a:r>
            <a:r>
              <a:rPr lang="ja-JP" altLang="en-US" sz="1800" dirty="0">
                <a:latin typeface="+mj-ea"/>
                <a:ea typeface="+mj-ea"/>
              </a:rPr>
              <a:t>日　　　 </a:t>
            </a:r>
            <a:r>
              <a:rPr lang="en-US" altLang="ja-JP" sz="1800" dirty="0">
                <a:latin typeface="+mj-ea"/>
                <a:ea typeface="+mj-ea"/>
              </a:rPr>
              <a:t>3</a:t>
            </a:r>
            <a:r>
              <a:rPr lang="ja-JP" altLang="en-US" sz="1800" dirty="0">
                <a:latin typeface="+mj-ea"/>
                <a:ea typeface="+mj-ea"/>
              </a:rPr>
              <a:t>日　 　　 　　　　　　　　　　　　　　　　　　</a:t>
            </a:r>
            <a:r>
              <a:rPr lang="en-US" altLang="ja-JP" sz="1800" dirty="0">
                <a:latin typeface="+mj-ea"/>
                <a:ea typeface="+mj-ea"/>
              </a:rPr>
              <a:t>14</a:t>
            </a:r>
            <a:r>
              <a:rPr lang="ja-JP" altLang="en-US" sz="1800" dirty="0">
                <a:latin typeface="+mj-ea"/>
                <a:ea typeface="+mj-ea"/>
              </a:rPr>
              <a:t>日</a:t>
            </a:r>
          </a:p>
        </p:txBody>
      </p:sp>
      <p:cxnSp>
        <p:nvCxnSpPr>
          <p:cNvPr id="6" name="直線矢印コネクタ 5">
            <a:extLst>
              <a:ext uri="{FF2B5EF4-FFF2-40B4-BE49-F238E27FC236}">
                <a16:creationId xmlns:a16="http://schemas.microsoft.com/office/drawing/2014/main" id="{8DB7516E-CDEA-4540-94AD-ADFFA59CDBD8}"/>
              </a:ext>
            </a:extLst>
          </p:cNvPr>
          <p:cNvCxnSpPr/>
          <p:nvPr/>
        </p:nvCxnSpPr>
        <p:spPr>
          <a:xfrm>
            <a:off x="816800" y="3140968"/>
            <a:ext cx="2808288" cy="0"/>
          </a:xfrm>
          <a:prstGeom prst="straightConnector1">
            <a:avLst/>
          </a:prstGeom>
          <a:ln w="317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3B7B50DF-7C11-44B8-8FE5-3A8F642A1CE3}"/>
              </a:ext>
            </a:extLst>
          </p:cNvPr>
          <p:cNvCxnSpPr/>
          <p:nvPr/>
        </p:nvCxnSpPr>
        <p:spPr>
          <a:xfrm>
            <a:off x="3650507" y="3140968"/>
            <a:ext cx="3698875" cy="0"/>
          </a:xfrm>
          <a:prstGeom prst="straightConnector1">
            <a:avLst/>
          </a:prstGeom>
          <a:ln w="31750">
            <a:solidFill>
              <a:srgbClr val="FF7C8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2DB7C6B-4ACA-4C0E-A617-1379844F8D47}"/>
              </a:ext>
            </a:extLst>
          </p:cNvPr>
          <p:cNvCxnSpPr/>
          <p:nvPr/>
        </p:nvCxnSpPr>
        <p:spPr>
          <a:xfrm>
            <a:off x="7389342" y="3140968"/>
            <a:ext cx="1143000" cy="0"/>
          </a:xfrm>
          <a:prstGeom prst="straightConnector1">
            <a:avLst/>
          </a:prstGeom>
          <a:ln w="31750">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32">
            <a:extLst>
              <a:ext uri="{FF2B5EF4-FFF2-40B4-BE49-F238E27FC236}">
                <a16:creationId xmlns:a16="http://schemas.microsoft.com/office/drawing/2014/main" id="{F761E52F-15D1-409F-A1C2-ECEDF6D86330}"/>
              </a:ext>
            </a:extLst>
          </p:cNvPr>
          <p:cNvSpPr txBox="1">
            <a:spLocks noChangeArrowheads="1"/>
          </p:cNvSpPr>
          <p:nvPr/>
        </p:nvSpPr>
        <p:spPr bwMode="auto">
          <a:xfrm>
            <a:off x="834263" y="3287323"/>
            <a:ext cx="2773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初乳</a:t>
            </a:r>
          </a:p>
        </p:txBody>
      </p:sp>
      <p:sp>
        <p:nvSpPr>
          <p:cNvPr id="10" name="テキスト ボックス 35">
            <a:extLst>
              <a:ext uri="{FF2B5EF4-FFF2-40B4-BE49-F238E27FC236}">
                <a16:creationId xmlns:a16="http://schemas.microsoft.com/office/drawing/2014/main" id="{2879D529-2ACF-48C2-8F63-8F27210F2038}"/>
              </a:ext>
            </a:extLst>
          </p:cNvPr>
          <p:cNvSpPr txBox="1">
            <a:spLocks noChangeArrowheads="1"/>
          </p:cNvSpPr>
          <p:nvPr/>
        </p:nvSpPr>
        <p:spPr bwMode="auto">
          <a:xfrm>
            <a:off x="3625939" y="3264199"/>
            <a:ext cx="38052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常乳または代用乳に</a:t>
            </a:r>
            <a:endParaRPr lang="en-US" altLang="ja-JP" sz="2000" dirty="0">
              <a:latin typeface="+mj-ea"/>
              <a:ea typeface="+mj-ea"/>
            </a:endParaRPr>
          </a:p>
          <a:p>
            <a:pPr algn="ctr">
              <a:spcBef>
                <a:spcPct val="0"/>
              </a:spcBef>
              <a:buFontTx/>
              <a:buNone/>
              <a:defRPr/>
            </a:pPr>
            <a:r>
              <a:rPr lang="ja-JP" altLang="en-US" sz="2000" dirty="0">
                <a:latin typeface="+mj-ea"/>
                <a:ea typeface="+mj-ea"/>
              </a:rPr>
              <a:t>ヘッドスタートとして</a:t>
            </a:r>
            <a:r>
              <a:rPr lang="en-US" altLang="ja-JP" sz="2000" dirty="0">
                <a:latin typeface="+mj-ea"/>
                <a:ea typeface="+mj-ea"/>
              </a:rPr>
              <a:t>50g/</a:t>
            </a:r>
            <a:r>
              <a:rPr lang="ja-JP" altLang="en-US" sz="2000" dirty="0">
                <a:latin typeface="+mj-ea"/>
                <a:ea typeface="+mj-ea"/>
              </a:rPr>
              <a:t>日の添加</a:t>
            </a:r>
          </a:p>
        </p:txBody>
      </p:sp>
      <p:sp>
        <p:nvSpPr>
          <p:cNvPr id="11" name="テキスト ボックス 38">
            <a:extLst>
              <a:ext uri="{FF2B5EF4-FFF2-40B4-BE49-F238E27FC236}">
                <a16:creationId xmlns:a16="http://schemas.microsoft.com/office/drawing/2014/main" id="{CD4788A3-EEFB-4474-B6DE-56FB968D9EE2}"/>
              </a:ext>
            </a:extLst>
          </p:cNvPr>
          <p:cNvSpPr txBox="1">
            <a:spLocks noChangeArrowheads="1"/>
          </p:cNvSpPr>
          <p:nvPr/>
        </p:nvSpPr>
        <p:spPr bwMode="auto">
          <a:xfrm>
            <a:off x="7411367" y="3311912"/>
            <a:ext cx="14319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常乳または</a:t>
            </a:r>
            <a:endParaRPr lang="en-US" altLang="ja-JP" sz="2000" dirty="0">
              <a:latin typeface="+mj-ea"/>
              <a:ea typeface="+mj-ea"/>
            </a:endParaRPr>
          </a:p>
          <a:p>
            <a:pPr algn="ctr">
              <a:spcBef>
                <a:spcPct val="0"/>
              </a:spcBef>
              <a:buFontTx/>
              <a:buNone/>
              <a:defRPr/>
            </a:pPr>
            <a:r>
              <a:rPr lang="ja-JP" altLang="en-US" sz="2000" dirty="0">
                <a:latin typeface="+mj-ea"/>
                <a:ea typeface="+mj-ea"/>
              </a:rPr>
              <a:t>代用乳</a:t>
            </a:r>
          </a:p>
        </p:txBody>
      </p:sp>
      <p:sp>
        <p:nvSpPr>
          <p:cNvPr id="12" name="正方形/長方形 6">
            <a:extLst>
              <a:ext uri="{FF2B5EF4-FFF2-40B4-BE49-F238E27FC236}">
                <a16:creationId xmlns:a16="http://schemas.microsoft.com/office/drawing/2014/main" id="{2475291A-7534-4C91-AD5E-9F951F81A025}"/>
              </a:ext>
            </a:extLst>
          </p:cNvPr>
          <p:cNvSpPr>
            <a:spLocks noChangeArrowheads="1"/>
          </p:cNvSpPr>
          <p:nvPr/>
        </p:nvSpPr>
        <p:spPr bwMode="auto">
          <a:xfrm>
            <a:off x="-120514" y="4029955"/>
            <a:ext cx="95549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000" dirty="0">
                <a:latin typeface="+mj-ea"/>
                <a:ea typeface="+mj-ea"/>
              </a:rPr>
              <a:t>〇対照区：</a:t>
            </a:r>
            <a:r>
              <a:rPr lang="en-US" altLang="ja-JP" sz="2000" dirty="0">
                <a:latin typeface="+mj-ea"/>
                <a:ea typeface="+mj-ea"/>
              </a:rPr>
              <a:t>2016</a:t>
            </a:r>
            <a:r>
              <a:rPr lang="ja-JP" altLang="en-US" sz="2000" dirty="0">
                <a:latin typeface="+mj-ea"/>
                <a:ea typeface="+mj-ea"/>
              </a:rPr>
              <a:t>年</a:t>
            </a:r>
            <a:r>
              <a:rPr lang="en-US" altLang="ja-JP" sz="2000" dirty="0">
                <a:latin typeface="+mj-ea"/>
                <a:ea typeface="+mj-ea"/>
              </a:rPr>
              <a:t>4</a:t>
            </a:r>
            <a:r>
              <a:rPr lang="ja-JP" altLang="en-US" sz="2000" dirty="0">
                <a:latin typeface="+mj-ea"/>
                <a:ea typeface="+mj-ea"/>
              </a:rPr>
              <a:t>月～</a:t>
            </a:r>
            <a:r>
              <a:rPr lang="en-US" altLang="ja-JP" sz="2000" dirty="0">
                <a:latin typeface="+mj-ea"/>
                <a:ea typeface="+mj-ea"/>
              </a:rPr>
              <a:t>2017</a:t>
            </a:r>
            <a:r>
              <a:rPr lang="ja-JP" altLang="en-US" sz="2000" dirty="0">
                <a:latin typeface="+mj-ea"/>
                <a:ea typeface="+mj-ea"/>
              </a:rPr>
              <a:t>年</a:t>
            </a:r>
            <a:r>
              <a:rPr lang="en-US" altLang="ja-JP" sz="2000" dirty="0">
                <a:latin typeface="+mj-ea"/>
                <a:ea typeface="+mj-ea"/>
              </a:rPr>
              <a:t>3</a:t>
            </a:r>
            <a:r>
              <a:rPr lang="ja-JP" altLang="en-US" sz="2000" dirty="0">
                <a:latin typeface="+mj-ea"/>
                <a:ea typeface="+mj-ea"/>
              </a:rPr>
              <a:t>月</a:t>
            </a:r>
            <a:r>
              <a:rPr lang="en-US" altLang="ja-JP" sz="2000" dirty="0">
                <a:latin typeface="+mj-ea"/>
                <a:ea typeface="+mj-ea"/>
              </a:rPr>
              <a:t>(H29</a:t>
            </a:r>
            <a:r>
              <a:rPr lang="ja-JP" altLang="en-US" sz="2000" dirty="0">
                <a:latin typeface="+mj-ea"/>
                <a:ea typeface="+mj-ea"/>
              </a:rPr>
              <a:t>年度</a:t>
            </a:r>
            <a:r>
              <a:rPr lang="en-US" altLang="ja-JP" sz="2000" dirty="0">
                <a:latin typeface="+mj-ea"/>
                <a:ea typeface="+mj-ea"/>
              </a:rPr>
              <a:t>)</a:t>
            </a:r>
            <a:r>
              <a:rPr lang="ja-JP" altLang="en-US" sz="2000" dirty="0">
                <a:latin typeface="+mj-ea"/>
                <a:ea typeface="+mj-ea"/>
              </a:rPr>
              <a:t>に出生した</a:t>
            </a:r>
            <a:r>
              <a:rPr lang="en-US" altLang="ja-JP" sz="2000" dirty="0">
                <a:latin typeface="+mj-ea"/>
                <a:ea typeface="+mj-ea"/>
              </a:rPr>
              <a:t>F1</a:t>
            </a:r>
            <a:r>
              <a:rPr lang="ja-JP" altLang="en-US" sz="2000" dirty="0">
                <a:latin typeface="+mj-ea"/>
                <a:ea typeface="+mj-ea"/>
              </a:rPr>
              <a:t>子牛の下痢発生状況</a:t>
            </a:r>
            <a:r>
              <a:rPr lang="en-US" altLang="ja-JP" sz="2000" dirty="0">
                <a:latin typeface="+mj-ea"/>
                <a:ea typeface="+mj-ea"/>
              </a:rPr>
              <a:t>(</a:t>
            </a:r>
            <a:r>
              <a:rPr lang="ja-JP" altLang="en-US" sz="2000" dirty="0">
                <a:latin typeface="+mj-ea"/>
                <a:ea typeface="+mj-ea"/>
              </a:rPr>
              <a:t>同上</a:t>
            </a:r>
            <a:r>
              <a:rPr lang="en-US" altLang="ja-JP" sz="2000" dirty="0">
                <a:latin typeface="+mj-ea"/>
                <a:ea typeface="+mj-ea"/>
              </a:rPr>
              <a:t>)</a:t>
            </a:r>
            <a:endParaRPr lang="ja-JP" altLang="en-US" sz="2000" dirty="0">
              <a:latin typeface="+mj-ea"/>
              <a:ea typeface="+mj-ea"/>
            </a:endParaRPr>
          </a:p>
        </p:txBody>
      </p:sp>
      <p:graphicFrame>
        <p:nvGraphicFramePr>
          <p:cNvPr id="13" name="表 12">
            <a:extLst>
              <a:ext uri="{FF2B5EF4-FFF2-40B4-BE49-F238E27FC236}">
                <a16:creationId xmlns:a16="http://schemas.microsoft.com/office/drawing/2014/main" id="{E2E3437D-DF7F-4A26-81B7-CD8889932F63}"/>
              </a:ext>
            </a:extLst>
          </p:cNvPr>
          <p:cNvGraphicFramePr>
            <a:graphicFrameLocks noGrp="1"/>
          </p:cNvGraphicFramePr>
          <p:nvPr>
            <p:extLst>
              <p:ext uri="{D42A27DB-BD31-4B8C-83A1-F6EECF244321}">
                <p14:modId xmlns:p14="http://schemas.microsoft.com/office/powerpoint/2010/main" val="447940719"/>
              </p:ext>
            </p:extLst>
          </p:nvPr>
        </p:nvGraphicFramePr>
        <p:xfrm>
          <a:off x="830121" y="4975640"/>
          <a:ext cx="7580314" cy="244475"/>
        </p:xfrm>
        <a:graphic>
          <a:graphicData uri="http://schemas.openxmlformats.org/drawingml/2006/table">
            <a:tbl>
              <a:tblPr firstRow="1" bandRow="1">
                <a:tableStyleId>{5940675A-B579-460E-94D1-54222C63F5DA}</a:tableStyleId>
              </a:tblPr>
              <a:tblGrid>
                <a:gridCol w="1082902">
                  <a:extLst>
                    <a:ext uri="{9D8B030D-6E8A-4147-A177-3AD203B41FA5}">
                      <a16:colId xmlns:a16="http://schemas.microsoft.com/office/drawing/2014/main" val="20000"/>
                    </a:ext>
                  </a:extLst>
                </a:gridCol>
                <a:gridCol w="1638165">
                  <a:extLst>
                    <a:ext uri="{9D8B030D-6E8A-4147-A177-3AD203B41FA5}">
                      <a16:colId xmlns:a16="http://schemas.microsoft.com/office/drawing/2014/main" val="20001"/>
                    </a:ext>
                  </a:extLst>
                </a:gridCol>
                <a:gridCol w="527639">
                  <a:extLst>
                    <a:ext uri="{9D8B030D-6E8A-4147-A177-3AD203B41FA5}">
                      <a16:colId xmlns:a16="http://schemas.microsoft.com/office/drawing/2014/main" val="20002"/>
                    </a:ext>
                  </a:extLst>
                </a:gridCol>
                <a:gridCol w="1082902">
                  <a:extLst>
                    <a:ext uri="{9D8B030D-6E8A-4147-A177-3AD203B41FA5}">
                      <a16:colId xmlns:a16="http://schemas.microsoft.com/office/drawing/2014/main" val="20003"/>
                    </a:ext>
                  </a:extLst>
                </a:gridCol>
                <a:gridCol w="1082902">
                  <a:extLst>
                    <a:ext uri="{9D8B030D-6E8A-4147-A177-3AD203B41FA5}">
                      <a16:colId xmlns:a16="http://schemas.microsoft.com/office/drawing/2014/main" val="20004"/>
                    </a:ext>
                  </a:extLst>
                </a:gridCol>
                <a:gridCol w="1082902">
                  <a:extLst>
                    <a:ext uri="{9D8B030D-6E8A-4147-A177-3AD203B41FA5}">
                      <a16:colId xmlns:a16="http://schemas.microsoft.com/office/drawing/2014/main" val="20005"/>
                    </a:ext>
                  </a:extLst>
                </a:gridCol>
                <a:gridCol w="1082902">
                  <a:extLst>
                    <a:ext uri="{9D8B030D-6E8A-4147-A177-3AD203B41FA5}">
                      <a16:colId xmlns:a16="http://schemas.microsoft.com/office/drawing/2014/main" val="20006"/>
                    </a:ext>
                  </a:extLst>
                </a:gridCol>
              </a:tblGrid>
              <a:tr h="127329">
                <a:tc>
                  <a:txBody>
                    <a:bodyPr/>
                    <a:lstStyle/>
                    <a:p>
                      <a:endParaRPr kumimoji="1" lang="ja-JP" altLang="en-US" sz="100" dirty="0"/>
                    </a:p>
                  </a:txBody>
                  <a:tcPr marL="91432" marR="91432" marT="45823" marB="458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17146">
                <a:tc>
                  <a:txBody>
                    <a:bodyPr/>
                    <a:lstStyle/>
                    <a:p>
                      <a:endParaRPr kumimoji="1" lang="ja-JP" altLang="en-US" sz="100" dirty="0"/>
                    </a:p>
                  </a:txBody>
                  <a:tcPr marL="91432" marR="91432" marT="45823" marB="458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00" dirty="0"/>
                    </a:p>
                  </a:txBody>
                  <a:tcPr marL="91432" marR="91432" marT="45823" marB="458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cxnSp>
        <p:nvCxnSpPr>
          <p:cNvPr id="14" name="直線矢印コネクタ 13">
            <a:extLst>
              <a:ext uri="{FF2B5EF4-FFF2-40B4-BE49-F238E27FC236}">
                <a16:creationId xmlns:a16="http://schemas.microsoft.com/office/drawing/2014/main" id="{F6711241-5804-4ED7-94C7-C7E46D59DC65}"/>
              </a:ext>
            </a:extLst>
          </p:cNvPr>
          <p:cNvCxnSpPr/>
          <p:nvPr/>
        </p:nvCxnSpPr>
        <p:spPr>
          <a:xfrm flipV="1">
            <a:off x="842809" y="5353318"/>
            <a:ext cx="1025525" cy="14287"/>
          </a:xfrm>
          <a:prstGeom prst="straightConnector1">
            <a:avLst/>
          </a:prstGeom>
          <a:ln w="317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A8E14AB-0441-446C-9C0E-C23205C48D42}"/>
              </a:ext>
            </a:extLst>
          </p:cNvPr>
          <p:cNvCxnSpPr/>
          <p:nvPr/>
        </p:nvCxnSpPr>
        <p:spPr>
          <a:xfrm>
            <a:off x="1907704" y="5367605"/>
            <a:ext cx="6624638" cy="14287"/>
          </a:xfrm>
          <a:prstGeom prst="straightConnector1">
            <a:avLst/>
          </a:prstGeom>
          <a:ln w="31750">
            <a:solidFill>
              <a:srgbClr val="00B0F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5">
            <a:extLst>
              <a:ext uri="{FF2B5EF4-FFF2-40B4-BE49-F238E27FC236}">
                <a16:creationId xmlns:a16="http://schemas.microsoft.com/office/drawing/2014/main" id="{5BE7E3C8-D183-437B-A557-90046D2E6FEB}"/>
              </a:ext>
            </a:extLst>
          </p:cNvPr>
          <p:cNvSpPr txBox="1">
            <a:spLocks noChangeArrowheads="1"/>
          </p:cNvSpPr>
          <p:nvPr/>
        </p:nvSpPr>
        <p:spPr bwMode="auto">
          <a:xfrm>
            <a:off x="683568" y="4563848"/>
            <a:ext cx="21275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800" dirty="0">
                <a:latin typeface="+mj-ea"/>
                <a:ea typeface="+mj-ea"/>
              </a:rPr>
              <a:t>0</a:t>
            </a:r>
            <a:r>
              <a:rPr lang="ja-JP" altLang="en-US" sz="1800" dirty="0">
                <a:latin typeface="+mj-ea"/>
                <a:ea typeface="+mj-ea"/>
              </a:rPr>
              <a:t>日　　　　</a:t>
            </a:r>
            <a:r>
              <a:rPr lang="en-US" altLang="ja-JP" sz="1800" dirty="0">
                <a:latin typeface="+mj-ea"/>
                <a:ea typeface="+mj-ea"/>
              </a:rPr>
              <a:t>1</a:t>
            </a:r>
            <a:r>
              <a:rPr lang="ja-JP" altLang="en-US" sz="1800" dirty="0">
                <a:latin typeface="+mj-ea"/>
                <a:ea typeface="+mj-ea"/>
              </a:rPr>
              <a:t>日         </a:t>
            </a:r>
          </a:p>
        </p:txBody>
      </p:sp>
      <p:sp>
        <p:nvSpPr>
          <p:cNvPr id="17" name="テキスト ボックス 32">
            <a:extLst>
              <a:ext uri="{FF2B5EF4-FFF2-40B4-BE49-F238E27FC236}">
                <a16:creationId xmlns:a16="http://schemas.microsoft.com/office/drawing/2014/main" id="{D150E945-E830-4CB4-BF43-D4D303DDD228}"/>
              </a:ext>
            </a:extLst>
          </p:cNvPr>
          <p:cNvSpPr txBox="1">
            <a:spLocks noChangeArrowheads="1"/>
          </p:cNvSpPr>
          <p:nvPr/>
        </p:nvSpPr>
        <p:spPr bwMode="auto">
          <a:xfrm>
            <a:off x="618971" y="5459510"/>
            <a:ext cx="1473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初乳</a:t>
            </a:r>
            <a:endParaRPr lang="en-US" altLang="ja-JP" sz="2000" dirty="0">
              <a:latin typeface="+mj-ea"/>
              <a:ea typeface="+mj-ea"/>
            </a:endParaRPr>
          </a:p>
        </p:txBody>
      </p:sp>
      <p:sp>
        <p:nvSpPr>
          <p:cNvPr id="18" name="テキスト ボックス 38">
            <a:extLst>
              <a:ext uri="{FF2B5EF4-FFF2-40B4-BE49-F238E27FC236}">
                <a16:creationId xmlns:a16="http://schemas.microsoft.com/office/drawing/2014/main" id="{461D955B-112C-4181-A994-A1F00FA6E779}"/>
              </a:ext>
            </a:extLst>
          </p:cNvPr>
          <p:cNvSpPr txBox="1">
            <a:spLocks noChangeArrowheads="1"/>
          </p:cNvSpPr>
          <p:nvPr/>
        </p:nvSpPr>
        <p:spPr bwMode="auto">
          <a:xfrm>
            <a:off x="3347566" y="5452369"/>
            <a:ext cx="37449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2000" dirty="0">
                <a:latin typeface="+mj-ea"/>
                <a:ea typeface="+mj-ea"/>
              </a:rPr>
              <a:t>常乳または代用乳</a:t>
            </a:r>
          </a:p>
        </p:txBody>
      </p:sp>
      <p:grpSp>
        <p:nvGrpSpPr>
          <p:cNvPr id="19" name="グループ化 5"/>
          <p:cNvGrpSpPr>
            <a:grpSpLocks/>
          </p:cNvGrpSpPr>
          <p:nvPr/>
        </p:nvGrpSpPr>
        <p:grpSpPr bwMode="auto">
          <a:xfrm>
            <a:off x="6223000" y="5777557"/>
            <a:ext cx="2921000" cy="842962"/>
            <a:chOff x="6188773" y="5970703"/>
            <a:chExt cx="2919731" cy="842847"/>
          </a:xfrm>
        </p:grpSpPr>
        <p:pic>
          <p:nvPicPr>
            <p:cNvPr id="20" name="Picture 14" descr="image_01_cow"/>
            <p:cNvPicPr>
              <a:picLocks noChangeAspect="1" noChangeArrowheads="1"/>
            </p:cNvPicPr>
            <p:nvPr/>
          </p:nvPicPr>
          <p:blipFill>
            <a:blip r:embed="rId3"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Tree>
    <p:extLst>
      <p:ext uri="{BB962C8B-B14F-4D97-AF65-F5344CB8AC3E}">
        <p14:creationId xmlns:p14="http://schemas.microsoft.com/office/powerpoint/2010/main" val="295247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3131840" y="332656"/>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結果</a:t>
            </a:r>
            <a:r>
              <a:rPr lang="en-US" altLang="ja-JP" sz="2400" u="sng" dirty="0">
                <a:solidFill>
                  <a:srgbClr val="4D4D4D"/>
                </a:solidFill>
                <a:latin typeface="+mj-ea"/>
                <a:ea typeface="+mj-ea"/>
              </a:rPr>
              <a:t>(F1</a:t>
            </a:r>
            <a:r>
              <a:rPr lang="ja-JP" altLang="en-US" sz="2400" u="sng" dirty="0">
                <a:solidFill>
                  <a:srgbClr val="4D4D4D"/>
                </a:solidFill>
                <a:latin typeface="+mj-ea"/>
                <a:ea typeface="+mj-ea"/>
              </a:rPr>
              <a:t>子牛</a:t>
            </a:r>
            <a:r>
              <a:rPr lang="en-US" altLang="ja-JP" sz="2400" u="sng" dirty="0">
                <a:solidFill>
                  <a:srgbClr val="4D4D4D"/>
                </a:solidFill>
                <a:latin typeface="+mj-ea"/>
                <a:ea typeface="+mj-ea"/>
              </a:rPr>
              <a:t>)</a:t>
            </a:r>
            <a:r>
              <a:rPr lang="ja-JP" altLang="en-US" sz="2400" u="sng" dirty="0">
                <a:solidFill>
                  <a:srgbClr val="4D4D4D"/>
                </a:solidFill>
                <a:latin typeface="+mj-ea"/>
                <a:ea typeface="+mj-ea"/>
              </a:rPr>
              <a:t>：発生率</a:t>
            </a:r>
          </a:p>
        </p:txBody>
      </p:sp>
      <p:graphicFrame>
        <p:nvGraphicFramePr>
          <p:cNvPr id="3" name="グラフ 2">
            <a:extLst>
              <a:ext uri="{FF2B5EF4-FFF2-40B4-BE49-F238E27FC236}">
                <a16:creationId xmlns:a16="http://schemas.microsoft.com/office/drawing/2014/main" id="{D624B986-E131-4014-BEA8-B19A7DA89B75}"/>
              </a:ext>
            </a:extLst>
          </p:cNvPr>
          <p:cNvGraphicFramePr>
            <a:graphicFrameLocks/>
          </p:cNvGraphicFramePr>
          <p:nvPr>
            <p:extLst>
              <p:ext uri="{D42A27DB-BD31-4B8C-83A1-F6EECF244321}">
                <p14:modId xmlns:p14="http://schemas.microsoft.com/office/powerpoint/2010/main" val="3004040198"/>
              </p:ext>
            </p:extLst>
          </p:nvPr>
        </p:nvGraphicFramePr>
        <p:xfrm>
          <a:off x="926400" y="847709"/>
          <a:ext cx="7003168" cy="38312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 3"/>
          <p:cNvGraphicFramePr>
            <a:graphicFrameLocks noGrp="1"/>
          </p:cNvGraphicFramePr>
          <p:nvPr>
            <p:extLst>
              <p:ext uri="{D42A27DB-BD31-4B8C-83A1-F6EECF244321}">
                <p14:modId xmlns:p14="http://schemas.microsoft.com/office/powerpoint/2010/main" val="4071226282"/>
              </p:ext>
            </p:extLst>
          </p:nvPr>
        </p:nvGraphicFramePr>
        <p:xfrm>
          <a:off x="2051720" y="4871431"/>
          <a:ext cx="3600400" cy="809695"/>
        </p:xfrm>
        <a:graphic>
          <a:graphicData uri="http://schemas.openxmlformats.org/drawingml/2006/table">
            <a:tbl>
              <a:tblPr>
                <a:tableStyleId>{5C22544A-7EE6-4342-B048-85BDC9FD1C3A}</a:tableStyleId>
              </a:tblPr>
              <a:tblGrid>
                <a:gridCol w="7200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720080">
                  <a:extLst>
                    <a:ext uri="{9D8B030D-6E8A-4147-A177-3AD203B41FA5}">
                      <a16:colId xmlns:a16="http://schemas.microsoft.com/office/drawing/2014/main" val="20004"/>
                    </a:ext>
                  </a:extLst>
                </a:gridCol>
              </a:tblGrid>
              <a:tr h="272692">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発生あり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dirty="0">
                          <a:effectLst/>
                        </a:rPr>
                        <a:t>発生なし</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a:effectLst/>
                        </a:rPr>
                        <a:t>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ja-JP" altLang="en-US" sz="1100" u="none" strike="noStrike" dirty="0">
                          <a:effectLst/>
                        </a:rPr>
                        <a:t>発生率</a:t>
                      </a:r>
                      <a:r>
                        <a:rPr lang="en-US" altLang="ja-JP" sz="1100" u="none" strike="noStrike" dirty="0">
                          <a:effectLst/>
                        </a:rPr>
                        <a:t>(</a:t>
                      </a:r>
                      <a:r>
                        <a:rPr lang="ja-JP" altLang="en-US" sz="1100" u="none" strike="noStrike" dirty="0">
                          <a:effectLst/>
                        </a:rPr>
                        <a:t>％</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72692">
                <a:tc>
                  <a:txBody>
                    <a:bodyPr/>
                    <a:lstStyle/>
                    <a:p>
                      <a:pPr algn="l" fontAlgn="ctr"/>
                      <a:r>
                        <a:rPr lang="en-US" altLang="ja-JP" sz="1100" u="none" strike="noStrike">
                          <a:effectLst/>
                        </a:rPr>
                        <a:t>28</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807</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236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1043</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rgbClr val="FF0000"/>
                          </a:solidFill>
                          <a:effectLst/>
                        </a:rPr>
                        <a:t>77.4</a:t>
                      </a:r>
                      <a:endParaRPr lang="en-US" altLang="ja-JP"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r h="264311">
                <a:tc>
                  <a:txBody>
                    <a:bodyPr/>
                    <a:lstStyle/>
                    <a:p>
                      <a:pPr algn="l" fontAlgn="ctr"/>
                      <a:r>
                        <a:rPr lang="en-US" altLang="ja-JP" sz="1100" u="none" strike="noStrike">
                          <a:effectLst/>
                        </a:rPr>
                        <a:t>29</a:t>
                      </a:r>
                      <a:r>
                        <a:rPr lang="ja-JP" altLang="en-US" sz="1100" u="none" strike="noStrike">
                          <a:effectLst/>
                        </a:rPr>
                        <a:t>年度</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505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a:effectLst/>
                        </a:rPr>
                        <a:t>531</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1036</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solidFill>
                            <a:schemeClr val="tx2"/>
                          </a:solidFill>
                          <a:effectLst/>
                        </a:rPr>
                        <a:t>48.7</a:t>
                      </a:r>
                      <a:endParaRPr lang="en-US" altLang="ja-JP" sz="1100" b="0" i="0" u="none" strike="noStrike" dirty="0">
                        <a:solidFill>
                          <a:schemeClr val="tx2"/>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104688012"/>
              </p:ext>
            </p:extLst>
          </p:nvPr>
        </p:nvGraphicFramePr>
        <p:xfrm>
          <a:off x="5893999" y="5210426"/>
          <a:ext cx="1320800" cy="457200"/>
        </p:xfrm>
        <a:graphic>
          <a:graphicData uri="http://schemas.openxmlformats.org/drawingml/2006/table">
            <a:tbl>
              <a:tblPr>
                <a:tableStyleId>{5C22544A-7EE6-4342-B048-85BDC9FD1C3A}</a:tableStyleId>
              </a:tblPr>
              <a:tblGrid>
                <a:gridCol w="660400">
                  <a:extLst>
                    <a:ext uri="{9D8B030D-6E8A-4147-A177-3AD203B41FA5}">
                      <a16:colId xmlns:a16="http://schemas.microsoft.com/office/drawing/2014/main" val="20000"/>
                    </a:ext>
                  </a:extLst>
                </a:gridCol>
                <a:gridCol w="660400">
                  <a:extLst>
                    <a:ext uri="{9D8B030D-6E8A-4147-A177-3AD203B41FA5}">
                      <a16:colId xmlns:a16="http://schemas.microsoft.com/office/drawing/2014/main" val="20001"/>
                    </a:ext>
                  </a:extLst>
                </a:gridCol>
              </a:tblGrid>
              <a:tr h="228600">
                <a:tc>
                  <a:txBody>
                    <a:bodyPr/>
                    <a:lstStyle/>
                    <a:p>
                      <a:pPr algn="l" fontAlgn="ctr"/>
                      <a:r>
                        <a:rPr lang="el-GR" sz="1100" u="none" strike="noStrike" dirty="0">
                          <a:effectLst/>
                        </a:rPr>
                        <a:t>χ²</a:t>
                      </a:r>
                      <a:r>
                        <a:rPr lang="ja-JP" altLang="en-US" sz="1100" u="none" strike="noStrike" dirty="0">
                          <a:effectLst/>
                        </a:rPr>
                        <a:t>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l" fontAlgn="ctr"/>
                      <a:r>
                        <a:rPr lang="en-US" sz="1100" u="none" strike="noStrike" dirty="0">
                          <a:effectLst/>
                        </a:rPr>
                        <a:t>P</a:t>
                      </a:r>
                      <a:r>
                        <a:rPr lang="ja-JP" altLang="en-US" sz="1100" u="none" strike="noStrike" dirty="0">
                          <a:effectLst/>
                        </a:rPr>
                        <a:t>値</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0"/>
                  </a:ext>
                </a:extLst>
              </a:tr>
              <a:tr h="228600">
                <a:tc>
                  <a:txBody>
                    <a:bodyPr/>
                    <a:lstStyle/>
                    <a:p>
                      <a:pPr algn="r" fontAlgn="ctr"/>
                      <a:r>
                        <a:rPr lang="en-US" altLang="ja-JP" sz="1100" u="none" strike="noStrike" dirty="0">
                          <a:effectLst/>
                        </a:rPr>
                        <a:t>182.955</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tc>
                  <a:txBody>
                    <a:bodyPr/>
                    <a:lstStyle/>
                    <a:p>
                      <a:pPr algn="r" fontAlgn="ctr"/>
                      <a:r>
                        <a:rPr lang="en-US" altLang="ja-JP" sz="1100" u="none" strike="noStrike" dirty="0">
                          <a:effectLst/>
                        </a:rPr>
                        <a:t>0</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10001"/>
                  </a:ext>
                </a:extLst>
              </a:tr>
            </a:tbl>
          </a:graphicData>
        </a:graphic>
      </p:graphicFrame>
      <p:sp>
        <p:nvSpPr>
          <p:cNvPr id="7" name="テキスト ボックス 6"/>
          <p:cNvSpPr txBox="1"/>
          <p:nvPr/>
        </p:nvSpPr>
        <p:spPr>
          <a:xfrm>
            <a:off x="7740352" y="2911847"/>
            <a:ext cx="1296144" cy="261610"/>
          </a:xfrm>
          <a:prstGeom prst="rect">
            <a:avLst/>
          </a:prstGeom>
          <a:noFill/>
        </p:spPr>
        <p:txBody>
          <a:bodyPr wrap="square" rtlCol="0">
            <a:spAutoFit/>
          </a:bodyPr>
          <a:lstStyle/>
          <a:p>
            <a:r>
              <a:rPr kumimoji="1" lang="ja-JP" altLang="en-US" sz="1050" dirty="0">
                <a:solidFill>
                  <a:schemeClr val="tx2"/>
                </a:solidFill>
              </a:rPr>
              <a:t>試験区</a:t>
            </a:r>
          </a:p>
        </p:txBody>
      </p:sp>
      <p:sp>
        <p:nvSpPr>
          <p:cNvPr id="8" name="テキスト ボックス 7"/>
          <p:cNvSpPr txBox="1"/>
          <p:nvPr/>
        </p:nvSpPr>
        <p:spPr>
          <a:xfrm>
            <a:off x="7740352" y="2698228"/>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grpSp>
        <p:nvGrpSpPr>
          <p:cNvPr id="9" name="グループ化 5"/>
          <p:cNvGrpSpPr>
            <a:grpSpLocks/>
          </p:cNvGrpSpPr>
          <p:nvPr/>
        </p:nvGrpSpPr>
        <p:grpSpPr bwMode="auto">
          <a:xfrm>
            <a:off x="6223000" y="5777557"/>
            <a:ext cx="2921000" cy="842962"/>
            <a:chOff x="6188773" y="5970703"/>
            <a:chExt cx="2919731" cy="842847"/>
          </a:xfrm>
        </p:grpSpPr>
        <p:pic>
          <p:nvPicPr>
            <p:cNvPr id="10" name="Picture 14" descr="image_01_cow"/>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
        <p:nvSpPr>
          <p:cNvPr id="12" name="テキスト ボックス 11"/>
          <p:cNvSpPr txBox="1"/>
          <p:nvPr/>
        </p:nvSpPr>
        <p:spPr>
          <a:xfrm>
            <a:off x="7431177" y="5386966"/>
            <a:ext cx="2088232" cy="307777"/>
          </a:xfrm>
          <a:prstGeom prst="rect">
            <a:avLst/>
          </a:prstGeom>
          <a:noFill/>
        </p:spPr>
        <p:txBody>
          <a:bodyPr wrap="square" rtlCol="0">
            <a:spAutoFit/>
          </a:bodyPr>
          <a:lstStyle/>
          <a:p>
            <a:r>
              <a:rPr kumimoji="1" lang="en-US" altLang="ja-JP" sz="1400" dirty="0"/>
              <a:t>※</a:t>
            </a:r>
            <a:r>
              <a:rPr kumimoji="1" lang="el-GR" altLang="ja-JP" sz="1400" dirty="0"/>
              <a:t>Χ</a:t>
            </a:r>
            <a:r>
              <a:rPr kumimoji="1" lang="en-US" altLang="ja-JP" sz="1400" dirty="0"/>
              <a:t>²</a:t>
            </a:r>
            <a:r>
              <a:rPr kumimoji="1" lang="ja-JP" altLang="en-US" sz="1400" dirty="0"/>
              <a:t>検定により算出</a:t>
            </a:r>
          </a:p>
        </p:txBody>
      </p:sp>
      <p:sp>
        <p:nvSpPr>
          <p:cNvPr id="13" name="角丸四角形 12"/>
          <p:cNvSpPr/>
          <p:nvPr/>
        </p:nvSpPr>
        <p:spPr bwMode="auto">
          <a:xfrm>
            <a:off x="3851920" y="5819959"/>
            <a:ext cx="2710977" cy="391223"/>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charset="-128"/>
              </a:rPr>
              <a:t>発生率は有意に</a:t>
            </a:r>
            <a:r>
              <a:rPr kumimoji="1" lang="ja-JP" altLang="en-US" sz="1800" b="0" i="0" u="none" strike="noStrike" cap="none" normalizeH="0" baseline="0" dirty="0">
                <a:ln>
                  <a:noFill/>
                </a:ln>
                <a:solidFill>
                  <a:schemeClr val="tx2"/>
                </a:solidFill>
                <a:effectLst/>
                <a:latin typeface="Arial" charset="0"/>
                <a:ea typeface="ＭＳ Ｐゴシック" charset="-128"/>
              </a:rPr>
              <a:t>減少</a:t>
            </a:r>
            <a:r>
              <a:rPr kumimoji="1" lang="ja-JP" altLang="en-US" sz="1800" b="0" i="0" u="none" strike="noStrike" cap="none" normalizeH="0" baseline="0" dirty="0">
                <a:ln>
                  <a:noFill/>
                </a:ln>
                <a:solidFill>
                  <a:schemeClr val="tx1"/>
                </a:solidFill>
                <a:effectLst/>
                <a:latin typeface="Arial" charset="0"/>
                <a:ea typeface="ＭＳ Ｐゴシック" charset="-128"/>
              </a:rPr>
              <a:t>した</a:t>
            </a:r>
          </a:p>
        </p:txBody>
      </p:sp>
      <p:sp>
        <p:nvSpPr>
          <p:cNvPr id="14" name="テキスト ボックス 13"/>
          <p:cNvSpPr txBox="1"/>
          <p:nvPr/>
        </p:nvSpPr>
        <p:spPr>
          <a:xfrm>
            <a:off x="2699792" y="4551679"/>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15" name="テキスト ボックス 14"/>
          <p:cNvSpPr txBox="1"/>
          <p:nvPr/>
        </p:nvSpPr>
        <p:spPr>
          <a:xfrm>
            <a:off x="5508104" y="4543818"/>
            <a:ext cx="1296144" cy="261610"/>
          </a:xfrm>
          <a:prstGeom prst="rect">
            <a:avLst/>
          </a:prstGeom>
          <a:noFill/>
        </p:spPr>
        <p:txBody>
          <a:bodyPr wrap="square" rtlCol="0">
            <a:spAutoFit/>
          </a:bodyPr>
          <a:lstStyle/>
          <a:p>
            <a:r>
              <a:rPr kumimoji="1" lang="ja-JP" altLang="en-US" sz="1050" dirty="0">
                <a:solidFill>
                  <a:schemeClr val="tx2"/>
                </a:solidFill>
              </a:rPr>
              <a:t>試験区</a:t>
            </a:r>
          </a:p>
        </p:txBody>
      </p:sp>
    </p:spTree>
    <p:extLst>
      <p:ext uri="{BB962C8B-B14F-4D97-AF65-F5344CB8AC3E}">
        <p14:creationId xmlns:p14="http://schemas.microsoft.com/office/powerpoint/2010/main" val="370934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5">
            <a:extLst>
              <a:ext uri="{FF2B5EF4-FFF2-40B4-BE49-F238E27FC236}">
                <a16:creationId xmlns:a16="http://schemas.microsoft.com/office/drawing/2014/main" id="{72698713-B58B-4ACE-A2ED-46AC1F15F2C0}"/>
              </a:ext>
            </a:extLst>
          </p:cNvPr>
          <p:cNvSpPr txBox="1">
            <a:spLocks noChangeArrowheads="1"/>
          </p:cNvSpPr>
          <p:nvPr/>
        </p:nvSpPr>
        <p:spPr bwMode="auto">
          <a:xfrm>
            <a:off x="2771800" y="404664"/>
            <a:ext cx="5643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en-US" sz="2400" u="sng" dirty="0">
                <a:solidFill>
                  <a:srgbClr val="4D4D4D"/>
                </a:solidFill>
                <a:latin typeface="+mj-ea"/>
                <a:ea typeface="+mj-ea"/>
              </a:rPr>
              <a:t>結果</a:t>
            </a:r>
            <a:r>
              <a:rPr lang="en-US" altLang="ja-JP" sz="2400" u="sng" dirty="0">
                <a:solidFill>
                  <a:srgbClr val="4D4D4D"/>
                </a:solidFill>
                <a:latin typeface="+mj-ea"/>
                <a:ea typeface="+mj-ea"/>
              </a:rPr>
              <a:t>(F1</a:t>
            </a:r>
            <a:r>
              <a:rPr lang="ja-JP" altLang="en-US" sz="2400" u="sng" dirty="0">
                <a:solidFill>
                  <a:srgbClr val="4D4D4D"/>
                </a:solidFill>
                <a:latin typeface="+mj-ea"/>
                <a:ea typeface="+mj-ea"/>
              </a:rPr>
              <a:t>子牛</a:t>
            </a:r>
            <a:r>
              <a:rPr lang="en-US" altLang="ja-JP" sz="2400" u="sng" dirty="0">
                <a:solidFill>
                  <a:srgbClr val="4D4D4D"/>
                </a:solidFill>
                <a:latin typeface="+mj-ea"/>
                <a:ea typeface="+mj-ea"/>
              </a:rPr>
              <a:t>)</a:t>
            </a:r>
            <a:r>
              <a:rPr lang="ja-JP" altLang="en-US" sz="2400" u="sng" dirty="0">
                <a:solidFill>
                  <a:srgbClr val="4D4D4D"/>
                </a:solidFill>
                <a:latin typeface="+mj-ea"/>
                <a:ea typeface="+mj-ea"/>
              </a:rPr>
              <a:t>：平均治療回数</a:t>
            </a:r>
          </a:p>
        </p:txBody>
      </p:sp>
      <p:graphicFrame>
        <p:nvGraphicFramePr>
          <p:cNvPr id="3" name="グラフ 2">
            <a:extLst>
              <a:ext uri="{FF2B5EF4-FFF2-40B4-BE49-F238E27FC236}">
                <a16:creationId xmlns:a16="http://schemas.microsoft.com/office/drawing/2014/main" id="{6F6F750A-6150-492B-B951-634366FA3BE2}"/>
              </a:ext>
            </a:extLst>
          </p:cNvPr>
          <p:cNvGraphicFramePr>
            <a:graphicFrameLocks/>
          </p:cNvGraphicFramePr>
          <p:nvPr>
            <p:extLst>
              <p:ext uri="{D42A27DB-BD31-4B8C-83A1-F6EECF244321}">
                <p14:modId xmlns:p14="http://schemas.microsoft.com/office/powerpoint/2010/main" val="3285624830"/>
              </p:ext>
            </p:extLst>
          </p:nvPr>
        </p:nvGraphicFramePr>
        <p:xfrm>
          <a:off x="1401254" y="1060358"/>
          <a:ext cx="6480720"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7743622" y="2875917"/>
            <a:ext cx="1296144" cy="261610"/>
          </a:xfrm>
          <a:prstGeom prst="rect">
            <a:avLst/>
          </a:prstGeom>
          <a:noFill/>
        </p:spPr>
        <p:txBody>
          <a:bodyPr wrap="square" rtlCol="0">
            <a:spAutoFit/>
          </a:bodyPr>
          <a:lstStyle/>
          <a:p>
            <a:r>
              <a:rPr lang="ja-JP" altLang="en-US" sz="1050" dirty="0">
                <a:solidFill>
                  <a:srgbClr val="FF0000"/>
                </a:solidFill>
              </a:rPr>
              <a:t>対照区</a:t>
            </a:r>
            <a:endParaRPr kumimoji="1" lang="ja-JP" altLang="en-US" sz="1050" dirty="0">
              <a:solidFill>
                <a:srgbClr val="FF0000"/>
              </a:solidFill>
            </a:endParaRPr>
          </a:p>
        </p:txBody>
      </p:sp>
      <p:sp>
        <p:nvSpPr>
          <p:cNvPr id="6" name="テキスト ボックス 5"/>
          <p:cNvSpPr txBox="1"/>
          <p:nvPr/>
        </p:nvSpPr>
        <p:spPr>
          <a:xfrm>
            <a:off x="7742746" y="3096458"/>
            <a:ext cx="1296144" cy="261610"/>
          </a:xfrm>
          <a:prstGeom prst="rect">
            <a:avLst/>
          </a:prstGeom>
          <a:noFill/>
        </p:spPr>
        <p:txBody>
          <a:bodyPr wrap="square" rtlCol="0">
            <a:spAutoFit/>
          </a:bodyPr>
          <a:lstStyle/>
          <a:p>
            <a:r>
              <a:rPr kumimoji="1" lang="ja-JP" altLang="en-US" sz="1050" dirty="0">
                <a:solidFill>
                  <a:schemeClr val="tx2"/>
                </a:solidFill>
              </a:rPr>
              <a:t>試験区</a:t>
            </a:r>
          </a:p>
        </p:txBody>
      </p:sp>
      <p:grpSp>
        <p:nvGrpSpPr>
          <p:cNvPr id="8" name="グループ化 5"/>
          <p:cNvGrpSpPr>
            <a:grpSpLocks/>
          </p:cNvGrpSpPr>
          <p:nvPr/>
        </p:nvGrpSpPr>
        <p:grpSpPr bwMode="auto">
          <a:xfrm>
            <a:off x="6223000" y="5777557"/>
            <a:ext cx="2921000" cy="842962"/>
            <a:chOff x="6188773" y="5970703"/>
            <a:chExt cx="2919731" cy="842847"/>
          </a:xfrm>
        </p:grpSpPr>
        <p:pic>
          <p:nvPicPr>
            <p:cNvPr id="9" name="Picture 14" descr="image_01_cow"/>
            <p:cNvPicPr>
              <a:picLocks noChangeAspect="1" noChangeArrowheads="1"/>
            </p:cNvPicPr>
            <p:nvPr/>
          </p:nvPicPr>
          <p:blipFill>
            <a:blip r:embed="rId4" cstate="print">
              <a:clrChange>
                <a:clrFrom>
                  <a:srgbClr val="000096"/>
                </a:clrFrom>
                <a:clrTo>
                  <a:srgbClr val="000096">
                    <a:alpha val="0"/>
                  </a:srgbClr>
                </a:clrTo>
              </a:clrChange>
              <a:extLst>
                <a:ext uri="{28A0092B-C50C-407E-A947-70E740481C1C}">
                  <a14:useLocalDpi xmlns:a14="http://schemas.microsoft.com/office/drawing/2010/main" val="0"/>
                </a:ext>
              </a:extLst>
            </a:blip>
            <a:srcRect/>
            <a:stretch>
              <a:fillRect/>
            </a:stretch>
          </p:blipFill>
          <p:spPr bwMode="auto">
            <a:xfrm>
              <a:off x="8604448" y="5970703"/>
              <a:ext cx="504056" cy="842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5"/>
            <p:cNvSpPr txBox="1">
              <a:spLocks noChangeArrowheads="1"/>
            </p:cNvSpPr>
            <p:nvPr/>
          </p:nvSpPr>
          <p:spPr bwMode="auto">
            <a:xfrm>
              <a:off x="6188773" y="6444044"/>
              <a:ext cx="2415305" cy="369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株</a:t>
              </a:r>
              <a:r>
                <a:rPr lang="en-US" altLang="ja-JP" sz="1800" i="1" dirty="0">
                  <a:latin typeface="Arial" panose="020B0604020202020204" pitchFamily="34" charset="0"/>
                  <a:ea typeface="MS UI Gothic" panose="020B0600070205080204" pitchFamily="50" charset="-128"/>
                </a:rPr>
                <a:t>)</a:t>
              </a:r>
              <a:r>
                <a:rPr lang="ja-JP" altLang="en-US" sz="1800" i="1" dirty="0">
                  <a:latin typeface="Arial" panose="020B0604020202020204" pitchFamily="34" charset="0"/>
                  <a:ea typeface="MS UI Gothic" panose="020B0600070205080204" pitchFamily="50" charset="-128"/>
                </a:rPr>
                <a:t>益田大動物診療所</a:t>
              </a:r>
            </a:p>
          </p:txBody>
        </p:sp>
      </p:grpSp>
      <p:sp>
        <p:nvSpPr>
          <p:cNvPr id="11" name="角丸四角形 10"/>
          <p:cNvSpPr/>
          <p:nvPr/>
        </p:nvSpPr>
        <p:spPr bwMode="auto">
          <a:xfrm>
            <a:off x="2915816" y="5811753"/>
            <a:ext cx="3384376" cy="391223"/>
          </a:xfrm>
          <a:prstGeom prst="round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dirty="0">
                <a:solidFill>
                  <a:schemeClr val="tx1"/>
                </a:solidFill>
                <a:latin typeface="Arial" charset="0"/>
                <a:ea typeface="ＭＳ Ｐゴシック" charset="-128"/>
              </a:rPr>
              <a:t>平均治療回数</a:t>
            </a:r>
            <a:r>
              <a:rPr kumimoji="1" lang="ja-JP" altLang="en-US" sz="1800" b="0" i="0" u="none" strike="noStrike" cap="none" normalizeH="0" baseline="0" dirty="0">
                <a:ln>
                  <a:noFill/>
                </a:ln>
                <a:solidFill>
                  <a:schemeClr val="tx1"/>
                </a:solidFill>
                <a:effectLst/>
                <a:latin typeface="Arial" charset="0"/>
                <a:ea typeface="ＭＳ Ｐゴシック" charset="-128"/>
              </a:rPr>
              <a:t>は有意に</a:t>
            </a:r>
            <a:r>
              <a:rPr kumimoji="1" lang="ja-JP" altLang="en-US" sz="1800" b="0" i="0" u="none" strike="noStrike" cap="none" normalizeH="0" baseline="0" dirty="0">
                <a:ln>
                  <a:noFill/>
                </a:ln>
                <a:solidFill>
                  <a:schemeClr val="tx2"/>
                </a:solidFill>
                <a:effectLst/>
                <a:latin typeface="Arial" charset="0"/>
                <a:ea typeface="ＭＳ Ｐゴシック" charset="-128"/>
              </a:rPr>
              <a:t>減少</a:t>
            </a:r>
            <a:r>
              <a:rPr kumimoji="1" lang="ja-JP" altLang="en-US" sz="1800" b="0" i="0" u="none" strike="noStrike" cap="none" normalizeH="0" baseline="0" dirty="0">
                <a:ln>
                  <a:noFill/>
                </a:ln>
                <a:solidFill>
                  <a:schemeClr val="tx1"/>
                </a:solidFill>
                <a:effectLst/>
                <a:latin typeface="Arial" charset="0"/>
                <a:ea typeface="ＭＳ Ｐゴシック" charset="-128"/>
              </a:rPr>
              <a:t>した</a:t>
            </a:r>
          </a:p>
        </p:txBody>
      </p:sp>
      <p:graphicFrame>
        <p:nvGraphicFramePr>
          <p:cNvPr id="12" name="表 11">
            <a:extLst>
              <a:ext uri="{FF2B5EF4-FFF2-40B4-BE49-F238E27FC236}">
                <a16:creationId xmlns:a16="http://schemas.microsoft.com/office/drawing/2014/main" id="{F37FD561-0E69-4268-841F-382AA0F07E15}"/>
              </a:ext>
            </a:extLst>
          </p:cNvPr>
          <p:cNvGraphicFramePr>
            <a:graphicFrameLocks noGrp="1"/>
          </p:cNvGraphicFramePr>
          <p:nvPr>
            <p:extLst>
              <p:ext uri="{D42A27DB-BD31-4B8C-83A1-F6EECF244321}">
                <p14:modId xmlns:p14="http://schemas.microsoft.com/office/powerpoint/2010/main" val="2295502633"/>
              </p:ext>
            </p:extLst>
          </p:nvPr>
        </p:nvGraphicFramePr>
        <p:xfrm>
          <a:off x="971600" y="4804998"/>
          <a:ext cx="6624637" cy="894770"/>
        </p:xfrm>
        <a:graphic>
          <a:graphicData uri="http://schemas.openxmlformats.org/drawingml/2006/table">
            <a:tbl>
              <a:tblPr>
                <a:tableStyleId>{5C22544A-7EE6-4342-B048-85BDC9FD1C3A}</a:tableStyleId>
              </a:tblPr>
              <a:tblGrid>
                <a:gridCol w="1224124">
                  <a:extLst>
                    <a:ext uri="{9D8B030D-6E8A-4147-A177-3AD203B41FA5}">
                      <a16:colId xmlns:a16="http://schemas.microsoft.com/office/drawing/2014/main" val="20000"/>
                    </a:ext>
                  </a:extLst>
                </a:gridCol>
                <a:gridCol w="2412229">
                  <a:extLst>
                    <a:ext uri="{9D8B030D-6E8A-4147-A177-3AD203B41FA5}">
                      <a16:colId xmlns:a16="http://schemas.microsoft.com/office/drawing/2014/main" val="20001"/>
                    </a:ext>
                  </a:extLst>
                </a:gridCol>
                <a:gridCol w="2412229">
                  <a:extLst>
                    <a:ext uri="{9D8B030D-6E8A-4147-A177-3AD203B41FA5}">
                      <a16:colId xmlns:a16="http://schemas.microsoft.com/office/drawing/2014/main" val="20002"/>
                    </a:ext>
                  </a:extLst>
                </a:gridCol>
                <a:gridCol w="576055">
                  <a:extLst>
                    <a:ext uri="{9D8B030D-6E8A-4147-A177-3AD203B41FA5}">
                      <a16:colId xmlns:a16="http://schemas.microsoft.com/office/drawing/2014/main" val="20003"/>
                    </a:ext>
                  </a:extLst>
                </a:gridCol>
              </a:tblGrid>
              <a:tr h="204206">
                <a:tc>
                  <a:txBody>
                    <a:bodyPr/>
                    <a:lstStyle/>
                    <a:p>
                      <a:pPr algn="l" fontAlgn="ct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H28</a:t>
                      </a:r>
                      <a:r>
                        <a:rPr lang="ja-JP" altLang="en-US" sz="1000" b="0" i="0" u="none" strike="noStrike" dirty="0">
                          <a:solidFill>
                            <a:srgbClr val="000000"/>
                          </a:solidFill>
                          <a:effectLst/>
                          <a:latin typeface="+mn-ea"/>
                          <a:ea typeface="+mn-ea"/>
                        </a:rPr>
                        <a:t>年度</a:t>
                      </a:r>
                      <a:r>
                        <a:rPr lang="en-US" altLang="ja-JP" sz="1000" b="0" i="0" u="none" strike="noStrike" dirty="0">
                          <a:solidFill>
                            <a:srgbClr val="000000"/>
                          </a:solidFill>
                          <a:effectLst/>
                          <a:latin typeface="+mn-ea"/>
                          <a:ea typeface="+mn-ea"/>
                        </a:rPr>
                        <a:t>(</a:t>
                      </a:r>
                      <a:r>
                        <a:rPr lang="ja-JP" altLang="en-US" sz="1000" b="0" i="0" u="none" strike="noStrike" dirty="0">
                          <a:solidFill>
                            <a:srgbClr val="000000"/>
                          </a:solidFill>
                          <a:effectLst/>
                          <a:latin typeface="+mn-ea"/>
                          <a:ea typeface="+mn-ea"/>
                        </a:rPr>
                        <a:t>対照区</a:t>
                      </a:r>
                      <a:r>
                        <a:rPr lang="en-US" altLang="ja-JP" sz="1000" b="0" i="0" u="none" strike="noStrike" dirty="0">
                          <a:solidFill>
                            <a:srgbClr val="000000"/>
                          </a:solidFill>
                          <a:effectLst/>
                          <a:latin typeface="+mn-ea"/>
                          <a:ea typeface="+mn-ea"/>
                        </a:rPr>
                        <a:t>)</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u="none" strike="noStrike" dirty="0">
                          <a:solidFill>
                            <a:schemeClr val="tx1">
                              <a:lumMod val="50000"/>
                            </a:schemeClr>
                          </a:solidFill>
                          <a:effectLst/>
                          <a:latin typeface="+mn-ea"/>
                          <a:ea typeface="+mn-ea"/>
                        </a:rPr>
                        <a:t>H29</a:t>
                      </a:r>
                      <a:r>
                        <a:rPr lang="ja-JP" altLang="en-US" sz="1000" u="none" strike="noStrike" dirty="0">
                          <a:solidFill>
                            <a:schemeClr val="tx1">
                              <a:lumMod val="50000"/>
                            </a:schemeClr>
                          </a:solidFill>
                          <a:effectLst/>
                          <a:latin typeface="+mn-ea"/>
                          <a:ea typeface="+mn-ea"/>
                        </a:rPr>
                        <a:t>年度</a:t>
                      </a:r>
                      <a:r>
                        <a:rPr lang="en-US" altLang="ja-JP" sz="1000" u="none" strike="noStrike" dirty="0">
                          <a:solidFill>
                            <a:schemeClr val="tx1">
                              <a:lumMod val="50000"/>
                            </a:schemeClr>
                          </a:solidFill>
                          <a:effectLst/>
                          <a:latin typeface="+mn-ea"/>
                          <a:ea typeface="+mn-ea"/>
                        </a:rPr>
                        <a:t>(</a:t>
                      </a:r>
                      <a:r>
                        <a:rPr lang="ja-JP" altLang="en-US" sz="1000" u="none" strike="noStrike" dirty="0">
                          <a:solidFill>
                            <a:schemeClr val="tx1">
                              <a:lumMod val="50000"/>
                            </a:schemeClr>
                          </a:solidFill>
                          <a:effectLst/>
                          <a:latin typeface="+mn-ea"/>
                          <a:ea typeface="+mn-ea"/>
                        </a:rPr>
                        <a:t>試験区</a:t>
                      </a:r>
                      <a:r>
                        <a:rPr lang="en-US" altLang="ja-JP" sz="1000" u="none" strike="noStrike" dirty="0">
                          <a:solidFill>
                            <a:schemeClr val="tx1">
                              <a:lumMod val="50000"/>
                            </a:schemeClr>
                          </a:solidFill>
                          <a:effectLst/>
                          <a:latin typeface="+mn-ea"/>
                          <a:ea typeface="+mn-ea"/>
                        </a:rPr>
                        <a:t>)</a:t>
                      </a:r>
                      <a:endParaRPr lang="en-US" altLang="ja-JP" sz="1000" b="0" i="0" u="none" strike="noStrike" dirty="0">
                        <a:solidFill>
                          <a:schemeClr val="tx1">
                            <a:lumMod val="50000"/>
                          </a:schemeClr>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i="1" u="none" strike="noStrike" dirty="0">
                          <a:effectLst/>
                          <a:latin typeface="+mn-ea"/>
                          <a:ea typeface="+mn-ea"/>
                        </a:rPr>
                        <a:t>p</a:t>
                      </a:r>
                      <a:r>
                        <a:rPr lang="en-US" sz="1000" u="none" strike="noStrike" dirty="0">
                          <a:effectLst/>
                          <a:latin typeface="+mn-ea"/>
                          <a:ea typeface="+mn-ea"/>
                        </a:rPr>
                        <a:t> value</a:t>
                      </a: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01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mn-ea"/>
                          <a:ea typeface="+mn-ea"/>
                        </a:rPr>
                        <a:t>総診療回数</a:t>
                      </a:r>
                      <a:r>
                        <a:rPr lang="en-US" altLang="ja-JP" sz="1000" u="none" strike="noStrike" dirty="0">
                          <a:effectLst/>
                          <a:latin typeface="+mn-ea"/>
                          <a:ea typeface="+mn-ea"/>
                        </a:rPr>
                        <a:t>(</a:t>
                      </a:r>
                      <a:r>
                        <a:rPr lang="ja-JP" altLang="en-US" sz="1000" u="none" strike="noStrike" dirty="0">
                          <a:effectLst/>
                          <a:latin typeface="+mn-ea"/>
                          <a:ea typeface="+mn-ea"/>
                        </a:rPr>
                        <a:t>回</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3263</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1548</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3018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00" u="none" strike="noStrike" dirty="0">
                          <a:effectLst/>
                          <a:latin typeface="+mn-ea"/>
                          <a:ea typeface="+mn-ea"/>
                        </a:rPr>
                        <a:t>下痢発症頭数</a:t>
                      </a:r>
                      <a:r>
                        <a:rPr lang="en-US" altLang="ja-JP" sz="1000" u="none" strike="noStrike" dirty="0">
                          <a:effectLst/>
                          <a:latin typeface="+mn-ea"/>
                          <a:ea typeface="+mn-ea"/>
                        </a:rPr>
                        <a:t>(</a:t>
                      </a:r>
                      <a:r>
                        <a:rPr lang="ja-JP" altLang="en-US" sz="1000" u="none" strike="noStrike" dirty="0">
                          <a:effectLst/>
                          <a:latin typeface="+mn-ea"/>
                          <a:ea typeface="+mn-ea"/>
                        </a:rPr>
                        <a:t>頭</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807</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n-ea"/>
                          <a:ea typeface="+mn-ea"/>
                        </a:rPr>
                        <a:t>505</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0188">
                <a:tc>
                  <a:txBody>
                    <a:bodyPr/>
                    <a:lstStyle/>
                    <a:p>
                      <a:pPr algn="l" fontAlgn="ctr"/>
                      <a:r>
                        <a:rPr lang="ja-JP" altLang="en-US" sz="1000" u="none" strike="noStrike" dirty="0">
                          <a:effectLst/>
                          <a:latin typeface="+mn-ea"/>
                          <a:ea typeface="+mn-ea"/>
                        </a:rPr>
                        <a:t>平均治療回数</a:t>
                      </a:r>
                      <a:r>
                        <a:rPr lang="en-US" altLang="ja-JP" sz="1000" u="none" strike="noStrike" dirty="0">
                          <a:effectLst/>
                          <a:latin typeface="+mn-ea"/>
                          <a:ea typeface="+mn-ea"/>
                        </a:rPr>
                        <a:t>(</a:t>
                      </a:r>
                      <a:r>
                        <a:rPr lang="ja-JP" altLang="en-US" sz="1000" u="none" strike="noStrike" dirty="0">
                          <a:effectLst/>
                          <a:latin typeface="+mn-ea"/>
                          <a:ea typeface="+mn-ea"/>
                        </a:rPr>
                        <a:t>回</a:t>
                      </a:r>
                      <a:r>
                        <a:rPr lang="en-US" altLang="ja-JP" sz="1000" u="none" strike="noStrike" dirty="0">
                          <a:effectLst/>
                          <a:latin typeface="+mn-ea"/>
                          <a:ea typeface="+mn-ea"/>
                        </a:rPr>
                        <a:t>)</a:t>
                      </a:r>
                      <a:endParaRPr lang="ja-JP" alt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a:solidFill>
                            <a:srgbClr val="FF0000"/>
                          </a:solidFill>
                          <a:effectLst/>
                          <a:latin typeface="+mn-ea"/>
                          <a:ea typeface="+mn-ea"/>
                        </a:rPr>
                        <a:t>4.00</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u="none" strike="noStrike" dirty="0">
                          <a:solidFill>
                            <a:schemeClr val="tx2">
                              <a:lumMod val="50000"/>
                            </a:schemeClr>
                          </a:solidFill>
                          <a:effectLst/>
                          <a:latin typeface="+mn-ea"/>
                          <a:ea typeface="+mn-ea"/>
                        </a:rPr>
                        <a:t>3.06</a:t>
                      </a: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i="1" u="none" strike="noStrike" dirty="0">
                          <a:effectLst/>
                          <a:latin typeface="+mn-ea"/>
                          <a:ea typeface="+mn-ea"/>
                        </a:rPr>
                        <a:t>p</a:t>
                      </a:r>
                      <a:r>
                        <a:rPr lang="en-US" sz="1000" u="none" strike="noStrike" dirty="0">
                          <a:effectLst/>
                          <a:latin typeface="+mn-ea"/>
                          <a:ea typeface="+mn-ea"/>
                        </a:rPr>
                        <a:t>&lt;0.0</a:t>
                      </a:r>
                      <a:r>
                        <a:rPr lang="en-US" altLang="ja-JP" sz="1000" u="none" strike="noStrike" dirty="0">
                          <a:effectLst/>
                          <a:latin typeface="+mn-ea"/>
                          <a:ea typeface="+mn-ea"/>
                        </a:rPr>
                        <a:t>5</a:t>
                      </a:r>
                      <a:endParaRPr lang="en-US" sz="1000" b="0" i="0" u="none" strike="noStrike" dirty="0">
                        <a:solidFill>
                          <a:srgbClr val="000000"/>
                        </a:solidFill>
                        <a:effectLst/>
                        <a:latin typeface="+mn-ea"/>
                        <a:ea typeface="+mn-ea"/>
                      </a:endParaRPr>
                    </a:p>
                  </a:txBody>
                  <a:tcPr marL="6351" marR="6351" marT="634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3" name="テキスト ボックス 12">
            <a:extLst>
              <a:ext uri="{FF2B5EF4-FFF2-40B4-BE49-F238E27FC236}">
                <a16:creationId xmlns:a16="http://schemas.microsoft.com/office/drawing/2014/main" id="{9368E0AA-6AE3-485E-A943-2D5FD2082891}"/>
              </a:ext>
            </a:extLst>
          </p:cNvPr>
          <p:cNvSpPr txBox="1"/>
          <p:nvPr/>
        </p:nvSpPr>
        <p:spPr>
          <a:xfrm>
            <a:off x="7587216" y="5392103"/>
            <a:ext cx="2088232" cy="307777"/>
          </a:xfrm>
          <a:prstGeom prst="rect">
            <a:avLst/>
          </a:prstGeom>
          <a:noFill/>
        </p:spPr>
        <p:txBody>
          <a:bodyPr wrap="square" rtlCol="0">
            <a:spAutoFit/>
          </a:bodyPr>
          <a:lstStyle/>
          <a:p>
            <a:r>
              <a:rPr kumimoji="1" lang="en-US" altLang="ja-JP" sz="1400" dirty="0"/>
              <a:t>※</a:t>
            </a:r>
            <a:r>
              <a:rPr lang="en-US" altLang="ja-JP" sz="1400" dirty="0"/>
              <a:t>F</a:t>
            </a:r>
            <a:r>
              <a:rPr kumimoji="1" lang="ja-JP" altLang="en-US" sz="1400" dirty="0"/>
              <a:t>検定により算出</a:t>
            </a:r>
          </a:p>
        </p:txBody>
      </p:sp>
    </p:spTree>
    <p:extLst>
      <p:ext uri="{BB962C8B-B14F-4D97-AF65-F5344CB8AC3E}">
        <p14:creationId xmlns:p14="http://schemas.microsoft.com/office/powerpoint/2010/main" val="624363364"/>
      </p:ext>
    </p:extLst>
  </p:cSld>
  <p:clrMapOvr>
    <a:masterClrMapping/>
  </p:clrMapOvr>
</p:sld>
</file>

<file path=ppt/theme/theme1.xml><?xml version="1.0" encoding="utf-8"?>
<a:theme xmlns:a="http://schemas.openxmlformats.org/drawingml/2006/main" name="natural_036">
  <a:themeElements>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fontScheme name="natural_036">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natural_036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atural_036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atural_036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atural_036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atural_03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atural_03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atural_03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BZ-TMP-PP-PO-038 (1)</Template>
  <TotalTime>1015</TotalTime>
  <Words>1188</Words>
  <Application>Microsoft Office PowerPoint</Application>
  <PresentationFormat>画面に合わせる (4:3)</PresentationFormat>
  <Paragraphs>396</Paragraphs>
  <Slides>16</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ＭＳ Ｐゴシック</vt:lpstr>
      <vt:lpstr>ＭＳ Ｐ明朝</vt:lpstr>
      <vt:lpstr>MS UI Gothic</vt:lpstr>
      <vt:lpstr>游ゴシック</vt:lpstr>
      <vt:lpstr>Arial</vt:lpstr>
      <vt:lpstr>Century</vt:lpstr>
      <vt:lpstr>Times New Roman</vt:lpstr>
      <vt:lpstr>Verdana</vt:lpstr>
      <vt:lpstr>natural_036</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リコージャパン株式会社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ま</dc:title>
  <dc:creator>DC17</dc:creator>
  <cp:keywords>パワーポイント; PowerPoint</cp:keywords>
  <cp:lastModifiedBy>DC17</cp:lastModifiedBy>
  <cp:revision>76</cp:revision>
  <cp:lastPrinted>2018-07-25T06:41:35Z</cp:lastPrinted>
  <dcterms:created xsi:type="dcterms:W3CDTF">2018-07-20T06:04:26Z</dcterms:created>
  <dcterms:modified xsi:type="dcterms:W3CDTF">2018-07-25T07:11:42Z</dcterms:modified>
</cp:coreProperties>
</file>